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8" r:id="rId2"/>
    <p:sldId id="290" r:id="rId3"/>
    <p:sldId id="291" r:id="rId4"/>
    <p:sldId id="269" r:id="rId5"/>
    <p:sldId id="270" r:id="rId6"/>
    <p:sldId id="272" r:id="rId7"/>
    <p:sldId id="271" r:id="rId8"/>
    <p:sldId id="274" r:id="rId9"/>
    <p:sldId id="275" r:id="rId10"/>
    <p:sldId id="273" r:id="rId11"/>
    <p:sldId id="279" r:id="rId12"/>
    <p:sldId id="276" r:id="rId13"/>
    <p:sldId id="284" r:id="rId14"/>
    <p:sldId id="286" r:id="rId15"/>
    <p:sldId id="293" r:id="rId16"/>
    <p:sldId id="296" r:id="rId17"/>
    <p:sldId id="292" r:id="rId18"/>
    <p:sldId id="301" r:id="rId19"/>
    <p:sldId id="302" r:id="rId20"/>
    <p:sldId id="303" r:id="rId21"/>
    <p:sldId id="281" r:id="rId22"/>
    <p:sldId id="282" r:id="rId23"/>
    <p:sldId id="283" r:id="rId24"/>
    <p:sldId id="297" r:id="rId25"/>
    <p:sldId id="298" r:id="rId26"/>
    <p:sldId id="287" r:id="rId27"/>
    <p:sldId id="295" r:id="rId28"/>
    <p:sldId id="288" r:id="rId29"/>
    <p:sldId id="289" r:id="rId30"/>
    <p:sldId id="299"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C7854BC-D55D-4C67-AB68-805687EA52B9}">
          <p14:sldIdLst>
            <p14:sldId id="268"/>
            <p14:sldId id="290"/>
            <p14:sldId id="291"/>
            <p14:sldId id="269"/>
            <p14:sldId id="270"/>
            <p14:sldId id="272"/>
            <p14:sldId id="271"/>
            <p14:sldId id="274"/>
            <p14:sldId id="275"/>
            <p14:sldId id="273"/>
            <p14:sldId id="279"/>
            <p14:sldId id="276"/>
            <p14:sldId id="284"/>
            <p14:sldId id="286"/>
            <p14:sldId id="293"/>
            <p14:sldId id="296"/>
            <p14:sldId id="292"/>
            <p14:sldId id="301"/>
            <p14:sldId id="302"/>
            <p14:sldId id="303"/>
            <p14:sldId id="281"/>
            <p14:sldId id="282"/>
            <p14:sldId id="283"/>
            <p14:sldId id="297"/>
            <p14:sldId id="298"/>
            <p14:sldId id="287"/>
            <p14:sldId id="295"/>
            <p14:sldId id="288"/>
            <p14:sldId id="289"/>
            <p14:sldId id="299"/>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80378" autoAdjust="0"/>
  </p:normalViewPr>
  <p:slideViewPr>
    <p:cSldViewPr>
      <p:cViewPr varScale="1">
        <p:scale>
          <a:sx n="74" d="100"/>
          <a:sy n="74" d="100"/>
        </p:scale>
        <p:origin x="189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10"/>
    </p:cViewPr>
  </p:sorterViewPr>
  <p:notesViewPr>
    <p:cSldViewPr>
      <p:cViewPr varScale="1">
        <p:scale>
          <a:sx n="68" d="100"/>
          <a:sy n="68" d="100"/>
        </p:scale>
        <p:origin x="-333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A87783-CEC2-41E9-9B83-D6A7F4AB52BA}" type="datetimeFigureOut">
              <a:rPr lang="zh-TW" altLang="en-US" smtClean="0"/>
              <a:pPr/>
              <a:t>2016/9/22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24F166-F5AC-41C9-8EC2-366809265759}" type="slidenum">
              <a:rPr lang="zh-TW" altLang="en-US" smtClean="0"/>
              <a:pPr/>
              <a:t>‹#›</a:t>
            </a:fld>
            <a:endParaRPr lang="zh-TW" altLang="en-US"/>
          </a:p>
        </p:txBody>
      </p:sp>
    </p:spTree>
    <p:extLst>
      <p:ext uri="{BB962C8B-B14F-4D97-AF65-F5344CB8AC3E}">
        <p14:creationId xmlns:p14="http://schemas.microsoft.com/office/powerpoint/2010/main" val="3303614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22A45-02DC-418A-AD28-1CDE415CFFCC}" type="datetimeFigureOut">
              <a:rPr lang="zh-TW" altLang="en-US" smtClean="0"/>
              <a:pPr/>
              <a:t>2016/9/22</a:t>
            </a:fld>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29B1E-D36E-498C-9000-ACB157C0B81F}" type="slidenum">
              <a:rPr lang="zh-TW" altLang="en-US" smtClean="0"/>
              <a:pPr/>
              <a:t>‹#›</a:t>
            </a:fld>
            <a:endParaRPr lang="zh-TW" altLang="en-US"/>
          </a:p>
        </p:txBody>
      </p:sp>
      <p:sp>
        <p:nvSpPr>
          <p:cNvPr id="9"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Tree>
    <p:extLst>
      <p:ext uri="{BB962C8B-B14F-4D97-AF65-F5344CB8AC3E}">
        <p14:creationId xmlns:p14="http://schemas.microsoft.com/office/powerpoint/2010/main" val="190522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pochtimes.com/b5/tag/%e8%ab%be%e8%b2%9d%e7%88%be%e5%92%8c%e5%b9%b3%e7%8d%8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引起學生的思考，以初步掌握學生對「和平」的理解。</a:t>
            </a:r>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3</a:t>
            </a:fld>
            <a:endParaRPr lang="zh-TW" altLang="en-US"/>
          </a:p>
        </p:txBody>
      </p:sp>
    </p:spTree>
    <p:extLst>
      <p:ext uri="{BB962C8B-B14F-4D97-AF65-F5344CB8AC3E}">
        <p14:creationId xmlns:p14="http://schemas.microsoft.com/office/powerpoint/2010/main" val="97146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zh-TW" altLang="zh-HK" sz="1200" kern="1200" dirty="0" smtClean="0">
                <a:solidFill>
                  <a:schemeClr val="tx1"/>
                </a:solidFill>
                <a:effectLst/>
                <a:latin typeface="+mn-lt"/>
                <a:ea typeface="+mn-ea"/>
                <a:cs typeface="+mn-cs"/>
              </a:rPr>
              <a:t>一般人都認為，和平鴿與橄欖枝的記載是源自聖經一個關於「挪亞方舟」的故事。有一天，上帝從天上觀看世界，看到人類在地上的行為敗壞到極點。於是，上帝決心要把他們連同罪惡一併毀滅。唯有義人挪亞在上帝面前蒙恩，所以上帝就將心意和洪水的計劃告訴挪亞，叫他用歌斐木在山上建造一艘巨大的方舟。</a:t>
            </a:r>
          </a:p>
          <a:p>
            <a:r>
              <a:rPr lang="zh-TW" altLang="zh-HK" sz="1200" kern="1200" dirty="0" smtClean="0">
                <a:solidFill>
                  <a:schemeClr val="tx1"/>
                </a:solidFill>
                <a:effectLst/>
                <a:latin typeface="+mn-lt"/>
                <a:ea typeface="+mn-ea"/>
                <a:cs typeface="+mn-cs"/>
              </a:rPr>
              <a:t>上帝吩咐挪亞在洪水氾濫之前一定要把方舟造好，到那時候要同妻子、兒子、兒婦進入方舟。凡有血肉的活物，每樣兩個，一公一母，帶進方舟，好在那裡保全生命。同時你要拿各樣食物積蓄起來 ，好作你和他們的食物。挪亞聽到上帝仔細而清楚的吩咐後，凡上帝所吩咐的，他都照樣行。</a:t>
            </a:r>
          </a:p>
          <a:p>
            <a:r>
              <a:rPr lang="zh-TW" altLang="zh-HK" sz="1200" kern="1200" dirty="0" smtClean="0">
                <a:solidFill>
                  <a:schemeClr val="tx1"/>
                </a:solidFill>
                <a:effectLst/>
                <a:latin typeface="+mn-lt"/>
                <a:ea typeface="+mn-ea"/>
                <a:cs typeface="+mn-cs"/>
              </a:rPr>
              <a:t>挪亞是一個義人，當他知道上帝的洪水計劃時，他就立刻聯想到親友和其他人。挪亞一面盡心盡力在山上造船，一面向過路的人和所有不敬虔的人類傳揚上帝的道，告訴他們要改邪歸正，轉向上帝，否則上帝公義的審判很快就會臨到這代邪惡的人類身上。可是，那些經過方舟的人，不但沒有聽懂挪亞的警告，反而嘲笑他說怎麼會在山上造船呢？</a:t>
            </a:r>
          </a:p>
          <a:p>
            <a:r>
              <a:rPr lang="zh-TW" altLang="zh-HK" sz="1200" kern="1200" dirty="0" smtClean="0">
                <a:solidFill>
                  <a:schemeClr val="tx1"/>
                </a:solidFill>
                <a:effectLst/>
                <a:latin typeface="+mn-lt"/>
                <a:ea typeface="+mn-ea"/>
                <a:cs typeface="+mn-cs"/>
              </a:rPr>
              <a:t>方舟造好以後，上帝告訴挪亞再過七天，祂要降雨在地上四十晝夜，把祂所造的各種活物都從地上除滅，所以你要趕快把應該帶上方舟的動物和飛鳥都帶進方舟。那時候，地上的人類每天仍然都照樣吃、喝、嫁、娶、宴樂．．．沒有什麼不同。因為天氣晴朗，也沒有狂風暴雨的跡象出現，所以眾人看到挪亞和他的家人一起忙著趕動物走入方舟的時候，他們也都視若無睹！</a:t>
            </a:r>
          </a:p>
          <a:p>
            <a:r>
              <a:rPr lang="zh-TW" altLang="zh-HK" sz="1200" kern="1200" dirty="0" smtClean="0">
                <a:solidFill>
                  <a:schemeClr val="tx1"/>
                </a:solidFill>
                <a:effectLst/>
                <a:latin typeface="+mn-lt"/>
                <a:ea typeface="+mn-ea"/>
                <a:cs typeface="+mn-cs"/>
              </a:rPr>
              <a:t>過了七天，傾盆豪雨，降在地上，洪水終於開始氾濫大地。地上的水一直往上漲，於是方舟就從山上浮起。人類想爬進方舟，早已求救無門，後悔莫及了。洪水從下豪雨那天算起，淹沒大地計</a:t>
            </a:r>
            <a:r>
              <a:rPr lang="en-US" altLang="zh-HK" sz="1200" kern="1200" dirty="0" smtClean="0">
                <a:solidFill>
                  <a:schemeClr val="tx1"/>
                </a:solidFill>
                <a:effectLst/>
                <a:latin typeface="+mn-lt"/>
                <a:ea typeface="+mn-ea"/>
                <a:cs typeface="+mn-cs"/>
              </a:rPr>
              <a:t>150</a:t>
            </a:r>
            <a:r>
              <a:rPr lang="zh-TW" altLang="zh-HK" sz="1200" kern="1200" dirty="0" smtClean="0">
                <a:solidFill>
                  <a:schemeClr val="tx1"/>
                </a:solidFill>
                <a:effectLst/>
                <a:latin typeface="+mn-lt"/>
                <a:ea typeface="+mn-ea"/>
                <a:cs typeface="+mn-cs"/>
              </a:rPr>
              <a:t>日，然後才全部消退。等到地面的水全部都乾的時候，前後總共有</a:t>
            </a:r>
            <a:r>
              <a:rPr lang="en-US" altLang="zh-HK" sz="1200" kern="1200" dirty="0" smtClean="0">
                <a:solidFill>
                  <a:schemeClr val="tx1"/>
                </a:solidFill>
                <a:effectLst/>
                <a:latin typeface="+mn-lt"/>
                <a:ea typeface="+mn-ea"/>
                <a:cs typeface="+mn-cs"/>
              </a:rPr>
              <a:t>371</a:t>
            </a:r>
            <a:r>
              <a:rPr lang="zh-TW" altLang="zh-HK" sz="1200" kern="1200" dirty="0" smtClean="0">
                <a:solidFill>
                  <a:schemeClr val="tx1"/>
                </a:solidFill>
                <a:effectLst/>
                <a:latin typeface="+mn-lt"/>
                <a:ea typeface="+mn-ea"/>
                <a:cs typeface="+mn-cs"/>
              </a:rPr>
              <a:t>日。</a:t>
            </a:r>
          </a:p>
          <a:p>
            <a:r>
              <a:rPr lang="zh-TW" altLang="zh-HK" sz="1200" kern="1200" dirty="0" smtClean="0">
                <a:solidFill>
                  <a:schemeClr val="tx1"/>
                </a:solidFill>
                <a:effectLst/>
                <a:latin typeface="+mn-lt"/>
                <a:ea typeface="+mn-ea"/>
                <a:cs typeface="+mn-cs"/>
              </a:rPr>
              <a:t>為了知道洪水是否完全消退，每隔七天，挪亞就分別放出烏鴉和鴿子到船外去，看一看有沒有陸地可以停下來？第一次挪亞放出一隻烏鴉，卻一直都沒有飛回來。第二次挪亞放出一隻鴿子，這隻鴿子看不到有可停留的地方就飛回來。等到第三次再放鴿子出去，當鴿子飛回來時，嘴裡啣著一片新長出的橄欖枝，挪亞看到橄欖樹的嫩葉就知道洪水已經消退了。為確實知道大地的洪水全部乾了，挪亞第四次放出一隻鴿子，鴿子就再也不飛回來了。人類又在災難過後的大地上開始新的生活。因此，橄欖樹成了人們心目中的和平之樹，鴿子也成為人們喜愛的和平之鳥。今天象徵「和平」的圖案，就是一隻嘴裡啣著橄欖枝的鴿子的圖畫，其構想就是源自這個動人的故事。</a:t>
            </a:r>
          </a:p>
          <a:p>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19</a:t>
            </a:fld>
            <a:endParaRPr lang="zh-TW" altLang="en-US"/>
          </a:p>
        </p:txBody>
      </p:sp>
    </p:spTree>
    <p:extLst>
      <p:ext uri="{BB962C8B-B14F-4D97-AF65-F5344CB8AC3E}">
        <p14:creationId xmlns:p14="http://schemas.microsoft.com/office/powerpoint/2010/main" val="306402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Reference</a:t>
            </a:r>
            <a:r>
              <a:rPr lang="en-US" altLang="zh-TW" baseline="0" dirty="0" smtClean="0"/>
              <a:t>: https://zh.wikipedia.org/wiki/%E8%81%94%E5%90%88%E5%9B%BD </a:t>
            </a:r>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20</a:t>
            </a:fld>
            <a:endParaRPr lang="zh-TW" altLang="en-US"/>
          </a:p>
        </p:txBody>
      </p:sp>
    </p:spTree>
    <p:extLst>
      <p:ext uri="{BB962C8B-B14F-4D97-AF65-F5344CB8AC3E}">
        <p14:creationId xmlns:p14="http://schemas.microsoft.com/office/powerpoint/2010/main" val="15734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dirty="0" smtClean="0"/>
              <a:t>諾貝爾獎</a:t>
            </a:r>
            <a:r>
              <a:rPr lang="en-US" altLang="zh-HK" dirty="0" smtClean="0"/>
              <a:t> (Nobel Prize) </a:t>
            </a:r>
            <a:r>
              <a:rPr lang="zh-TW" altLang="zh-HK" dirty="0" smtClean="0"/>
              <a:t>創立於</a:t>
            </a:r>
            <a:r>
              <a:rPr lang="en-US" altLang="zh-HK" dirty="0" smtClean="0"/>
              <a:t>1901</a:t>
            </a:r>
            <a:r>
              <a:rPr lang="zh-TW" altLang="zh-HK" dirty="0" smtClean="0"/>
              <a:t>年，它是根據瑞典著名化學家、硝化甘油炸藥發明人阿爾弗雷德．貝恩哈德．諾貝爾</a:t>
            </a:r>
            <a:r>
              <a:rPr lang="en-US" altLang="zh-HK" dirty="0" smtClean="0"/>
              <a:t> (Alfred Bernhard Nobel) </a:t>
            </a:r>
            <a:r>
              <a:rPr lang="zh-TW" altLang="zh-HK" dirty="0" smtClean="0"/>
              <a:t>的遺囑以其部分遺產作為基金創立的。諾貝爾獎包括金質獎章、證書和獎金支票。</a:t>
            </a:r>
          </a:p>
          <a:p>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u="sng" kern="1200" dirty="0" smtClean="0">
                <a:solidFill>
                  <a:schemeClr val="tx1"/>
                </a:solidFill>
                <a:effectLst/>
                <a:latin typeface="+mn-lt"/>
                <a:ea typeface="+mn-ea"/>
                <a:cs typeface="+mn-cs"/>
              </a:rPr>
              <a:t>諾</a:t>
            </a:r>
            <a:r>
              <a:rPr lang="zh-TW" altLang="zh-HK" sz="1200" b="1" u="sng" kern="1200" dirty="0" smtClean="0">
                <a:solidFill>
                  <a:schemeClr val="tx1"/>
                </a:solidFill>
                <a:effectLst/>
                <a:latin typeface="+mn-lt"/>
                <a:ea typeface="+mn-ea"/>
                <a:cs typeface="+mn-cs"/>
              </a:rPr>
              <a:t>貝爾和平獎</a:t>
            </a:r>
            <a:endParaRPr lang="en-US" altLang="zh-TW" dirty="0" smtClean="0"/>
          </a:p>
          <a:p>
            <a:r>
              <a:rPr lang="zh-TW" altLang="en-US" dirty="0" smtClean="0"/>
              <a:t>「為促進民族國家團結友好、取消或裁減軍備以及為和平會議的組織和宣傳盡到最大努力或作出最大貢獻的人</a:t>
            </a:r>
            <a:r>
              <a:rPr lang="en-US" altLang="zh-TW" dirty="0" smtClean="0"/>
              <a:t>/</a:t>
            </a:r>
            <a:r>
              <a:rPr lang="zh-TW" altLang="en-US" dirty="0" smtClean="0"/>
              <a:t>組織」</a:t>
            </a:r>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21</a:t>
            </a:fld>
            <a:endParaRPr lang="zh-TW" altLang="en-US"/>
          </a:p>
        </p:txBody>
      </p:sp>
    </p:spTree>
    <p:extLst>
      <p:ext uri="{BB962C8B-B14F-4D97-AF65-F5344CB8AC3E}">
        <p14:creationId xmlns:p14="http://schemas.microsoft.com/office/powerpoint/2010/main" val="97535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base"/>
            <a:r>
              <a:rPr lang="zh-TW" altLang="en-US" sz="1200" b="0" i="0" kern="1200" dirty="0" smtClean="0">
                <a:solidFill>
                  <a:schemeClr val="tx1"/>
                </a:solidFill>
                <a:effectLst/>
                <a:latin typeface="+mn-lt"/>
                <a:ea typeface="+mn-ea"/>
                <a:cs typeface="+mn-cs"/>
              </a:rPr>
              <a:t>出生於日內瓦的亨利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杜南，雖然家境富裕，卻極富同情心，很懂得替其他人著想，年輕時即對當時社會上不合理的現況提出質疑，像奴隸制的缺乏人性。</a:t>
            </a:r>
            <a:r>
              <a:rPr lang="en-US" altLang="zh-TW" sz="1200" b="0" i="0" kern="1200" dirty="0" smtClean="0">
                <a:solidFill>
                  <a:schemeClr val="tx1"/>
                </a:solidFill>
                <a:effectLst/>
                <a:latin typeface="+mn-lt"/>
                <a:ea typeface="+mn-ea"/>
                <a:cs typeface="+mn-cs"/>
              </a:rPr>
              <a:t>1859</a:t>
            </a:r>
            <a:r>
              <a:rPr lang="zh-TW" altLang="en-US" sz="1200" b="0" i="0" kern="1200" dirty="0" smtClean="0">
                <a:solidFill>
                  <a:schemeClr val="tx1"/>
                </a:solidFill>
                <a:effectLst/>
                <a:latin typeface="+mn-lt"/>
                <a:ea typeface="+mn-ea"/>
                <a:cs typeface="+mn-cs"/>
              </a:rPr>
              <a:t>年，亨利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杜南走到他生命中最重要的轉捩點。在一趟旅程中，他的親眼所聞讓他開始尋求改變。</a:t>
            </a:r>
          </a:p>
          <a:p>
            <a:pPr fontAlgn="base"/>
            <a:r>
              <a:rPr lang="zh-TW" altLang="en-US" sz="1200" b="0" i="0" kern="1200" dirty="0" smtClean="0">
                <a:solidFill>
                  <a:schemeClr val="tx1"/>
                </a:solidFill>
                <a:effectLst/>
                <a:latin typeface="+mn-lt"/>
                <a:ea typeface="+mn-ea"/>
                <a:cs typeface="+mn-cs"/>
              </a:rPr>
              <a:t>亨利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杜南行經義大利倫巴底時，正逢奧地利與法國及薩丁尼亞聯軍作戰，在蘇法利諾</a:t>
            </a:r>
            <a:r>
              <a:rPr lang="en-US" altLang="zh-TW" sz="1200" b="0" i="0" kern="1200" dirty="0" smtClean="0">
                <a:solidFill>
                  <a:schemeClr val="tx1"/>
                </a:solidFill>
                <a:effectLst/>
                <a:latin typeface="+mn-lt"/>
                <a:ea typeface="+mn-ea"/>
                <a:cs typeface="+mn-cs"/>
              </a:rPr>
              <a:t>( </a:t>
            </a:r>
            <a:r>
              <a:rPr lang="en-US" altLang="zh-TW" sz="1200" b="0" i="0" kern="1200" dirty="0" err="1" smtClean="0">
                <a:solidFill>
                  <a:schemeClr val="tx1"/>
                </a:solidFill>
                <a:effectLst/>
                <a:latin typeface="+mn-lt"/>
                <a:ea typeface="+mn-ea"/>
                <a:cs typeface="+mn-cs"/>
              </a:rPr>
              <a:t>Solferino</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一役中，雙方死傷慘重，救援補給不足，中傷的士兵躺在地上哀嚎，乏人照顧的傷兵最後還是走向死亡。這樣的情景令觀者不禁感傷、震驚。亨利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杜南對此久久無法忘懷，在返回日內瓦的路途中，將這一次的經歷寫成「蘇法利諾回憶錄」一書。</a:t>
            </a:r>
          </a:p>
          <a:p>
            <a:pPr fontAlgn="base"/>
            <a:r>
              <a:rPr lang="zh-TW" altLang="en-US" sz="1200" b="0" i="0" kern="1200" dirty="0" smtClean="0">
                <a:solidFill>
                  <a:schemeClr val="tx1"/>
                </a:solidFill>
                <a:effectLst/>
                <a:latin typeface="+mn-lt"/>
                <a:ea typeface="+mn-ea"/>
                <a:cs typeface="+mn-cs"/>
              </a:rPr>
              <a:t>書中提出了兩項著名建議：一是在各國設立全國性的自願救護傷兵的組織；二是簽定一份國際公約給予這種傷兵救護組織以中立的地位。亨利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杜南甚至周遊歐洲推廣他的想法，最後獲得普遍的關注和重視。</a:t>
            </a:r>
            <a:br>
              <a:rPr lang="zh-TW" altLang="en-US"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1863</a:t>
            </a:r>
            <a:r>
              <a:rPr lang="zh-TW" altLang="en-US" sz="1200" b="0" i="0" kern="1200" dirty="0" smtClean="0">
                <a:solidFill>
                  <a:schemeClr val="tx1"/>
                </a:solidFill>
                <a:effectLst/>
                <a:latin typeface="+mn-lt"/>
                <a:ea typeface="+mn-ea"/>
                <a:cs typeface="+mn-cs"/>
              </a:rPr>
              <a:t>年，亨利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杜南与四位日內瓦的有志之士一起，成立了「救援傷兵國際委員會」</a:t>
            </a:r>
            <a:r>
              <a:rPr lang="en-US" altLang="zh-TW" sz="1200" b="0" i="0" kern="1200" dirty="0" smtClean="0">
                <a:solidFill>
                  <a:schemeClr val="tx1"/>
                </a:solidFill>
                <a:effectLst/>
                <a:latin typeface="+mn-lt"/>
                <a:ea typeface="+mn-ea"/>
                <a:cs typeface="+mn-cs"/>
              </a:rPr>
              <a:t>(International Committee for the Relief of the Wounded) </a:t>
            </a:r>
            <a:r>
              <a:rPr lang="zh-TW" altLang="en-US" sz="1200" b="0" i="0" kern="1200" dirty="0" smtClean="0">
                <a:solidFill>
                  <a:schemeClr val="tx1"/>
                </a:solidFill>
                <a:effectLst/>
                <a:latin typeface="+mn-lt"/>
                <a:ea typeface="+mn-ea"/>
                <a:cs typeface="+mn-cs"/>
              </a:rPr>
              <a:t>，其後才發展為紅十字國際委員會 </a:t>
            </a:r>
            <a:r>
              <a:rPr lang="en-US" altLang="zh-TW" sz="1200" b="0" i="0" kern="1200" dirty="0" smtClean="0">
                <a:solidFill>
                  <a:schemeClr val="tx1"/>
                </a:solidFill>
                <a:effectLst/>
                <a:latin typeface="+mn-lt"/>
                <a:ea typeface="+mn-ea"/>
                <a:cs typeface="+mn-cs"/>
              </a:rPr>
              <a:t>( International Committee of the Red Cross )</a:t>
            </a:r>
            <a:r>
              <a:rPr lang="zh-TW" altLang="en-US" sz="1200" b="0" i="0" kern="1200" dirty="0" smtClean="0">
                <a:solidFill>
                  <a:schemeClr val="tx1"/>
                </a:solidFill>
                <a:effectLst/>
                <a:latin typeface="+mn-lt"/>
                <a:ea typeface="+mn-ea"/>
                <a:cs typeface="+mn-cs"/>
              </a:rPr>
              <a:t>。</a:t>
            </a:r>
          </a:p>
          <a:p>
            <a:pPr fontAlgn="base"/>
            <a:r>
              <a:rPr lang="zh-TW" altLang="en-US" sz="1200" b="0" i="0" kern="1200" dirty="0" smtClean="0">
                <a:solidFill>
                  <a:schemeClr val="tx1"/>
                </a:solidFill>
                <a:effectLst/>
                <a:latin typeface="+mn-lt"/>
                <a:ea typeface="+mn-ea"/>
                <a:cs typeface="+mn-cs"/>
              </a:rPr>
              <a:t>畢生堅持信念的亨利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杜南，對於週遭環境、事件，不只停留在「知」、「可憐」，而是付諸行動、尋求改變。這樣的精神也為後世所追隨、效法。</a:t>
            </a:r>
            <a:r>
              <a:rPr lang="en-US" altLang="zh-TW" sz="1200" b="0" i="0" kern="1200" dirty="0" smtClean="0">
                <a:solidFill>
                  <a:schemeClr val="tx1"/>
                </a:solidFill>
                <a:effectLst/>
                <a:latin typeface="+mn-lt"/>
                <a:ea typeface="+mn-ea"/>
                <a:cs typeface="+mn-cs"/>
              </a:rPr>
              <a:t>1901</a:t>
            </a:r>
            <a:r>
              <a:rPr lang="zh-TW" altLang="en-US" sz="1200" b="0" i="0" kern="1200" dirty="0" smtClean="0">
                <a:solidFill>
                  <a:schemeClr val="tx1"/>
                </a:solidFill>
                <a:effectLst/>
                <a:latin typeface="+mn-lt"/>
                <a:ea typeface="+mn-ea"/>
                <a:cs typeface="+mn-cs"/>
              </a:rPr>
              <a:t>年，亨利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杜南獲得首屆諾貝爾和平獎</a:t>
            </a:r>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22</a:t>
            </a:fld>
            <a:endParaRPr lang="zh-TW" altLang="en-US"/>
          </a:p>
        </p:txBody>
      </p:sp>
    </p:spTree>
    <p:extLst>
      <p:ext uri="{BB962C8B-B14F-4D97-AF65-F5344CB8AC3E}">
        <p14:creationId xmlns:p14="http://schemas.microsoft.com/office/powerpoint/2010/main" val="221746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r>
              <a:rPr lang="zh-TW" altLang="en-US" sz="1200" b="0" i="0" kern="1200" dirty="0" smtClean="0">
                <a:solidFill>
                  <a:schemeClr val="tx1"/>
                </a:solidFill>
                <a:effectLst/>
                <a:latin typeface="+mn-lt"/>
                <a:ea typeface="+mn-ea"/>
                <a:cs typeface="+mn-cs"/>
              </a:rPr>
              <a:t>馬拉拉在巴基斯坦斯瓦特河谷（</a:t>
            </a:r>
            <a:r>
              <a:rPr lang="en-US" altLang="zh-TW" sz="1200" b="0" i="0" kern="1200" dirty="0" smtClean="0">
                <a:solidFill>
                  <a:schemeClr val="tx1"/>
                </a:solidFill>
                <a:effectLst/>
                <a:latin typeface="+mn-lt"/>
                <a:ea typeface="+mn-ea"/>
                <a:cs typeface="+mn-cs"/>
              </a:rPr>
              <a:t>Swat Valley</a:t>
            </a:r>
            <a:r>
              <a:rPr lang="zh-TW" altLang="en-US" sz="1200" b="0" i="0" kern="1200" dirty="0" smtClean="0">
                <a:solidFill>
                  <a:schemeClr val="tx1"/>
                </a:solidFill>
                <a:effectLst/>
                <a:latin typeface="+mn-lt"/>
                <a:ea typeface="+mn-ea"/>
                <a:cs typeface="+mn-cs"/>
              </a:rPr>
              <a:t>）長大。她的父親是斯瓦特地區的一所學校的校長， 致力於推動教育事業。但是塔利班武裝於 </a:t>
            </a:r>
            <a:r>
              <a:rPr lang="en-US" altLang="zh-TW" sz="1200" b="0" i="0" kern="1200" dirty="0" smtClean="0">
                <a:solidFill>
                  <a:schemeClr val="tx1"/>
                </a:solidFill>
                <a:effectLst/>
                <a:latin typeface="+mn-lt"/>
                <a:ea typeface="+mn-ea"/>
                <a:cs typeface="+mn-cs"/>
              </a:rPr>
              <a:t>2007</a:t>
            </a:r>
            <a:r>
              <a:rPr lang="zh-TW" altLang="en-US" sz="1200" b="0" i="0" kern="1200" dirty="0" smtClean="0">
                <a:solidFill>
                  <a:schemeClr val="tx1"/>
                </a:solidFill>
                <a:effectLst/>
                <a:latin typeface="+mn-lt"/>
                <a:ea typeface="+mn-ea"/>
                <a:cs typeface="+mn-cs"/>
              </a:rPr>
              <a:t>年佔領了斯瓦特地區而且在該地實施伊斯蘭教嚴厲的教法，禁止女孩接受教育，並且關閉了當地的女子學校。</a:t>
            </a:r>
          </a:p>
          <a:p>
            <a:r>
              <a:rPr lang="en-US" altLang="zh-TW" sz="1200" b="0" i="0" kern="1200" dirty="0" smtClean="0">
                <a:solidFill>
                  <a:schemeClr val="tx1"/>
                </a:solidFill>
                <a:effectLst/>
                <a:latin typeface="+mn-lt"/>
                <a:ea typeface="+mn-ea"/>
                <a:cs typeface="+mn-cs"/>
              </a:rPr>
              <a:t>2008</a:t>
            </a:r>
            <a:r>
              <a:rPr lang="zh-TW" altLang="en-US" sz="1200" b="0" i="0" kern="1200" dirty="0" smtClean="0">
                <a:solidFill>
                  <a:schemeClr val="tx1"/>
                </a:solidFill>
                <a:effectLst/>
                <a:latin typeface="+mn-lt"/>
                <a:ea typeface="+mn-ea"/>
                <a:cs typeface="+mn-cs"/>
              </a:rPr>
              <a:t>年，</a:t>
            </a:r>
            <a:r>
              <a:rPr lang="en-US" altLang="zh-TW" sz="1200" b="0" i="0" kern="1200" dirty="0" smtClean="0">
                <a:solidFill>
                  <a:schemeClr val="tx1"/>
                </a:solidFill>
                <a:effectLst/>
                <a:latin typeface="+mn-lt"/>
                <a:ea typeface="+mn-ea"/>
                <a:cs typeface="+mn-cs"/>
              </a:rPr>
              <a:t>11</a:t>
            </a:r>
            <a:r>
              <a:rPr lang="zh-TW" altLang="en-US" sz="1200" b="0" i="0" kern="1200" dirty="0" smtClean="0">
                <a:solidFill>
                  <a:schemeClr val="tx1"/>
                </a:solidFill>
                <a:effectLst/>
                <a:latin typeface="+mn-lt"/>
                <a:ea typeface="+mn-ea"/>
                <a:cs typeface="+mn-cs"/>
              </a:rPr>
              <a:t>歲的馬拉拉開始在</a:t>
            </a:r>
            <a:r>
              <a:rPr lang="en-US" altLang="zh-TW" sz="1200" b="0" i="0" kern="1200" dirty="0" smtClean="0">
                <a:solidFill>
                  <a:schemeClr val="tx1"/>
                </a:solidFill>
                <a:effectLst/>
                <a:latin typeface="+mn-lt"/>
                <a:ea typeface="+mn-ea"/>
                <a:cs typeface="+mn-cs"/>
              </a:rPr>
              <a:t>BBC</a:t>
            </a:r>
            <a:r>
              <a:rPr lang="zh-TW" altLang="en-US" sz="1200" b="0" i="0" kern="1200" dirty="0" smtClean="0">
                <a:solidFill>
                  <a:schemeClr val="tx1"/>
                </a:solidFill>
                <a:effectLst/>
                <a:latin typeface="+mn-lt"/>
                <a:ea typeface="+mn-ea"/>
                <a:cs typeface="+mn-cs"/>
              </a:rPr>
              <a:t>烏爾都語的博客上匿名撰文，透過兒童的視角和筆觸來講訴塔利班統治下的生活，倡導女性受教育的權利。馬拉拉大膽的言辭不但與伊斯蘭教極端份子所強制執行的嚴格的伊斯蘭教的教法相抵觸，也與巴基斯坦特別是該國偏遠地區的社會和宗教不一致，因為巴基斯坦很多地方都阻止女孩受教育，他們將女孩子關在家中，並讓她們在年齡很小的時候出嫁。</a:t>
            </a:r>
          </a:p>
          <a:p>
            <a:r>
              <a:rPr lang="zh-TW" altLang="en-US" sz="1200" b="0" i="0" kern="1200" dirty="0" smtClean="0">
                <a:solidFill>
                  <a:schemeClr val="tx1"/>
                </a:solidFill>
                <a:effectLst/>
                <a:latin typeface="+mn-lt"/>
                <a:ea typeface="+mn-ea"/>
                <a:cs typeface="+mn-cs"/>
              </a:rPr>
              <a:t>巴基斯坦軍隊將塔利班趕出斯瓦特河谷之後，人們開始瞭解馬拉拉和她對於女子受教育權的看法。當時她每天公開坐校車從家裏前往她父親開辦的女子學校上學，媒體對於她的言論大量的報導給她帶來了生命危險。</a:t>
            </a:r>
            <a:r>
              <a:rPr lang="en-US" altLang="zh-TW" sz="1200" b="0" i="0" kern="1200" dirty="0" smtClean="0">
                <a:solidFill>
                  <a:schemeClr val="tx1"/>
                </a:solidFill>
                <a:effectLst/>
                <a:latin typeface="+mn-lt"/>
                <a:ea typeface="+mn-ea"/>
                <a:cs typeface="+mn-cs"/>
              </a:rPr>
              <a:t>2012</a:t>
            </a:r>
            <a:r>
              <a:rPr lang="zh-TW" altLang="en-US" sz="1200" b="0" i="0" kern="1200" dirty="0" smtClean="0">
                <a:solidFill>
                  <a:schemeClr val="tx1"/>
                </a:solidFill>
                <a:effectLst/>
                <a:latin typeface="+mn-lt"/>
                <a:ea typeface="+mn-ea"/>
                <a:cs typeface="+mn-cs"/>
              </a:rPr>
              <a:t>年</a:t>
            </a:r>
            <a:r>
              <a:rPr lang="en-US" altLang="zh-TW" sz="1200" b="0" i="0" kern="1200" dirty="0" smtClean="0">
                <a:solidFill>
                  <a:schemeClr val="tx1"/>
                </a:solidFill>
                <a:effectLst/>
                <a:latin typeface="+mn-lt"/>
                <a:ea typeface="+mn-ea"/>
                <a:cs typeface="+mn-cs"/>
              </a:rPr>
              <a:t>10</a:t>
            </a:r>
            <a:r>
              <a:rPr lang="zh-TW" altLang="en-US" sz="1200" b="0" i="0" kern="1200" dirty="0" smtClean="0">
                <a:solidFill>
                  <a:schemeClr val="tx1"/>
                </a:solidFill>
                <a:effectLst/>
                <a:latin typeface="+mn-lt"/>
                <a:ea typeface="+mn-ea"/>
                <a:cs typeface="+mn-cs"/>
              </a:rPr>
              <a:t>月</a:t>
            </a:r>
            <a:r>
              <a:rPr lang="en-US" altLang="zh-TW" sz="1200" b="0" i="0" kern="1200" dirty="0" smtClean="0">
                <a:solidFill>
                  <a:schemeClr val="tx1"/>
                </a:solidFill>
                <a:effectLst/>
                <a:latin typeface="+mn-lt"/>
                <a:ea typeface="+mn-ea"/>
                <a:cs typeface="+mn-cs"/>
              </a:rPr>
              <a:t>9</a:t>
            </a:r>
            <a:r>
              <a:rPr lang="zh-TW" altLang="en-US" sz="1200" b="0" i="0" kern="1200" dirty="0" smtClean="0">
                <a:solidFill>
                  <a:schemeClr val="tx1"/>
                </a:solidFill>
                <a:effectLst/>
                <a:latin typeface="+mn-lt"/>
                <a:ea typeface="+mn-ea"/>
                <a:cs typeface="+mn-cs"/>
              </a:rPr>
              <a:t>日，她和她的兩名同班同學搭乘校車回家時，車上闖上來了一名蒙面塔利班民兵，他質問「誰是馬拉拉？」並在確認身份後，近距離對馬拉拉的頭部開槍。馬拉拉中彈昏迷，一度情況危殆，後被送往英國救治，在歷經</a:t>
            </a:r>
            <a:r>
              <a:rPr lang="en-US" altLang="zh-TW" sz="1200" b="0" i="0" kern="1200" dirty="0" smtClean="0">
                <a:solidFill>
                  <a:schemeClr val="tx1"/>
                </a:solidFill>
                <a:effectLst/>
                <a:latin typeface="+mn-lt"/>
                <a:ea typeface="+mn-ea"/>
                <a:cs typeface="+mn-cs"/>
              </a:rPr>
              <a:t>4</a:t>
            </a:r>
            <a:r>
              <a:rPr lang="zh-TW" altLang="en-US" sz="1200" b="0" i="0" kern="1200" dirty="0" smtClean="0">
                <a:solidFill>
                  <a:schemeClr val="tx1"/>
                </a:solidFill>
                <a:effectLst/>
                <a:latin typeface="+mn-lt"/>
                <a:ea typeface="+mn-ea"/>
                <a:cs typeface="+mn-cs"/>
              </a:rPr>
              <a:t>次手術，昏迷</a:t>
            </a:r>
            <a:r>
              <a:rPr lang="en-US" altLang="zh-TW" sz="1200" b="0" i="0" kern="1200" dirty="0" smtClean="0">
                <a:solidFill>
                  <a:schemeClr val="tx1"/>
                </a:solidFill>
                <a:effectLst/>
                <a:latin typeface="+mn-lt"/>
                <a:ea typeface="+mn-ea"/>
                <a:cs typeface="+mn-cs"/>
              </a:rPr>
              <a:t>6</a:t>
            </a:r>
            <a:r>
              <a:rPr lang="zh-TW" altLang="en-US" sz="1200" b="0" i="0" kern="1200" dirty="0" smtClean="0">
                <a:solidFill>
                  <a:schemeClr val="tx1"/>
                </a:solidFill>
                <a:effectLst/>
                <a:latin typeface="+mn-lt"/>
                <a:ea typeface="+mn-ea"/>
                <a:cs typeface="+mn-cs"/>
              </a:rPr>
              <a:t>天之後，她幸運地活了過來。由於她出院之後無法再返回巴基斯坦，她的父母帶著她和她的兩個兄弟留在了英國。</a:t>
            </a:r>
          </a:p>
          <a:p>
            <a:r>
              <a:rPr lang="zh-TW" altLang="en-US" sz="1200" b="1" i="0" kern="1200" dirty="0" smtClean="0">
                <a:solidFill>
                  <a:schemeClr val="tx1"/>
                </a:solidFill>
                <a:effectLst/>
                <a:latin typeface="+mn-lt"/>
                <a:ea typeface="+mn-ea"/>
                <a:cs typeface="+mn-cs"/>
              </a:rPr>
              <a:t>馬拉拉的平凡女孩夢</a:t>
            </a:r>
            <a:endParaRPr lang="zh-TW" altLang="en-US"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自從馬拉拉為了爭取女孩子受教育的權利遭到塔利班暗殺的消息傳開之後，很多人都很佩服馬拉拉的勇氣。英國伊麗莎白二世女王曾邀請她到白金漢宮做客，而她的名字「馬拉拉」也如同流行歌星一樣知名。</a:t>
            </a:r>
          </a:p>
          <a:p>
            <a:r>
              <a:rPr lang="zh-TW" altLang="en-US" sz="1200" b="0" i="0" kern="1200" dirty="0" smtClean="0">
                <a:solidFill>
                  <a:schemeClr val="tx1"/>
                </a:solidFill>
                <a:effectLst/>
                <a:latin typeface="+mn-lt"/>
                <a:ea typeface="+mn-ea"/>
                <a:cs typeface="+mn-cs"/>
              </a:rPr>
              <a:t>她</a:t>
            </a:r>
            <a:r>
              <a:rPr lang="en-US" altLang="zh-TW" sz="1200" b="0" i="0" kern="1200" dirty="0" smtClean="0">
                <a:solidFill>
                  <a:schemeClr val="tx1"/>
                </a:solidFill>
                <a:effectLst/>
                <a:latin typeface="+mn-lt"/>
                <a:ea typeface="+mn-ea"/>
                <a:cs typeface="+mn-cs"/>
              </a:rPr>
              <a:t>16</a:t>
            </a:r>
            <a:r>
              <a:rPr lang="zh-TW" altLang="en-US" sz="1200" b="0" i="0" kern="1200" dirty="0" smtClean="0">
                <a:solidFill>
                  <a:schemeClr val="tx1"/>
                </a:solidFill>
                <a:effectLst/>
                <a:latin typeface="+mn-lt"/>
                <a:ea typeface="+mn-ea"/>
                <a:cs typeface="+mn-cs"/>
              </a:rPr>
              <a:t>歲的生日（</a:t>
            </a:r>
            <a:r>
              <a:rPr lang="en-US" altLang="zh-TW" sz="1200" b="0" i="0" kern="1200" dirty="0" smtClean="0">
                <a:solidFill>
                  <a:schemeClr val="tx1"/>
                </a:solidFill>
                <a:effectLst/>
                <a:latin typeface="+mn-lt"/>
                <a:ea typeface="+mn-ea"/>
                <a:cs typeface="+mn-cs"/>
              </a:rPr>
              <a:t>2013</a:t>
            </a:r>
            <a:r>
              <a:rPr lang="zh-TW" altLang="en-US" sz="1200" b="0" i="0" kern="1200" dirty="0" smtClean="0">
                <a:solidFill>
                  <a:schemeClr val="tx1"/>
                </a:solidFill>
                <a:effectLst/>
                <a:latin typeface="+mn-lt"/>
                <a:ea typeface="+mn-ea"/>
                <a:cs typeface="+mn-cs"/>
              </a:rPr>
              <a:t>年</a:t>
            </a:r>
            <a:r>
              <a:rPr lang="en-US" altLang="zh-TW" sz="1200" b="0" i="0" kern="1200" dirty="0" smtClean="0">
                <a:solidFill>
                  <a:schemeClr val="tx1"/>
                </a:solidFill>
                <a:effectLst/>
                <a:latin typeface="+mn-lt"/>
                <a:ea typeface="+mn-ea"/>
                <a:cs typeface="+mn-cs"/>
              </a:rPr>
              <a:t>7</a:t>
            </a:r>
            <a:r>
              <a:rPr lang="zh-TW" altLang="en-US" sz="1200" b="0" i="0" kern="1200" dirty="0" smtClean="0">
                <a:solidFill>
                  <a:schemeClr val="tx1"/>
                </a:solidFill>
                <a:effectLst/>
                <a:latin typeface="+mn-lt"/>
                <a:ea typeface="+mn-ea"/>
                <a:cs typeface="+mn-cs"/>
              </a:rPr>
              <a:t>月</a:t>
            </a:r>
            <a:r>
              <a:rPr lang="en-US" altLang="zh-TW" sz="1200" b="0" i="0" kern="1200" dirty="0" smtClean="0">
                <a:solidFill>
                  <a:schemeClr val="tx1"/>
                </a:solidFill>
                <a:effectLst/>
                <a:latin typeface="+mn-lt"/>
                <a:ea typeface="+mn-ea"/>
                <a:cs typeface="+mn-cs"/>
              </a:rPr>
              <a:t>12</a:t>
            </a:r>
            <a:r>
              <a:rPr lang="zh-TW" altLang="en-US" sz="1200" b="0" i="0" kern="1200" dirty="0" smtClean="0">
                <a:solidFill>
                  <a:schemeClr val="tx1"/>
                </a:solidFill>
                <a:effectLst/>
                <a:latin typeface="+mn-lt"/>
                <a:ea typeface="+mn-ea"/>
                <a:cs typeface="+mn-cs"/>
              </a:rPr>
              <a:t>日）是以在聯合國大會做講演慶祝的，而她</a:t>
            </a:r>
            <a:r>
              <a:rPr lang="en-US" altLang="zh-TW" sz="1200" b="0" i="0" kern="1200" dirty="0" smtClean="0">
                <a:solidFill>
                  <a:schemeClr val="tx1"/>
                </a:solidFill>
                <a:effectLst/>
                <a:latin typeface="+mn-lt"/>
                <a:ea typeface="+mn-ea"/>
                <a:cs typeface="+mn-cs"/>
              </a:rPr>
              <a:t>17</a:t>
            </a:r>
            <a:r>
              <a:rPr lang="zh-TW" altLang="en-US" sz="1200" b="0" i="0" kern="1200" dirty="0" smtClean="0">
                <a:solidFill>
                  <a:schemeClr val="tx1"/>
                </a:solidFill>
                <a:effectLst/>
                <a:latin typeface="+mn-lt"/>
                <a:ea typeface="+mn-ea"/>
                <a:cs typeface="+mn-cs"/>
              </a:rPr>
              <a:t>歲的生日則是在尼日利亞度過的，她希望藉此表示她自己對於今年年初在尼日利亞被博科聖地武裝人員綁架的兩百多名女學生的支持。</a:t>
            </a:r>
          </a:p>
          <a:p>
            <a:r>
              <a:rPr lang="zh-TW" altLang="en-US" sz="1200" b="0" i="0" kern="1200" dirty="0" smtClean="0">
                <a:solidFill>
                  <a:schemeClr val="tx1"/>
                </a:solidFill>
                <a:effectLst/>
                <a:latin typeface="+mn-lt"/>
                <a:ea typeface="+mn-ea"/>
                <a:cs typeface="+mn-cs"/>
              </a:rPr>
              <a:t>現在的馬拉拉仍然非常留戀遭到塔利班襲擊前的那個平凡的馬拉拉，當時她是賈斯汀</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比伯和賽琳娜</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戈麥斯的歌迷，她表示自己只是個普通的女孩，不喜歡早起，在房間里隨便堆放衣服，有時為了搶</a:t>
            </a:r>
            <a:r>
              <a:rPr lang="en-US" altLang="zh-TW" sz="1200" b="0" i="0" kern="1200" dirty="0" smtClean="0">
                <a:solidFill>
                  <a:schemeClr val="tx1"/>
                </a:solidFill>
                <a:effectLst/>
                <a:latin typeface="+mn-lt"/>
                <a:ea typeface="+mn-ea"/>
                <a:cs typeface="+mn-cs"/>
              </a:rPr>
              <a:t>iPod</a:t>
            </a:r>
            <a:r>
              <a:rPr lang="zh-TW" altLang="en-US" sz="1200" b="0" i="0" kern="1200" dirty="0" smtClean="0">
                <a:solidFill>
                  <a:schemeClr val="tx1"/>
                </a:solidFill>
                <a:effectLst/>
                <a:latin typeface="+mn-lt"/>
                <a:ea typeface="+mn-ea"/>
                <a:cs typeface="+mn-cs"/>
              </a:rPr>
              <a:t>而與弟弟阿濤（</a:t>
            </a:r>
            <a:r>
              <a:rPr lang="en-US" altLang="zh-TW" sz="1200" b="0" i="0" kern="1200" dirty="0" smtClean="0">
                <a:solidFill>
                  <a:schemeClr val="tx1"/>
                </a:solidFill>
                <a:effectLst/>
                <a:latin typeface="+mn-lt"/>
                <a:ea typeface="+mn-ea"/>
                <a:cs typeface="+mn-cs"/>
              </a:rPr>
              <a:t>Atal</a:t>
            </a:r>
            <a:r>
              <a:rPr lang="zh-TW" altLang="en-US" sz="1200" b="0" i="0" kern="1200" dirty="0" smtClean="0">
                <a:solidFill>
                  <a:schemeClr val="tx1"/>
                </a:solidFill>
                <a:effectLst/>
                <a:latin typeface="+mn-lt"/>
                <a:ea typeface="+mn-ea"/>
                <a:cs typeface="+mn-cs"/>
              </a:rPr>
              <a:t>）打架。</a:t>
            </a:r>
          </a:p>
          <a:p>
            <a:r>
              <a:rPr lang="zh-TW" altLang="en-US" sz="1200" b="0" i="0" kern="1200" dirty="0" smtClean="0">
                <a:solidFill>
                  <a:schemeClr val="tx1"/>
                </a:solidFill>
                <a:effectLst/>
                <a:latin typeface="+mn-lt"/>
                <a:ea typeface="+mn-ea"/>
                <a:cs typeface="+mn-cs"/>
              </a:rPr>
              <a:t>正如她在自己的自傳中所講的：「（在遭到襲擊之後）很多事情都改變了，但我仍然是當年在斯瓦特上學的那個馬拉拉，我的人生改變了，但是我仍然是過去的自己。」</a:t>
            </a:r>
          </a:p>
          <a:p>
            <a:r>
              <a:rPr lang="zh-TW" altLang="en-US" sz="1200" b="0" i="0" kern="1200" dirty="0" smtClean="0">
                <a:solidFill>
                  <a:schemeClr val="tx1"/>
                </a:solidFill>
                <a:effectLst/>
                <a:latin typeface="+mn-lt"/>
                <a:ea typeface="+mn-ea"/>
                <a:cs typeface="+mn-cs"/>
              </a:rPr>
              <a:t>她去年在</a:t>
            </a:r>
            <a:r>
              <a:rPr lang="en-US" altLang="zh-TW" sz="1200" b="0" i="0" kern="1200" dirty="0" smtClean="0">
                <a:solidFill>
                  <a:schemeClr val="tx1"/>
                </a:solidFill>
                <a:effectLst/>
                <a:latin typeface="+mn-lt"/>
                <a:ea typeface="+mn-ea"/>
                <a:cs typeface="+mn-cs"/>
              </a:rPr>
              <a:t>BBC</a:t>
            </a:r>
            <a:r>
              <a:rPr lang="zh-TW" altLang="en-US" sz="1200" b="0" i="0" kern="1200" dirty="0" smtClean="0">
                <a:solidFill>
                  <a:schemeClr val="tx1"/>
                </a:solidFill>
                <a:effectLst/>
                <a:latin typeface="+mn-lt"/>
                <a:ea typeface="+mn-ea"/>
                <a:cs typeface="+mn-cs"/>
              </a:rPr>
              <a:t>接受採訪時也表示，她對於在英國的新生活最難以適應的一點是：「在這裡，他們認為我是一個好女孩，一個為了保護兒童權利抗爭的女孩，一個曾經被塔利班射殺的女孩，但是他們從不將我看成我自己，她們的朋友，一個平常的女孩。」她說。</a:t>
            </a:r>
          </a:p>
          <a:p>
            <a:r>
              <a:rPr lang="zh-TW" altLang="en-US" sz="1200" b="0" i="0" kern="1200" dirty="0" smtClean="0">
                <a:solidFill>
                  <a:schemeClr val="tx1"/>
                </a:solidFill>
                <a:effectLst/>
                <a:latin typeface="+mn-lt"/>
                <a:ea typeface="+mn-ea"/>
                <a:cs typeface="+mn-cs"/>
              </a:rPr>
              <a:t>今年八月份，在接受</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衛報</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採訪時，馬拉拉曾經表示她只有做真正有意義的事情時才願意耽誤學校的學習。星期五，當聽說自己獲得了諾貝爾獎後，她顯然守住了自己的諾言。她如平常一樣在學校上完課之後才接受了媒體對她得獎的採訪。雖然年青的她在歷史上留下了非凡的一筆，但這位最年輕的諾貝爾獎得主，在接受記者採訪時仍然表示：「我認為今天（</a:t>
            </a:r>
            <a:r>
              <a:rPr lang="en-US" altLang="zh-TW" sz="1200" b="0" i="0" kern="1200" dirty="0" smtClean="0">
                <a:solidFill>
                  <a:schemeClr val="tx1"/>
                </a:solidFill>
                <a:effectLst/>
                <a:latin typeface="+mn-lt"/>
                <a:ea typeface="+mn-ea"/>
                <a:cs typeface="+mn-cs"/>
              </a:rPr>
              <a:t>10</a:t>
            </a:r>
            <a:r>
              <a:rPr lang="zh-TW" altLang="en-US" sz="1200" b="0" i="0" kern="1200" dirty="0" smtClean="0">
                <a:solidFill>
                  <a:schemeClr val="tx1"/>
                </a:solidFill>
                <a:effectLst/>
                <a:latin typeface="+mn-lt"/>
                <a:ea typeface="+mn-ea"/>
                <a:cs typeface="+mn-cs"/>
              </a:rPr>
              <a:t>月</a:t>
            </a:r>
            <a:r>
              <a:rPr lang="en-US" altLang="zh-TW" sz="1200" b="0" i="0" kern="1200" dirty="0" smtClean="0">
                <a:solidFill>
                  <a:schemeClr val="tx1"/>
                </a:solidFill>
                <a:effectLst/>
                <a:latin typeface="+mn-lt"/>
                <a:ea typeface="+mn-ea"/>
                <a:cs typeface="+mn-cs"/>
              </a:rPr>
              <a:t>10</a:t>
            </a:r>
            <a:r>
              <a:rPr lang="zh-TW" altLang="en-US" sz="1200" b="0" i="0" kern="1200" dirty="0" smtClean="0">
                <a:solidFill>
                  <a:schemeClr val="tx1"/>
                </a:solidFill>
                <a:effectLst/>
                <a:latin typeface="+mn-lt"/>
                <a:ea typeface="+mn-ea"/>
                <a:cs typeface="+mn-cs"/>
              </a:rPr>
              <a:t>日）是一個平凡的日子。」</a:t>
            </a:r>
          </a:p>
          <a:p>
            <a:r>
              <a:rPr lang="zh-TW" altLang="en-US" sz="1200" b="1" i="0" kern="1200" dirty="0" smtClean="0">
                <a:solidFill>
                  <a:schemeClr val="tx1"/>
                </a:solidFill>
                <a:effectLst/>
                <a:latin typeface="+mn-lt"/>
                <a:ea typeface="+mn-ea"/>
                <a:cs typeface="+mn-cs"/>
              </a:rPr>
              <a:t>馬拉拉故鄉很多人害怕談及這個話題</a:t>
            </a:r>
            <a:endParaRPr lang="zh-TW" altLang="en-US"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在馬拉拉的故鄉斯瓦特地區，民眾對於馬拉拉獲獎的態度不同。支持馬拉拉的鄉親驕傲地表示馬拉拉獲得諾貝爾獎的消息有助於將斯瓦特河谷改變為一個和平地區的形象，但是還有些人則對此默不作聲，甚而非常害怕談及這個話題。</a:t>
            </a:r>
          </a:p>
          <a:p>
            <a:r>
              <a:rPr lang="zh-TW" altLang="en-US" sz="1200" b="0" i="0" kern="1200" dirty="0" smtClean="0">
                <a:solidFill>
                  <a:schemeClr val="tx1"/>
                </a:solidFill>
                <a:effectLst/>
                <a:latin typeface="+mn-lt"/>
                <a:ea typeface="+mn-ea"/>
                <a:cs typeface="+mn-cs"/>
              </a:rPr>
              <a:t>馬拉拉在</a:t>
            </a:r>
            <a:r>
              <a:rPr lang="en-US" altLang="zh-TW" sz="1200" b="0" i="0" kern="1200" dirty="0" smtClean="0">
                <a:solidFill>
                  <a:schemeClr val="tx1"/>
                </a:solidFill>
                <a:effectLst/>
                <a:latin typeface="+mn-lt"/>
                <a:ea typeface="+mn-ea"/>
                <a:cs typeface="+mn-cs"/>
              </a:rPr>
              <a:t>2013</a:t>
            </a:r>
            <a:r>
              <a:rPr lang="zh-TW" altLang="en-US" sz="1200" b="0" i="0" kern="1200" dirty="0" smtClean="0">
                <a:solidFill>
                  <a:schemeClr val="tx1"/>
                </a:solidFill>
                <a:effectLst/>
                <a:latin typeface="+mn-lt"/>
                <a:ea typeface="+mn-ea"/>
                <a:cs typeface="+mn-cs"/>
              </a:rPr>
              <a:t>年也曾被提名</a:t>
            </a:r>
            <a:r>
              <a:rPr lang="zh-TW" altLang="en-US" sz="1200" b="0" i="0" u="none" strike="noStrike" kern="1200" dirty="0" smtClean="0">
                <a:solidFill>
                  <a:schemeClr val="tx1"/>
                </a:solidFill>
                <a:effectLst/>
                <a:latin typeface="+mn-lt"/>
                <a:ea typeface="+mn-ea"/>
                <a:cs typeface="+mn-cs"/>
                <a:hlinkClick r:id="rId3"/>
              </a:rPr>
              <a:t>諾貝爾和平獎</a:t>
            </a:r>
            <a:r>
              <a:rPr lang="zh-TW" altLang="en-US" sz="1200" b="0" i="0" kern="1200" dirty="0" smtClean="0">
                <a:solidFill>
                  <a:schemeClr val="tx1"/>
                </a:solidFill>
                <a:effectLst/>
                <a:latin typeface="+mn-lt"/>
                <a:ea typeface="+mn-ea"/>
                <a:cs typeface="+mn-cs"/>
              </a:rPr>
              <a:t>，但是當時諾貝爾委員會考慮到這個獎項對於一名十多歲的少年的影響，因此並沒有授予她當年的諾貝爾獎。</a:t>
            </a:r>
          </a:p>
          <a:p>
            <a:r>
              <a:rPr lang="zh-TW" altLang="en-US" sz="1200" b="0" i="0" kern="1200" dirty="0" smtClean="0">
                <a:solidFill>
                  <a:schemeClr val="tx1"/>
                </a:solidFill>
                <a:effectLst/>
                <a:latin typeface="+mn-lt"/>
                <a:ea typeface="+mn-ea"/>
                <a:cs typeface="+mn-cs"/>
              </a:rPr>
              <a:t>諾貝爾學院的院長倫德斯塔（</a:t>
            </a:r>
            <a:r>
              <a:rPr lang="en-US" altLang="zh-TW" sz="1200" b="0" i="0" kern="1200" dirty="0" err="1" smtClean="0">
                <a:solidFill>
                  <a:schemeClr val="tx1"/>
                </a:solidFill>
                <a:effectLst/>
                <a:latin typeface="+mn-lt"/>
                <a:ea typeface="+mn-ea"/>
                <a:cs typeface="+mn-cs"/>
              </a:rPr>
              <a:t>Geir</a:t>
            </a:r>
            <a:r>
              <a:rPr lang="en-US" altLang="zh-TW" sz="1200" b="0" i="0" kern="1200" dirty="0" smtClean="0">
                <a:solidFill>
                  <a:schemeClr val="tx1"/>
                </a:solidFill>
                <a:effectLst/>
                <a:latin typeface="+mn-lt"/>
                <a:ea typeface="+mn-ea"/>
                <a:cs typeface="+mn-cs"/>
              </a:rPr>
              <a:t> </a:t>
            </a:r>
            <a:r>
              <a:rPr lang="en-US" altLang="zh-TW" sz="1200" b="0" i="0" kern="1200" dirty="0" err="1" smtClean="0">
                <a:solidFill>
                  <a:schemeClr val="tx1"/>
                </a:solidFill>
                <a:effectLst/>
                <a:latin typeface="+mn-lt"/>
                <a:ea typeface="+mn-ea"/>
                <a:cs typeface="+mn-cs"/>
              </a:rPr>
              <a:t>Lundestad</a:t>
            </a:r>
            <a:r>
              <a:rPr lang="zh-TW" altLang="en-US" sz="1200" b="0" i="0" kern="1200" dirty="0" smtClean="0">
                <a:solidFill>
                  <a:schemeClr val="tx1"/>
                </a:solidFill>
                <a:effectLst/>
                <a:latin typeface="+mn-lt"/>
                <a:ea typeface="+mn-ea"/>
                <a:cs typeface="+mn-cs"/>
              </a:rPr>
              <a:t>）在諾貝爾獎官方</a:t>
            </a:r>
            <a:r>
              <a:rPr lang="en-US" altLang="zh-TW" sz="1200" b="0" i="0" kern="1200" dirty="0" err="1" smtClean="0">
                <a:solidFill>
                  <a:schemeClr val="tx1"/>
                </a:solidFill>
                <a:effectLst/>
                <a:latin typeface="+mn-lt"/>
                <a:ea typeface="+mn-ea"/>
                <a:cs typeface="+mn-cs"/>
              </a:rPr>
              <a:t>Youtube</a:t>
            </a:r>
            <a:r>
              <a:rPr lang="zh-TW" altLang="en-US" sz="1200" b="0" i="0" kern="1200" dirty="0" smtClean="0">
                <a:solidFill>
                  <a:schemeClr val="tx1"/>
                </a:solidFill>
                <a:effectLst/>
                <a:latin typeface="+mn-lt"/>
                <a:ea typeface="+mn-ea"/>
                <a:cs typeface="+mn-cs"/>
              </a:rPr>
              <a:t>上表示：「 諾貝爾委員會花了一些時間做出這個（授予馬拉拉諾貝爾和平獎的）決定，馬拉拉給（諾貝爾）委員會留下了很深刻的印象。」他表示他們知道馬拉拉是一位</a:t>
            </a:r>
            <a:r>
              <a:rPr lang="en-US" altLang="zh-TW" sz="1200" b="0" i="0" kern="1200" dirty="0" smtClean="0">
                <a:solidFill>
                  <a:schemeClr val="tx1"/>
                </a:solidFill>
                <a:effectLst/>
                <a:latin typeface="+mn-lt"/>
                <a:ea typeface="+mn-ea"/>
                <a:cs typeface="+mn-cs"/>
              </a:rPr>
              <a:t>17</a:t>
            </a:r>
            <a:r>
              <a:rPr lang="zh-TW" altLang="en-US" sz="1200" b="0" i="0" kern="1200" dirty="0" smtClean="0">
                <a:solidFill>
                  <a:schemeClr val="tx1"/>
                </a:solidFill>
                <a:effectLst/>
                <a:latin typeface="+mn-lt"/>
                <a:ea typeface="+mn-ea"/>
                <a:cs typeface="+mn-cs"/>
              </a:rPr>
              <a:t>歲的女孩子，他說：「（我們知道）獲得諾貝爾獎將極大地改變（馬拉拉的）生活，希望此次獲獎能夠對她的成長更有益。」</a:t>
            </a:r>
          </a:p>
          <a:p>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23</a:t>
            </a:fld>
            <a:endParaRPr lang="zh-TW" altLang="en-US"/>
          </a:p>
        </p:txBody>
      </p:sp>
    </p:spTree>
    <p:extLst>
      <p:ext uri="{BB962C8B-B14F-4D97-AF65-F5344CB8AC3E}">
        <p14:creationId xmlns:p14="http://schemas.microsoft.com/office/powerpoint/2010/main" val="27560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今日是「國際和平日」，</a:t>
            </a:r>
            <a:r>
              <a:rPr lang="en-US" altLang="zh-TW" sz="1200" b="0" i="0" kern="1200" dirty="0" smtClean="0">
                <a:solidFill>
                  <a:schemeClr val="tx1"/>
                </a:solidFill>
                <a:effectLst/>
                <a:latin typeface="+mn-lt"/>
                <a:ea typeface="+mn-ea"/>
                <a:cs typeface="+mn-cs"/>
              </a:rPr>
              <a:t>Facebook</a:t>
            </a:r>
            <a:r>
              <a:rPr lang="zh-TW" altLang="en-US" sz="1200" b="0" i="0" kern="1200" dirty="0" smtClean="0">
                <a:solidFill>
                  <a:schemeClr val="tx1"/>
                </a:solidFill>
                <a:effectLst/>
                <a:latin typeface="+mn-lt"/>
                <a:ea typeface="+mn-ea"/>
                <a:cs typeface="+mn-cs"/>
              </a:rPr>
              <a:t>為了響應節日宣揚和平，用戶只要在手機及電腦版</a:t>
            </a:r>
            <a:r>
              <a:rPr lang="en-US" altLang="zh-TW" sz="1200" b="0" i="0" kern="1200" dirty="0" smtClean="0">
                <a:solidFill>
                  <a:schemeClr val="tx1"/>
                </a:solidFill>
                <a:effectLst/>
                <a:latin typeface="+mn-lt"/>
                <a:ea typeface="+mn-ea"/>
                <a:cs typeface="+mn-cs"/>
              </a:rPr>
              <a:t>Facebook</a:t>
            </a:r>
            <a:r>
              <a:rPr lang="zh-TW" altLang="en-US" sz="1200" b="0" i="0" kern="1200" dirty="0" smtClean="0">
                <a:solidFill>
                  <a:schemeClr val="tx1"/>
                </a:solidFill>
                <a:effectLst/>
                <a:latin typeface="+mn-lt"/>
                <a:ea typeface="+mn-ea"/>
                <a:cs typeface="+mn-cs"/>
              </a:rPr>
              <a:t>按下心心表情，螢幕就會爆發一堆愛心符號。</a:t>
            </a:r>
          </a:p>
          <a:p>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Facebook</a:t>
            </a:r>
            <a:r>
              <a:rPr lang="zh-TW" altLang="en-US" sz="1200" b="0" i="0" kern="1200" dirty="0" smtClean="0">
                <a:solidFill>
                  <a:schemeClr val="tx1"/>
                </a:solidFill>
                <a:effectLst/>
                <a:latin typeface="+mn-lt"/>
                <a:ea typeface="+mn-ea"/>
                <a:cs typeface="+mn-cs"/>
              </a:rPr>
              <a:t>在該活動頁面表示：「和平從愛做起，感謝你為國際和平日付出了一點愛心」；並附上一段動畫，是一隻白色和平鴿翱翔，飛到一個紅色圓圈內變成「大心」符號。</a:t>
            </a:r>
          </a:p>
          <a:p>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2001</a:t>
            </a:r>
            <a:r>
              <a:rPr lang="zh-TW" altLang="en-US" sz="1200" b="0" i="0" kern="1200" dirty="0" smtClean="0">
                <a:solidFill>
                  <a:schemeClr val="tx1"/>
                </a:solidFill>
                <a:effectLst/>
                <a:latin typeface="+mn-lt"/>
                <a:ea typeface="+mn-ea"/>
                <a:cs typeface="+mn-cs"/>
              </a:rPr>
              <a:t>年</a:t>
            </a:r>
            <a:r>
              <a:rPr lang="en-US" altLang="zh-TW" sz="1200" b="0" i="0" kern="1200" dirty="0" smtClean="0">
                <a:solidFill>
                  <a:schemeClr val="tx1"/>
                </a:solidFill>
                <a:effectLst/>
                <a:latin typeface="+mn-lt"/>
                <a:ea typeface="+mn-ea"/>
                <a:cs typeface="+mn-cs"/>
              </a:rPr>
              <a:t>9</a:t>
            </a:r>
            <a:r>
              <a:rPr lang="zh-TW" altLang="en-US" sz="1200" b="0" i="0" kern="1200" dirty="0" smtClean="0">
                <a:solidFill>
                  <a:schemeClr val="tx1"/>
                </a:solidFill>
                <a:effectLst/>
                <a:latin typeface="+mn-lt"/>
                <a:ea typeface="+mn-ea"/>
                <a:cs typeface="+mn-cs"/>
              </a:rPr>
              <a:t>月</a:t>
            </a:r>
            <a:r>
              <a:rPr lang="en-US" altLang="zh-TW" sz="1200" b="0" i="0" kern="1200" dirty="0" smtClean="0">
                <a:solidFill>
                  <a:schemeClr val="tx1"/>
                </a:solidFill>
                <a:effectLst/>
                <a:latin typeface="+mn-lt"/>
                <a:ea typeface="+mn-ea"/>
                <a:cs typeface="+mn-cs"/>
              </a:rPr>
              <a:t>7</a:t>
            </a:r>
            <a:r>
              <a:rPr lang="zh-TW" altLang="en-US" sz="1200" b="0" i="0" kern="1200" dirty="0" smtClean="0">
                <a:solidFill>
                  <a:schemeClr val="tx1"/>
                </a:solidFill>
                <a:effectLst/>
                <a:latin typeface="+mn-lt"/>
                <a:ea typeface="+mn-ea"/>
                <a:cs typeface="+mn-cs"/>
              </a:rPr>
              <a:t>日，聯合國大會通過</a:t>
            </a:r>
            <a:r>
              <a:rPr lang="en-US" altLang="zh-TW" sz="1200" b="0" i="0" kern="1200" dirty="0" smtClean="0">
                <a:solidFill>
                  <a:schemeClr val="tx1"/>
                </a:solidFill>
                <a:effectLst/>
                <a:latin typeface="+mn-lt"/>
                <a:ea typeface="+mn-ea"/>
                <a:cs typeface="+mn-cs"/>
              </a:rPr>
              <a:t>55/282</a:t>
            </a:r>
            <a:r>
              <a:rPr lang="zh-TW" altLang="en-US" sz="1200" b="0" i="0" kern="1200" dirty="0" smtClean="0">
                <a:solidFill>
                  <a:schemeClr val="tx1"/>
                </a:solidFill>
                <a:effectLst/>
                <a:latin typeface="+mn-lt"/>
                <a:ea typeface="+mn-ea"/>
                <a:cs typeface="+mn-cs"/>
              </a:rPr>
              <a:t>號決議，決定自</a:t>
            </a:r>
            <a:r>
              <a:rPr lang="en-US" altLang="zh-TW" sz="1200" b="0" i="0" kern="1200" dirty="0" smtClean="0">
                <a:solidFill>
                  <a:schemeClr val="tx1"/>
                </a:solidFill>
                <a:effectLst/>
                <a:latin typeface="+mn-lt"/>
                <a:ea typeface="+mn-ea"/>
                <a:cs typeface="+mn-cs"/>
              </a:rPr>
              <a:t>2002</a:t>
            </a:r>
            <a:r>
              <a:rPr lang="zh-TW" altLang="en-US" sz="1200" b="0" i="0" kern="1200" dirty="0" smtClean="0">
                <a:solidFill>
                  <a:schemeClr val="tx1"/>
                </a:solidFill>
                <a:effectLst/>
                <a:latin typeface="+mn-lt"/>
                <a:ea typeface="+mn-ea"/>
                <a:cs typeface="+mn-cs"/>
              </a:rPr>
              <a:t>年起，國際和平日為</a:t>
            </a:r>
            <a:r>
              <a:rPr lang="en-US" altLang="zh-TW" sz="1200" b="0" i="0" kern="1200" dirty="0" smtClean="0">
                <a:solidFill>
                  <a:schemeClr val="tx1"/>
                </a:solidFill>
                <a:effectLst/>
                <a:latin typeface="+mn-lt"/>
                <a:ea typeface="+mn-ea"/>
                <a:cs typeface="+mn-cs"/>
              </a:rPr>
              <a:t>9</a:t>
            </a:r>
            <a:r>
              <a:rPr lang="zh-TW" altLang="en-US" sz="1200" b="0" i="0" kern="1200" dirty="0" smtClean="0">
                <a:solidFill>
                  <a:schemeClr val="tx1"/>
                </a:solidFill>
                <a:effectLst/>
                <a:latin typeface="+mn-lt"/>
                <a:ea typeface="+mn-ea"/>
                <a:cs typeface="+mn-cs"/>
              </a:rPr>
              <a:t>月</a:t>
            </a:r>
            <a:r>
              <a:rPr lang="en-US" altLang="zh-TW" sz="1200" b="0" i="0" kern="1200" dirty="0" smtClean="0">
                <a:solidFill>
                  <a:schemeClr val="tx1"/>
                </a:solidFill>
                <a:effectLst/>
                <a:latin typeface="+mn-lt"/>
                <a:ea typeface="+mn-ea"/>
                <a:cs typeface="+mn-cs"/>
              </a:rPr>
              <a:t>21</a:t>
            </a:r>
            <a:r>
              <a:rPr lang="zh-TW" altLang="en-US" sz="1200" b="0" i="0" kern="1200" dirty="0" smtClean="0">
                <a:solidFill>
                  <a:schemeClr val="tx1"/>
                </a:solidFill>
                <a:effectLst/>
                <a:latin typeface="+mn-lt"/>
                <a:ea typeface="+mn-ea"/>
                <a:cs typeface="+mn-cs"/>
              </a:rPr>
              <a:t>日。決議中提到：「宣布此後，國際和平日應成為全球停火和非暴力日，並邀請所有國家和人民在這一天停止敵對行動。」</a:t>
            </a:r>
            <a:r>
              <a:rPr lang="en-US" altLang="zh-TW" sz="1200" b="0" i="0" kern="1200" dirty="0" smtClean="0">
                <a:solidFill>
                  <a:schemeClr val="tx1"/>
                </a:solidFill>
                <a:effectLst/>
                <a:latin typeface="+mn-lt"/>
                <a:ea typeface="+mn-ea"/>
                <a:cs typeface="+mn-cs"/>
              </a:rPr>
              <a:t>55/282</a:t>
            </a:r>
            <a:r>
              <a:rPr lang="zh-TW" altLang="en-US" sz="1200" b="0" i="0" kern="1200" dirty="0" smtClean="0">
                <a:solidFill>
                  <a:schemeClr val="tx1"/>
                </a:solidFill>
                <a:effectLst/>
                <a:latin typeface="+mn-lt"/>
                <a:ea typeface="+mn-ea"/>
                <a:cs typeface="+mn-cs"/>
              </a:rPr>
              <a:t>號決議還邀請所有會員國、聯合國系統各組織、區域組織和非政府組織以及個人以各種適當方式（包括教育和公眾宣傳）慶祝國際和平日並同聯合國合作實現全球停火。</a:t>
            </a:r>
          </a:p>
          <a:p>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27</a:t>
            </a:fld>
            <a:endParaRPr lang="zh-TW" altLang="en-US"/>
          </a:p>
        </p:txBody>
      </p:sp>
    </p:spTree>
    <p:extLst>
      <p:ext uri="{BB962C8B-B14F-4D97-AF65-F5344CB8AC3E}">
        <p14:creationId xmlns:p14="http://schemas.microsoft.com/office/powerpoint/2010/main" val="311982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Reference:</a:t>
            </a:r>
            <a:r>
              <a:rPr lang="en-US" altLang="zh-TW" baseline="0" dirty="0" smtClean="0"/>
              <a:t> https://zh.wikipedia.org/wiki/%E5%A5%A5%E6%96%AF%E5%8D%A1%C2%B7%E9%98%BF%E9%87%8C%E4%BA%9A%E6%96%AF%C2%B7%E6%A1%91%E5%88%87%E6%96%AF </a:t>
            </a:r>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9</a:t>
            </a:fld>
            <a:endParaRPr lang="zh-TW" altLang="en-US"/>
          </a:p>
        </p:txBody>
      </p:sp>
    </p:spTree>
    <p:extLst>
      <p:ext uri="{BB962C8B-B14F-4D97-AF65-F5344CB8AC3E}">
        <p14:creationId xmlns:p14="http://schemas.microsoft.com/office/powerpoint/2010/main" val="11182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12</a:t>
            </a:fld>
            <a:endParaRPr lang="zh-TW" altLang="en-US"/>
          </a:p>
        </p:txBody>
      </p:sp>
    </p:spTree>
    <p:extLst>
      <p:ext uri="{BB962C8B-B14F-4D97-AF65-F5344CB8AC3E}">
        <p14:creationId xmlns:p14="http://schemas.microsoft.com/office/powerpoint/2010/main" val="56640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可以邀請學生表態，以及詢問他們對於現在是感到「和平」或「不和平」的原因。</a:t>
            </a:r>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13</a:t>
            </a:fld>
            <a:endParaRPr lang="zh-TW" altLang="en-US"/>
          </a:p>
        </p:txBody>
      </p:sp>
    </p:spTree>
    <p:extLst>
      <p:ext uri="{BB962C8B-B14F-4D97-AF65-F5344CB8AC3E}">
        <p14:creationId xmlns:p14="http://schemas.microsoft.com/office/powerpoint/2010/main" val="360429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HK" dirty="0" smtClean="0"/>
          </a:p>
          <a:p>
            <a:r>
              <a:rPr lang="zh-TW" altLang="en-US" dirty="0" smtClean="0"/>
              <a:t>敘利亞內戰</a:t>
            </a:r>
            <a:r>
              <a:rPr lang="en-US" altLang="zh-TW" dirty="0" smtClean="0"/>
              <a:t>:</a:t>
            </a:r>
          </a:p>
          <a:p>
            <a:r>
              <a:rPr lang="en-US" altLang="zh-TW" dirty="0" smtClean="0"/>
              <a:t>https://www.youtube.com/watch?v=RueZ-iXNCio</a:t>
            </a:r>
          </a:p>
          <a:p>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14</a:t>
            </a:fld>
            <a:endParaRPr lang="zh-TW" altLang="en-US"/>
          </a:p>
        </p:txBody>
      </p:sp>
    </p:spTree>
    <p:extLst>
      <p:ext uri="{BB962C8B-B14F-4D97-AF65-F5344CB8AC3E}">
        <p14:creationId xmlns:p14="http://schemas.microsoft.com/office/powerpoint/2010/main" val="232148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a:t>
            </a:r>
            <a:r>
              <a:rPr lang="zh-TW" altLang="en-US" dirty="0" smtClean="0"/>
              <a:t>年</a:t>
            </a:r>
            <a:r>
              <a:rPr lang="en-US" altLang="zh-TW" dirty="0" smtClean="0"/>
              <a:t>2</a:t>
            </a:r>
            <a:r>
              <a:rPr lang="zh-TW" altLang="en-US" dirty="0" smtClean="0"/>
              <a:t>月</a:t>
            </a:r>
            <a:r>
              <a:rPr lang="en-US" altLang="zh-TW" dirty="0" smtClean="0"/>
              <a:t>8</a:t>
            </a:r>
            <a:r>
              <a:rPr lang="zh-TW" altLang="en-US" dirty="0" smtClean="0"/>
              <a:t>日旺角事件</a:t>
            </a:r>
            <a:r>
              <a:rPr lang="en-US" altLang="zh-TW" dirty="0" smtClean="0"/>
              <a:t>:</a:t>
            </a:r>
            <a:endParaRPr lang="zh-TW" altLang="en-US" dirty="0" smtClean="0"/>
          </a:p>
          <a:p>
            <a:r>
              <a:rPr lang="en-US" altLang="zh-HK" dirty="0" smtClean="0"/>
              <a:t>https://www.youtube.com/watch?v=8Y7eBkDz0RM</a:t>
            </a:r>
          </a:p>
          <a:p>
            <a:endParaRPr lang="en-US" altLang="zh-H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微軟正黑體" panose="020B0604030504040204" pitchFamily="34" charset="-120"/>
                <a:ea typeface="微軟正黑體" panose="020B0604030504040204" pitchFamily="34" charset="-120"/>
              </a:rPr>
              <a:t>2014</a:t>
            </a:r>
            <a:r>
              <a:rPr lang="zh-TW" altLang="en-US" sz="1200" dirty="0" smtClean="0">
                <a:latin typeface="微軟正黑體" panose="020B0604030504040204" pitchFamily="34" charset="-120"/>
                <a:ea typeface="微軟正黑體" panose="020B0604030504040204" pitchFamily="34" charset="-120"/>
              </a:rPr>
              <a:t>年</a:t>
            </a:r>
            <a:r>
              <a:rPr lang="en-US" altLang="zh-TW" sz="1200" dirty="0" smtClean="0">
                <a:latin typeface="微軟正黑體" panose="020B0604030504040204" pitchFamily="34" charset="-120"/>
                <a:ea typeface="微軟正黑體" panose="020B0604030504040204" pitchFamily="34" charset="-120"/>
              </a:rPr>
              <a:t>9</a:t>
            </a:r>
            <a:r>
              <a:rPr lang="zh-TW" altLang="en-US" sz="1200" dirty="0" smtClean="0">
                <a:latin typeface="微軟正黑體" panose="020B0604030504040204" pitchFamily="34" charset="-120"/>
                <a:ea typeface="微軟正黑體" panose="020B0604030504040204" pitchFamily="34" charset="-120"/>
              </a:rPr>
              <a:t>月</a:t>
            </a:r>
            <a:r>
              <a:rPr lang="en-US" altLang="zh-TW" sz="1200" dirty="0" smtClean="0">
                <a:latin typeface="微軟正黑體" panose="020B0604030504040204" pitchFamily="34" charset="-120"/>
                <a:ea typeface="微軟正黑體" panose="020B0604030504040204" pitchFamily="34" charset="-120"/>
              </a:rPr>
              <a:t>28</a:t>
            </a:r>
            <a:r>
              <a:rPr lang="zh-TW" altLang="en-US" sz="1200" dirty="0" smtClean="0">
                <a:latin typeface="微軟正黑體" panose="020B0604030504040204" pitchFamily="34" charset="-120"/>
                <a:ea typeface="微軟正黑體" panose="020B0604030504040204" pitchFamily="34" charset="-120"/>
              </a:rPr>
              <a:t>日金鐘事件</a:t>
            </a:r>
            <a:r>
              <a:rPr lang="en-US" altLang="zh-TW" sz="1200" dirty="0" smtClean="0">
                <a:latin typeface="微軟正黑體" panose="020B0604030504040204" pitchFamily="34" charset="-120"/>
                <a:ea typeface="微軟正黑體" panose="020B0604030504040204" pitchFamily="34" charset="-120"/>
              </a:rPr>
              <a:t>:</a:t>
            </a:r>
            <a:endParaRPr lang="zh-TW" altLang="en-US" sz="1200" dirty="0" smtClean="0">
              <a:latin typeface="微軟正黑體" panose="020B0604030504040204" pitchFamily="34" charset="-120"/>
              <a:ea typeface="微軟正黑體" panose="020B0604030504040204" pitchFamily="34" charset="-120"/>
            </a:endParaRPr>
          </a:p>
          <a:p>
            <a:r>
              <a:rPr lang="en-US" altLang="zh-HK" dirty="0" smtClean="0"/>
              <a:t>https://zh.wikipedia.org/wiki/%E9%9B%A8%E5%82%98%E9%9D%A9%E5%91%BD</a:t>
            </a:r>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15</a:t>
            </a:fld>
            <a:endParaRPr lang="zh-TW" altLang="en-US"/>
          </a:p>
        </p:txBody>
      </p:sp>
    </p:spTree>
    <p:extLst>
      <p:ext uri="{BB962C8B-B14F-4D97-AF65-F5344CB8AC3E}">
        <p14:creationId xmlns:p14="http://schemas.microsoft.com/office/powerpoint/2010/main" val="198997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http://orientaldaily.on.cc/cnt/news/20160914/mobile/odn-20160914-0914_00176_040.html</a:t>
            </a:r>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16</a:t>
            </a:fld>
            <a:endParaRPr lang="zh-TW" altLang="en-US"/>
          </a:p>
        </p:txBody>
      </p:sp>
    </p:spTree>
    <p:extLst>
      <p:ext uri="{BB962C8B-B14F-4D97-AF65-F5344CB8AC3E}">
        <p14:creationId xmlns:p14="http://schemas.microsoft.com/office/powerpoint/2010/main" val="2357425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伊斯蘭國</a:t>
            </a:r>
            <a:r>
              <a:rPr lang="en-US" altLang="zh-TW" dirty="0" smtClean="0"/>
              <a:t>:</a:t>
            </a:r>
          </a:p>
          <a:p>
            <a:r>
              <a:rPr lang="en-US" altLang="zh-HK" dirty="0" smtClean="0"/>
              <a:t>https://www.youtube.com/watch?v=2r0GLa67OP4&amp;index=1&amp;list=PLngW4vhVkvldDRawjeepzmC2RW_VEqYHE</a:t>
            </a:r>
            <a:r>
              <a:rPr lang="zh-TW" altLang="en-US" dirty="0" smtClean="0"/>
              <a:t> </a:t>
            </a:r>
            <a:endParaRPr lang="en-US" altLang="zh-HK" dirty="0" smtClean="0"/>
          </a:p>
          <a:p>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17</a:t>
            </a:fld>
            <a:endParaRPr lang="zh-TW" altLang="en-US"/>
          </a:p>
        </p:txBody>
      </p:sp>
    </p:spTree>
    <p:extLst>
      <p:ext uri="{BB962C8B-B14F-4D97-AF65-F5344CB8AC3E}">
        <p14:creationId xmlns:p14="http://schemas.microsoft.com/office/powerpoint/2010/main" val="429081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可以邀請學生表態，以及詢問他們對於現在是感到「和平」或「不和平」的原因。</a:t>
            </a:r>
            <a:endParaRPr lang="zh-HK" altLang="en-US" dirty="0"/>
          </a:p>
        </p:txBody>
      </p:sp>
      <p:sp>
        <p:nvSpPr>
          <p:cNvPr id="4" name="投影片編號版面配置區 3"/>
          <p:cNvSpPr>
            <a:spLocks noGrp="1"/>
          </p:cNvSpPr>
          <p:nvPr>
            <p:ph type="sldNum" sz="quarter" idx="10"/>
          </p:nvPr>
        </p:nvSpPr>
        <p:spPr/>
        <p:txBody>
          <a:bodyPr/>
          <a:lstStyle/>
          <a:p>
            <a:fld id="{0D429B1E-D36E-498C-9000-ACB157C0B81F}" type="slidenum">
              <a:rPr lang="zh-TW" altLang="en-US" smtClean="0"/>
              <a:pPr/>
              <a:t>18</a:t>
            </a:fld>
            <a:endParaRPr lang="zh-TW" altLang="en-US"/>
          </a:p>
        </p:txBody>
      </p:sp>
    </p:spTree>
    <p:extLst>
      <p:ext uri="{BB962C8B-B14F-4D97-AF65-F5344CB8AC3E}">
        <p14:creationId xmlns:p14="http://schemas.microsoft.com/office/powerpoint/2010/main" val="335547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27584" y="1484784"/>
            <a:ext cx="7272808" cy="4154016"/>
          </a:xfrm>
        </p:spPr>
        <p:txBody>
          <a:bodyPr>
            <a:normAutofit/>
          </a:bodyPr>
          <a:lstStyle>
            <a:lvl1pPr marL="0" indent="0" algn="ctr">
              <a:buNone/>
              <a:defRPr sz="32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621ACD74-030B-49D7-A2ED-3937F3F37243}" type="datetimeFigureOut">
              <a:rPr lang="zh-TW" altLang="en-US" smtClean="0"/>
              <a:pPr/>
              <a:t>2016/9/22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4AD459-E23A-4C0D-A199-4AB427E3E5BC}" type="slidenum">
              <a:rPr lang="zh-TW" altLang="en-US" smtClean="0"/>
              <a:pPr/>
              <a:t>‹#›</a:t>
            </a:fld>
            <a:endParaRPr lang="zh-TW" altLang="en-US"/>
          </a:p>
        </p:txBody>
      </p:sp>
      <p:sp>
        <p:nvSpPr>
          <p:cNvPr id="7" name="標題 1"/>
          <p:cNvSpPr txBox="1">
            <a:spLocks/>
          </p:cNvSpPr>
          <p:nvPr userDrawn="1"/>
        </p:nvSpPr>
        <p:spPr>
          <a:xfrm>
            <a:off x="467544" y="260648"/>
            <a:ext cx="6984776" cy="72008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rgbClr val="C00000"/>
                </a:solidFill>
                <a:effectLst/>
                <a:uLnTx/>
                <a:uFillTx/>
                <a:latin typeface="標楷體" pitchFamily="65" charset="-120"/>
                <a:ea typeface="標楷體" pitchFamily="65" charset="-120"/>
                <a:cs typeface="+mj-cs"/>
              </a:rPr>
              <a:t>「人道教育」義工導師培訓計劃</a:t>
            </a:r>
            <a:endParaRPr kumimoji="0" lang="zh-TW" altLang="en-US" sz="3600" b="1" i="0" u="none" strike="noStrike" kern="1200" cap="none" spc="0" normalizeH="0" baseline="0" noProof="0" dirty="0">
              <a:ln>
                <a:noFill/>
              </a:ln>
              <a:solidFill>
                <a:srgbClr val="C00000"/>
              </a:solidFill>
              <a:effectLst/>
              <a:uLnTx/>
              <a:uFillTx/>
              <a:latin typeface="標楷體" pitchFamily="65" charset="-120"/>
              <a:ea typeface="標楷體" pitchFamily="65" charset="-120"/>
              <a:cs typeface="+mj-cs"/>
            </a:endParaRPr>
          </a:p>
        </p:txBody>
      </p:sp>
      <p:cxnSp>
        <p:nvCxnSpPr>
          <p:cNvPr id="8" name="直線接點 7"/>
          <p:cNvCxnSpPr/>
          <p:nvPr userDrawn="1"/>
        </p:nvCxnSpPr>
        <p:spPr>
          <a:xfrm>
            <a:off x="827584" y="980728"/>
            <a:ext cx="73448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軟正黑體" pitchFamily="34" charset="-120"/>
                <a:ea typeface="微軟正黑體"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圖片 6" descr="26-HKRC_Branding Guideline-v4-power point-07.jpg"/>
          <p:cNvPicPr>
            <a:picLocks noChangeAspect="1"/>
          </p:cNvPicPr>
          <p:nvPr userDrawn="1"/>
        </p:nvPicPr>
        <p:blipFill>
          <a:blip r:embed="rId1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http://www.wjlxsx.com/tpgl/UploadFiles_2646/200711/20071105091146929.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http://www.telecom.net.et/~estc/tsetse/image/iaea1.gif" TargetMode="External"/><Relationship Id="rId3" Type="http://schemas.openxmlformats.org/officeDocument/2006/relationships/image" Target="../media/image10.gif"/><Relationship Id="rId7" Type="http://schemas.openxmlformats.org/officeDocument/2006/relationships/hyperlink" Target="http://imgsrc.baidu.com/baike/pic/item/d002b34b710e4be382025c15.jpg" TargetMode="External"/><Relationship Id="rId12" Type="http://schemas.openxmlformats.org/officeDocument/2006/relationships/image" Target="../media/image14.png"/><Relationship Id="rId17" Type="http://schemas.openxmlformats.org/officeDocument/2006/relationships/image" Target="http://a0.att.hudong.com/88/75/01300000201721123711752976012_s.jpg" TargetMode="External"/><Relationship Id="rId2" Type="http://schemas.openxmlformats.org/officeDocument/2006/relationships/notesSlide" Target="../notesSlides/notesSlide11.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http://upload.wikimedia.org/wikipedia/commons/thumb/2/2f/Flag_of_the_United_Nations.svg/250px-Flag_of_the_United_Nations.svg.png" TargetMode="External"/><Relationship Id="rId11" Type="http://schemas.openxmlformats.org/officeDocument/2006/relationships/image" Target="http://www.36588.com.cn/digital/uploadfiles/2007-12/20071222_082800248.jpg" TargetMode="External"/><Relationship Id="rId5" Type="http://schemas.openxmlformats.org/officeDocument/2006/relationships/image" Target="../media/image11.png"/><Relationship Id="rId15" Type="http://schemas.openxmlformats.org/officeDocument/2006/relationships/image" Target="http://upload.wikimedia.org/wikipedia/zh/6/6e/Unhcr.gif" TargetMode="External"/><Relationship Id="rId10" Type="http://schemas.openxmlformats.org/officeDocument/2006/relationships/image" Target="../media/image13.jpeg"/><Relationship Id="rId4" Type="http://schemas.openxmlformats.org/officeDocument/2006/relationships/image" Target="http://www.worldstatesmen.org/int-wfp.gif" TargetMode="External"/><Relationship Id="rId9" Type="http://schemas.openxmlformats.org/officeDocument/2006/relationships/image" Target="http://imgsrc.baidu.com/baike/abpic/item/d002b34b710e4be382025c15.jpg" TargetMode="External"/><Relationship Id="rId1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hyperlink" Target="http://imgsrc.baidu.com/baike/pic/item/504ec7f9d037534a252df215.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youtube.com/watch?v=k0mf03OQyD8"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_6Zg2AkXJD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26-HKRC_Branding Guideline-v4-power point-06.jpg"/>
          <p:cNvPicPr>
            <a:picLocks noChangeAspect="1"/>
          </p:cNvPicPr>
          <p:nvPr/>
        </p:nvPicPr>
        <p:blipFill>
          <a:blip r:embed="rId2" cstate="print"/>
          <a:stretch>
            <a:fillRect/>
          </a:stretch>
        </p:blipFill>
        <p:spPr>
          <a:xfrm>
            <a:off x="0" y="0"/>
            <a:ext cx="9144000" cy="6858000"/>
          </a:xfrm>
          <a:prstGeom prst="rect">
            <a:avLst/>
          </a:prstGeom>
        </p:spPr>
      </p:pic>
      <p:sp>
        <p:nvSpPr>
          <p:cNvPr id="5" name="文字方塊 4"/>
          <p:cNvSpPr txBox="1"/>
          <p:nvPr/>
        </p:nvSpPr>
        <p:spPr>
          <a:xfrm>
            <a:off x="2987824" y="4725144"/>
            <a:ext cx="184731" cy="369332"/>
          </a:xfrm>
          <a:prstGeom prst="rect">
            <a:avLst/>
          </a:prstGeom>
          <a:noFill/>
        </p:spPr>
        <p:txBody>
          <a:bodyPr wrap="none" rtlCol="0">
            <a:spAutoFit/>
          </a:bodyPr>
          <a:lstStyle/>
          <a:p>
            <a:endParaRPr lang="zh-TW" altLang="en-US" dirty="0"/>
          </a:p>
        </p:txBody>
      </p:sp>
      <p:pic>
        <p:nvPicPr>
          <p:cNvPr id="8" name="圖片 3" descr="小小人道和平獎.jpg"/>
          <p:cNvPicPr>
            <a:picLocks noChangeAspect="1"/>
          </p:cNvPicPr>
          <p:nvPr/>
        </p:nvPicPr>
        <p:blipFill rotWithShape="1">
          <a:blip r:embed="rId3" cstate="print">
            <a:extLst>
              <a:ext uri="{28A0092B-C50C-407E-A947-70E740481C1C}">
                <a14:useLocalDpi xmlns:a14="http://schemas.microsoft.com/office/drawing/2010/main" val="0"/>
              </a:ext>
            </a:extLst>
          </a:blip>
          <a:srcRect t="2564" r="2855" b="19603"/>
          <a:stretch/>
        </p:blipFill>
        <p:spPr bwMode="auto">
          <a:xfrm>
            <a:off x="6553200" y="3962400"/>
            <a:ext cx="2423120" cy="272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5"/>
          <p:cNvSpPr>
            <a:spLocks noGrp="1"/>
          </p:cNvSpPr>
          <p:nvPr>
            <p:ph type="ctrTitle"/>
          </p:nvPr>
        </p:nvSpPr>
        <p:spPr>
          <a:xfrm>
            <a:off x="685800" y="4267200"/>
            <a:ext cx="7772400" cy="1470025"/>
          </a:xfrm>
        </p:spPr>
        <p:txBody>
          <a:bodyPr>
            <a:normAutofit fontScale="90000"/>
          </a:bodyPr>
          <a:lstStyle/>
          <a:p>
            <a:r>
              <a:rPr lang="zh-TW" altLang="en-US" sz="4900" b="1" dirty="0" smtClean="0">
                <a:latin typeface="微軟正黑體" pitchFamily="34" charset="-120"/>
                <a:ea typeface="微軟正黑體" pitchFamily="34" charset="-120"/>
              </a:rPr>
              <a:t>小小人道和平獎</a:t>
            </a:r>
            <a:r>
              <a:rPr lang="zh-TW" altLang="en-US" dirty="0" smtClean="0">
                <a:latin typeface="微軟正黑體" pitchFamily="34" charset="-120"/>
                <a:ea typeface="微軟正黑體" pitchFamily="34" charset="-120"/>
              </a:rPr>
              <a:t/>
            </a:r>
            <a:br>
              <a:rPr lang="zh-TW" altLang="en-US" dirty="0" smtClean="0">
                <a:latin typeface="微軟正黑體" pitchFamily="34" charset="-120"/>
                <a:ea typeface="微軟正黑體" pitchFamily="34" charset="-120"/>
              </a:rPr>
            </a:b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l"/>
            <a:r>
              <a:rPr lang="zh-TW" altLang="en-US" b="1" dirty="0"/>
              <a:t>社會團體之間沒有</a:t>
            </a:r>
            <a:r>
              <a:rPr lang="zh-TW" altLang="en-US" b="1" dirty="0" smtClean="0"/>
              <a:t>鬥爭</a:t>
            </a:r>
            <a:endParaRPr lang="zh-HK" altLang="en-US" b="1" dirty="0"/>
          </a:p>
        </p:txBody>
      </p:sp>
      <p:sp>
        <p:nvSpPr>
          <p:cNvPr id="4" name="內容版面配置區 3"/>
          <p:cNvSpPr>
            <a:spLocks noGrp="1"/>
          </p:cNvSpPr>
          <p:nvPr>
            <p:ph idx="1"/>
          </p:nvPr>
        </p:nvSpPr>
        <p:spPr/>
        <p:txBody>
          <a:bodyPr>
            <a:normAutofit/>
          </a:bodyPr>
          <a:lstStyle/>
          <a:p>
            <a:pPr marL="0" indent="0">
              <a:buNone/>
            </a:pPr>
            <a:r>
              <a:rPr lang="zh-TW" altLang="en-US" sz="4000" dirty="0" smtClean="0"/>
              <a:t>「</a:t>
            </a:r>
            <a:r>
              <a:rPr lang="zh-TW" altLang="en-US" sz="4000" dirty="0"/>
              <a:t>和平是一種狀態，沒有</a:t>
            </a:r>
            <a:r>
              <a:rPr lang="zh-TW" altLang="en-US" sz="4000" dirty="0" smtClean="0"/>
              <a:t>任何國家</a:t>
            </a:r>
            <a:r>
              <a:rPr lang="zh-TW" altLang="en-US" sz="4000" dirty="0"/>
              <a:t>的人，事實上，沒有</a:t>
            </a:r>
            <a:r>
              <a:rPr lang="zh-TW" altLang="en-US" sz="4000" dirty="0" smtClean="0"/>
              <a:t>任何</a:t>
            </a:r>
            <a:r>
              <a:rPr lang="zh-TW" altLang="en-US" sz="4000" dirty="0"/>
              <a:t>團體的人，生活在恐懼</a:t>
            </a:r>
            <a:r>
              <a:rPr lang="zh-TW" altLang="en-US" sz="4000" dirty="0" smtClean="0"/>
              <a:t>或匱乏</a:t>
            </a:r>
            <a:r>
              <a:rPr lang="zh-TW" altLang="en-US" sz="4000" dirty="0"/>
              <a:t>之中．．．」</a:t>
            </a:r>
            <a:br>
              <a:rPr lang="zh-TW" altLang="en-US" sz="4000" dirty="0"/>
            </a:br>
            <a:r>
              <a:rPr lang="zh-TW" altLang="en-US" sz="4000" dirty="0"/>
              <a:t>　　　　　　　</a:t>
            </a:r>
            <a:endParaRPr lang="en-US" altLang="zh-TW" sz="4000" dirty="0"/>
          </a:p>
          <a:p>
            <a:pPr marL="0" indent="0" algn="r">
              <a:buNone/>
            </a:pPr>
            <a:r>
              <a:rPr lang="zh-TW" altLang="en-US" dirty="0" smtClean="0"/>
              <a:t>（</a:t>
            </a:r>
            <a:r>
              <a:rPr lang="zh-TW" altLang="en-US" dirty="0"/>
              <a:t>聯合國難民署 </a:t>
            </a:r>
            <a:r>
              <a:rPr lang="en-US" altLang="zh-TW" dirty="0"/>
              <a:t>- 1981</a:t>
            </a:r>
            <a:r>
              <a:rPr lang="zh-TW" altLang="en-US" dirty="0"/>
              <a:t>）</a:t>
            </a:r>
            <a:br>
              <a:rPr lang="zh-TW" altLang="en-US" dirty="0"/>
            </a:br>
            <a:endParaRPr lang="zh-HK" altLang="en-US" dirty="0"/>
          </a:p>
        </p:txBody>
      </p:sp>
      <p:sp>
        <p:nvSpPr>
          <p:cNvPr id="6" name="動作按鈕: 返回 5">
            <a:hlinkClick r:id="rId2" action="ppaction://hlinksldjump" highlightClick="1"/>
          </p:cNvPr>
          <p:cNvSpPr/>
          <p:nvPr/>
        </p:nvSpPr>
        <p:spPr>
          <a:xfrm>
            <a:off x="7924800" y="5257800"/>
            <a:ext cx="762000" cy="762000"/>
          </a:xfrm>
          <a:prstGeom prst="actionButtonRetur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Tree>
    <p:extLst>
      <p:ext uri="{BB962C8B-B14F-4D97-AF65-F5344CB8AC3E}">
        <p14:creationId xmlns:p14="http://schemas.microsoft.com/office/powerpoint/2010/main" val="49423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b="1" dirty="0"/>
              <a:t>人與人之間沒有紛爭</a:t>
            </a:r>
            <a:r>
              <a:rPr lang="zh-TW" altLang="en-US" b="1" dirty="0" smtClean="0"/>
              <a:t>：</a:t>
            </a:r>
            <a:endParaRPr lang="zh-HK" altLang="en-US" b="1" dirty="0"/>
          </a:p>
        </p:txBody>
      </p:sp>
      <p:sp>
        <p:nvSpPr>
          <p:cNvPr id="3" name="內容版面配置區 2"/>
          <p:cNvSpPr>
            <a:spLocks noGrp="1"/>
          </p:cNvSpPr>
          <p:nvPr>
            <p:ph idx="1"/>
          </p:nvPr>
        </p:nvSpPr>
        <p:spPr/>
        <p:txBody>
          <a:bodyPr/>
          <a:lstStyle/>
          <a:p>
            <a:pPr marL="0" indent="0">
              <a:buNone/>
            </a:pPr>
            <a:r>
              <a:rPr lang="zh-TW" altLang="en-US" sz="4000" dirty="0" smtClean="0"/>
              <a:t>「</a:t>
            </a:r>
            <a:r>
              <a:rPr lang="zh-TW" altLang="en-US" sz="4000" dirty="0"/>
              <a:t>在我們的家庭中，我們不</a:t>
            </a:r>
            <a:r>
              <a:rPr lang="zh-TW" altLang="en-US" sz="4000" dirty="0" smtClean="0"/>
              <a:t>需要</a:t>
            </a:r>
            <a:r>
              <a:rPr lang="zh-TW" altLang="en-US" sz="4000" dirty="0"/>
              <a:t>炸彈與槍炮，來破壞或</a:t>
            </a:r>
            <a:r>
              <a:rPr lang="zh-TW" altLang="en-US" sz="4000" dirty="0" smtClean="0"/>
              <a:t>帶來和平</a:t>
            </a:r>
            <a:r>
              <a:rPr lang="zh-TW" altLang="en-US" sz="4000" dirty="0"/>
              <a:t>。</a:t>
            </a:r>
            <a:r>
              <a:rPr lang="zh-TW" altLang="en-US" sz="4000" dirty="0" smtClean="0"/>
              <a:t>」</a:t>
            </a:r>
            <a:endParaRPr lang="en-US" altLang="zh-TW" sz="4000" dirty="0" smtClean="0"/>
          </a:p>
          <a:p>
            <a:pPr marL="0" indent="0">
              <a:buNone/>
            </a:pPr>
            <a:r>
              <a:rPr lang="zh-TW" altLang="en-US" dirty="0"/>
              <a:t/>
            </a:r>
            <a:br>
              <a:rPr lang="zh-TW" altLang="en-US" dirty="0"/>
            </a:br>
            <a:r>
              <a:rPr lang="zh-TW" altLang="en-US" dirty="0" smtClean="0"/>
              <a:t>                                         （</a:t>
            </a:r>
            <a:r>
              <a:rPr lang="zh-TW" altLang="en-US" dirty="0"/>
              <a:t>德蘭修女 </a:t>
            </a:r>
            <a:r>
              <a:rPr lang="en-US" altLang="zh-TW" dirty="0"/>
              <a:t>– 1979</a:t>
            </a:r>
            <a:r>
              <a:rPr lang="zh-TW" altLang="en-US" dirty="0"/>
              <a:t>）</a:t>
            </a:r>
            <a:br>
              <a:rPr lang="zh-TW" altLang="en-US" dirty="0"/>
            </a:br>
            <a:endParaRPr lang="zh-HK" altLang="en-US" dirty="0"/>
          </a:p>
        </p:txBody>
      </p:sp>
      <p:sp>
        <p:nvSpPr>
          <p:cNvPr id="4" name="動作按鈕: 返回 3">
            <a:hlinkClick r:id="rId2" action="ppaction://hlinksldjump" highlightClick="1"/>
          </p:cNvPr>
          <p:cNvSpPr/>
          <p:nvPr/>
        </p:nvSpPr>
        <p:spPr>
          <a:xfrm>
            <a:off x="7924800" y="5257800"/>
            <a:ext cx="762000" cy="762000"/>
          </a:xfrm>
          <a:prstGeom prst="actionButtonRetur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Tree>
    <p:extLst>
      <p:ext uri="{BB962C8B-B14F-4D97-AF65-F5344CB8AC3E}">
        <p14:creationId xmlns:p14="http://schemas.microsoft.com/office/powerpoint/2010/main" val="3179086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b="1" dirty="0"/>
              <a:t>個人內心沒有爭戰</a:t>
            </a:r>
            <a:r>
              <a:rPr lang="zh-TW" altLang="en-US" b="1" dirty="0" smtClean="0"/>
              <a:t>：</a:t>
            </a:r>
            <a:endParaRPr lang="zh-HK" altLang="en-US" b="1" dirty="0"/>
          </a:p>
        </p:txBody>
      </p:sp>
      <p:sp>
        <p:nvSpPr>
          <p:cNvPr id="3" name="內容版面配置區 2"/>
          <p:cNvSpPr>
            <a:spLocks noGrp="1"/>
          </p:cNvSpPr>
          <p:nvPr>
            <p:ph idx="1"/>
          </p:nvPr>
        </p:nvSpPr>
        <p:spPr/>
        <p:txBody>
          <a:bodyPr>
            <a:normAutofit lnSpcReduction="10000"/>
          </a:bodyPr>
          <a:lstStyle/>
          <a:p>
            <a:pPr marL="0" indent="0">
              <a:buNone/>
            </a:pPr>
            <a:r>
              <a:rPr lang="zh-TW" altLang="en-US" sz="4000" dirty="0"/>
              <a:t>「和平開始於我們每個人的內</a:t>
            </a:r>
            <a:br>
              <a:rPr lang="zh-TW" altLang="en-US" sz="4000" dirty="0"/>
            </a:br>
            <a:r>
              <a:rPr lang="zh-TW" altLang="en-US" sz="4000" dirty="0"/>
              <a:t>　心之中。當我們有內心的和</a:t>
            </a:r>
            <a:br>
              <a:rPr lang="zh-TW" altLang="en-US" sz="4000" dirty="0"/>
            </a:br>
            <a:r>
              <a:rPr lang="zh-TW" altLang="en-US" sz="4000" dirty="0"/>
              <a:t>　平時，我們才能與四周的人</a:t>
            </a:r>
            <a:br>
              <a:rPr lang="zh-TW" altLang="en-US" sz="4000" dirty="0"/>
            </a:br>
            <a:r>
              <a:rPr lang="zh-TW" altLang="en-US" sz="4000" dirty="0"/>
              <a:t>　和平相處。</a:t>
            </a:r>
            <a:r>
              <a:rPr lang="zh-TW" altLang="en-US" sz="4000" dirty="0" smtClean="0"/>
              <a:t>」</a:t>
            </a:r>
            <a:endParaRPr lang="en-US" altLang="zh-TW" sz="4000" dirty="0" smtClean="0"/>
          </a:p>
          <a:p>
            <a:pPr marL="0" indent="0">
              <a:buNone/>
            </a:pPr>
            <a:r>
              <a:rPr lang="zh-TW" altLang="en-US" sz="4000" dirty="0"/>
              <a:t/>
            </a:r>
            <a:br>
              <a:rPr lang="zh-TW" altLang="en-US" sz="4000" dirty="0"/>
            </a:br>
            <a:r>
              <a:rPr lang="zh-TW" altLang="en-US" sz="4000" dirty="0"/>
              <a:t>　　　　　　　　</a:t>
            </a:r>
            <a:r>
              <a:rPr lang="zh-TW" altLang="en-US" dirty="0"/>
              <a:t>（達賴喇嘛 </a:t>
            </a:r>
            <a:r>
              <a:rPr lang="en-US" altLang="zh-TW" dirty="0"/>
              <a:t>– 1989</a:t>
            </a:r>
            <a:r>
              <a:rPr lang="zh-TW" altLang="en-US" dirty="0"/>
              <a:t>）</a:t>
            </a:r>
            <a:br>
              <a:rPr lang="zh-TW" altLang="en-US" dirty="0"/>
            </a:br>
            <a:r>
              <a:rPr lang="zh-TW" altLang="en-US" dirty="0"/>
              <a:t/>
            </a:r>
            <a:br>
              <a:rPr lang="zh-TW" altLang="en-US" dirty="0"/>
            </a:br>
            <a:endParaRPr lang="zh-HK" altLang="en-US" dirty="0"/>
          </a:p>
        </p:txBody>
      </p:sp>
    </p:spTree>
    <p:extLst>
      <p:ext uri="{BB962C8B-B14F-4D97-AF65-F5344CB8AC3E}">
        <p14:creationId xmlns:p14="http://schemas.microsoft.com/office/powerpoint/2010/main" val="51274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5800" y="2667000"/>
            <a:ext cx="7772400" cy="1362075"/>
          </a:xfrm>
        </p:spPr>
        <p:txBody>
          <a:bodyPr>
            <a:normAutofit/>
          </a:bodyPr>
          <a:lstStyle/>
          <a:p>
            <a:r>
              <a:rPr lang="zh-TW" altLang="en-US" sz="6600" dirty="0" smtClean="0">
                <a:latin typeface="微軟正黑體" panose="020B0604030504040204" pitchFamily="34" charset="-120"/>
                <a:ea typeface="微軟正黑體" panose="020B0604030504040204" pitchFamily="34" charset="-120"/>
              </a:rPr>
              <a:t>現在我們和平嗎？</a:t>
            </a:r>
            <a:endParaRPr lang="zh-HK" altLang="en-US" sz="6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01227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352850" y="1447800"/>
            <a:ext cx="6013184" cy="5052005"/>
            <a:chOff x="5099980" y="185718"/>
            <a:chExt cx="4111625" cy="3450606"/>
          </a:xfrm>
        </p:grpSpPr>
        <p:pic>
          <p:nvPicPr>
            <p:cNvPr id="8194" name="Picture 2" descr="Image result for syr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9980" y="185718"/>
              <a:ext cx="4111625" cy="2958515"/>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6016296" y="3236913"/>
              <a:ext cx="2278992" cy="399411"/>
            </a:xfrm>
            <a:prstGeom prst="rect">
              <a:avLst/>
            </a:prstGeom>
            <a:noFill/>
          </p:spPr>
          <p:txBody>
            <a:bodyPr wrap="square" rtlCol="0">
              <a:spAutoFit/>
            </a:bodyPr>
            <a:lstStyle/>
            <a:p>
              <a:pPr algn="ctr"/>
              <a:r>
                <a:rPr lang="zh-TW" altLang="en-US" sz="3200" dirty="0" smtClean="0">
                  <a:solidFill>
                    <a:srgbClr val="FF0000"/>
                  </a:solidFill>
                  <a:latin typeface="微軟正黑體" panose="020B0604030504040204" pitchFamily="34" charset="-120"/>
                  <a:ea typeface="微軟正黑體" panose="020B0604030504040204" pitchFamily="34" charset="-120"/>
                </a:rPr>
                <a:t>敘利亞</a:t>
              </a:r>
              <a:endParaRPr lang="zh-HK" altLang="en-US" sz="3200" dirty="0">
                <a:solidFill>
                  <a:srgbClr val="FF0000"/>
                </a:solidFill>
                <a:latin typeface="微軟正黑體" panose="020B0604030504040204" pitchFamily="34" charset="-120"/>
                <a:ea typeface="微軟正黑體" panose="020B0604030504040204" pitchFamily="34" charset="-120"/>
              </a:endParaRPr>
            </a:p>
          </p:txBody>
        </p:sp>
      </p:grpSp>
      <p:sp>
        <p:nvSpPr>
          <p:cNvPr id="2" name="文字方塊 1"/>
          <p:cNvSpPr txBox="1"/>
          <p:nvPr/>
        </p:nvSpPr>
        <p:spPr>
          <a:xfrm rot="348213">
            <a:off x="330835" y="2919598"/>
            <a:ext cx="805721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5400" b="1" dirty="0" smtClean="0">
                <a:solidFill>
                  <a:srgbClr val="FF0000"/>
                </a:solidFill>
                <a:latin typeface="微軟正黑體" panose="020B0604030504040204" pitchFamily="34" charset="-120"/>
                <a:ea typeface="微軟正黑體" panose="020B0604030504040204" pitchFamily="34" charset="-120"/>
              </a:rPr>
              <a:t>會為人民帶來什麼後果？</a:t>
            </a:r>
            <a:endParaRPr lang="en-US" altLang="zh-TW" sz="5400" b="1" dirty="0" smtClean="0">
              <a:solidFill>
                <a:srgbClr val="FF0000"/>
              </a:solidFill>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p:txBody>
          <a:bodyPr/>
          <a:lstStyle/>
          <a:p>
            <a:r>
              <a:rPr lang="zh-TW" altLang="en-US" dirty="0" smtClean="0"/>
              <a:t>失去和平的國家</a:t>
            </a:r>
            <a:endParaRPr lang="zh-HK" altLang="en-US" dirty="0"/>
          </a:p>
        </p:txBody>
      </p:sp>
    </p:spTree>
    <p:extLst>
      <p:ext uri="{BB962C8B-B14F-4D97-AF65-F5344CB8AC3E}">
        <p14:creationId xmlns:p14="http://schemas.microsoft.com/office/powerpoint/2010/main" val="224054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92914" y="1837219"/>
            <a:ext cx="4343400" cy="3228550"/>
            <a:chOff x="446070" y="617437"/>
            <a:chExt cx="4343400" cy="3228550"/>
          </a:xfrm>
        </p:grpSpPr>
        <p:pic>
          <p:nvPicPr>
            <p:cNvPr id="1030" name="Picture 6" descr="Image result for 本土民主前線 年初一 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17437"/>
              <a:ext cx="4321140" cy="2659163"/>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446070" y="3291989"/>
              <a:ext cx="4343400" cy="553998"/>
            </a:xfrm>
            <a:prstGeom prst="rect">
              <a:avLst/>
            </a:prstGeom>
            <a:noFill/>
          </p:spPr>
          <p:txBody>
            <a:bodyPr wrap="square" rtlCol="0">
              <a:spAutoFit/>
            </a:bodyPr>
            <a:lstStyle/>
            <a:p>
              <a:pPr algn="ctr"/>
              <a:r>
                <a:rPr lang="en-US" altLang="zh-HK" sz="3000" dirty="0" smtClean="0">
                  <a:latin typeface="微軟正黑體" panose="020B0604030504040204" pitchFamily="34" charset="-120"/>
                  <a:ea typeface="微軟正黑體" panose="020B0604030504040204" pitchFamily="34" charset="-120"/>
                </a:rPr>
                <a:t>2016</a:t>
              </a:r>
              <a:r>
                <a:rPr lang="zh-HK" altLang="en-US" sz="3000" dirty="0" smtClean="0">
                  <a:latin typeface="微軟正黑體" panose="020B0604030504040204" pitchFamily="34" charset="-120"/>
                  <a:ea typeface="微軟正黑體" panose="020B0604030504040204" pitchFamily="34" charset="-120"/>
                </a:rPr>
                <a:t>年</a:t>
              </a:r>
              <a:r>
                <a:rPr lang="en-US" altLang="zh-HK" sz="3000" dirty="0" smtClean="0">
                  <a:latin typeface="微軟正黑體" panose="020B0604030504040204" pitchFamily="34" charset="-120"/>
                  <a:ea typeface="微軟正黑體" panose="020B0604030504040204" pitchFamily="34" charset="-120"/>
                </a:rPr>
                <a:t>2</a:t>
              </a:r>
              <a:r>
                <a:rPr lang="zh-HK" altLang="en-US" sz="3000" dirty="0" smtClean="0">
                  <a:latin typeface="微軟正黑體" panose="020B0604030504040204" pitchFamily="34" charset="-120"/>
                  <a:ea typeface="微軟正黑體" panose="020B0604030504040204" pitchFamily="34" charset="-120"/>
                </a:rPr>
                <a:t>月</a:t>
              </a:r>
              <a:r>
                <a:rPr lang="en-US" altLang="zh-HK" sz="3000" dirty="0" smtClean="0">
                  <a:latin typeface="微軟正黑體" panose="020B0604030504040204" pitchFamily="34" charset="-120"/>
                  <a:ea typeface="微軟正黑體" panose="020B0604030504040204" pitchFamily="34" charset="-120"/>
                </a:rPr>
                <a:t>8</a:t>
              </a:r>
              <a:r>
                <a:rPr lang="zh-HK" altLang="en-US" sz="3000" dirty="0" smtClean="0">
                  <a:latin typeface="微軟正黑體" panose="020B0604030504040204" pitchFamily="34" charset="-120"/>
                  <a:ea typeface="微軟正黑體" panose="020B0604030504040204" pitchFamily="34" charset="-120"/>
                </a:rPr>
                <a:t>日</a:t>
              </a:r>
              <a:r>
                <a:rPr lang="zh-TW" altLang="en-US" sz="3000" dirty="0" smtClean="0">
                  <a:latin typeface="微軟正黑體" panose="020B0604030504040204" pitchFamily="34" charset="-120"/>
                  <a:ea typeface="微軟正黑體" panose="020B0604030504040204" pitchFamily="34" charset="-120"/>
                </a:rPr>
                <a:t>旺角事件</a:t>
              </a:r>
              <a:endParaRPr lang="zh-HK" altLang="en-US" sz="3000" dirty="0">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4619975" y="2755404"/>
            <a:ext cx="4449190" cy="3004824"/>
            <a:chOff x="4110789" y="2482502"/>
            <a:chExt cx="4449190" cy="3004824"/>
          </a:xfrm>
        </p:grpSpPr>
        <p:pic>
          <p:nvPicPr>
            <p:cNvPr id="1026" name="Picture 2" descr="Image result for 雨傘革命 催淚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482502"/>
              <a:ext cx="4372990" cy="2459808"/>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4110789" y="4933328"/>
              <a:ext cx="4449190" cy="553998"/>
            </a:xfrm>
            <a:prstGeom prst="rect">
              <a:avLst/>
            </a:prstGeom>
            <a:noFill/>
          </p:spPr>
          <p:txBody>
            <a:bodyPr wrap="square" rtlCol="0">
              <a:spAutoFit/>
            </a:bodyPr>
            <a:lstStyle/>
            <a:p>
              <a:pPr algn="ctr"/>
              <a:r>
                <a:rPr lang="en-US" altLang="zh-HK" sz="3000" dirty="0" smtClean="0">
                  <a:latin typeface="微軟正黑體" panose="020B0604030504040204" pitchFamily="34" charset="-120"/>
                  <a:ea typeface="微軟正黑體" panose="020B0604030504040204" pitchFamily="34" charset="-120"/>
                </a:rPr>
                <a:t>201</a:t>
              </a:r>
              <a:r>
                <a:rPr lang="en-US" altLang="zh-TW" sz="3000" dirty="0" smtClean="0">
                  <a:latin typeface="微軟正黑體" panose="020B0604030504040204" pitchFamily="34" charset="-120"/>
                  <a:ea typeface="微軟正黑體" panose="020B0604030504040204" pitchFamily="34" charset="-120"/>
                </a:rPr>
                <a:t>4</a:t>
              </a:r>
              <a:r>
                <a:rPr lang="zh-HK" altLang="en-US" sz="3000" dirty="0" smtClean="0">
                  <a:latin typeface="微軟正黑體" panose="020B0604030504040204" pitchFamily="34" charset="-120"/>
                  <a:ea typeface="微軟正黑體" panose="020B0604030504040204" pitchFamily="34" charset="-120"/>
                </a:rPr>
                <a:t>年</a:t>
              </a:r>
              <a:r>
                <a:rPr lang="en-US" altLang="zh-TW" sz="3000" dirty="0" smtClean="0">
                  <a:latin typeface="微軟正黑體" panose="020B0604030504040204" pitchFamily="34" charset="-120"/>
                  <a:ea typeface="微軟正黑體" panose="020B0604030504040204" pitchFamily="34" charset="-120"/>
                </a:rPr>
                <a:t>9</a:t>
              </a:r>
              <a:r>
                <a:rPr lang="zh-HK" altLang="en-US" sz="3000" dirty="0" smtClean="0">
                  <a:latin typeface="微軟正黑體" panose="020B0604030504040204" pitchFamily="34" charset="-120"/>
                  <a:ea typeface="微軟正黑體" panose="020B0604030504040204" pitchFamily="34" charset="-120"/>
                </a:rPr>
                <a:t>月</a:t>
              </a:r>
              <a:r>
                <a:rPr lang="en-US" altLang="zh-TW" sz="3000" dirty="0" smtClean="0">
                  <a:latin typeface="微軟正黑體" panose="020B0604030504040204" pitchFamily="34" charset="-120"/>
                  <a:ea typeface="微軟正黑體" panose="020B0604030504040204" pitchFamily="34" charset="-120"/>
                </a:rPr>
                <a:t>2</a:t>
              </a:r>
              <a:r>
                <a:rPr lang="en-US" altLang="zh-HK" sz="3000" dirty="0" smtClean="0">
                  <a:latin typeface="微軟正黑體" panose="020B0604030504040204" pitchFamily="34" charset="-120"/>
                  <a:ea typeface="微軟正黑體" panose="020B0604030504040204" pitchFamily="34" charset="-120"/>
                </a:rPr>
                <a:t>8</a:t>
              </a:r>
              <a:r>
                <a:rPr lang="zh-HK" altLang="en-US" sz="3000" dirty="0" smtClean="0">
                  <a:latin typeface="微軟正黑體" panose="020B0604030504040204" pitchFamily="34" charset="-120"/>
                  <a:ea typeface="微軟正黑體" panose="020B0604030504040204" pitchFamily="34" charset="-120"/>
                </a:rPr>
                <a:t>日</a:t>
              </a:r>
              <a:r>
                <a:rPr lang="zh-TW" altLang="en-US" sz="3000" dirty="0" smtClean="0">
                  <a:latin typeface="微軟正黑體" panose="020B0604030504040204" pitchFamily="34" charset="-120"/>
                  <a:ea typeface="微軟正黑體" panose="020B0604030504040204" pitchFamily="34" charset="-120"/>
                </a:rPr>
                <a:t>金鐘事件</a:t>
              </a:r>
              <a:endParaRPr lang="zh-HK" altLang="en-US" sz="3000" dirty="0">
                <a:latin typeface="微軟正黑體" panose="020B0604030504040204" pitchFamily="34" charset="-120"/>
                <a:ea typeface="微軟正黑體" panose="020B0604030504040204" pitchFamily="34" charset="-120"/>
              </a:endParaRPr>
            </a:p>
          </p:txBody>
        </p:sp>
      </p:grpSp>
      <p:sp>
        <p:nvSpPr>
          <p:cNvPr id="8" name="文字方塊 7"/>
          <p:cNvSpPr txBox="1"/>
          <p:nvPr/>
        </p:nvSpPr>
        <p:spPr>
          <a:xfrm rot="21179536">
            <a:off x="483640" y="2984020"/>
            <a:ext cx="800108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5400" b="1" dirty="0" smtClean="0">
                <a:solidFill>
                  <a:srgbClr val="FF0000"/>
                </a:solidFill>
                <a:latin typeface="微軟正黑體" panose="020B0604030504040204" pitchFamily="34" charset="-120"/>
                <a:ea typeface="微軟正黑體" panose="020B0604030504040204" pitchFamily="34" charset="-120"/>
              </a:rPr>
              <a:t>會為市民帶來什麼後果？</a:t>
            </a:r>
            <a:endParaRPr lang="en-US" altLang="zh-TW" sz="5400" b="1" dirty="0" smtClean="0">
              <a:solidFill>
                <a:srgbClr val="FF0000"/>
              </a:solidFill>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p:txBody>
          <a:bodyPr>
            <a:normAutofit/>
          </a:bodyPr>
          <a:lstStyle/>
          <a:p>
            <a:r>
              <a:rPr lang="zh-TW" altLang="en-US" b="1" dirty="0" smtClean="0"/>
              <a:t>失去和平的社會</a:t>
            </a:r>
            <a:endParaRPr lang="zh-HK" altLang="en-US" dirty="0"/>
          </a:p>
        </p:txBody>
      </p:sp>
    </p:spTree>
    <p:extLst>
      <p:ext uri="{BB962C8B-B14F-4D97-AF65-F5344CB8AC3E}">
        <p14:creationId xmlns:p14="http://schemas.microsoft.com/office/powerpoint/2010/main" val="33993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失去和平的人們</a:t>
            </a:r>
            <a:endParaRPr lang="zh-HK" altLang="en-US" dirty="0"/>
          </a:p>
        </p:txBody>
      </p:sp>
      <p:sp>
        <p:nvSpPr>
          <p:cNvPr id="4" name="文字方塊 3"/>
          <p:cNvSpPr txBox="1"/>
          <p:nvPr/>
        </p:nvSpPr>
        <p:spPr>
          <a:xfrm>
            <a:off x="1360825" y="5347079"/>
            <a:ext cx="6192083" cy="553998"/>
          </a:xfrm>
          <a:prstGeom prst="rect">
            <a:avLst/>
          </a:prstGeom>
          <a:noFill/>
        </p:spPr>
        <p:txBody>
          <a:bodyPr wrap="square" rtlCol="0">
            <a:spAutoFit/>
          </a:bodyPr>
          <a:lstStyle/>
          <a:p>
            <a:r>
              <a:rPr lang="zh-TW" altLang="en-US" sz="3000" dirty="0">
                <a:latin typeface="微軟正黑體" panose="020B0604030504040204" pitchFamily="34" charset="-120"/>
                <a:ea typeface="微軟正黑體" panose="020B0604030504040204" pitchFamily="34" charset="-120"/>
              </a:rPr>
              <a:t>情敵夥「大佬」伏擊</a:t>
            </a:r>
            <a:r>
              <a:rPr lang="en-US" altLang="zh-TW" sz="3000" dirty="0">
                <a:latin typeface="微軟正黑體" panose="020B0604030504040204" pitchFamily="34" charset="-120"/>
                <a:ea typeface="微軟正黑體" panose="020B0604030504040204" pitchFamily="34" charset="-120"/>
              </a:rPr>
              <a:t>F.3</a:t>
            </a:r>
            <a:r>
              <a:rPr lang="zh-TW" altLang="en-US" sz="3000" dirty="0">
                <a:latin typeface="微軟正黑體" panose="020B0604030504040204" pitchFamily="34" charset="-120"/>
                <a:ea typeface="微軟正黑體" panose="020B0604030504040204" pitchFamily="34" charset="-120"/>
              </a:rPr>
              <a:t>仔險遭劏肚</a:t>
            </a:r>
            <a:endParaRPr lang="zh-HK" altLang="en-US" sz="3000" dirty="0">
              <a:latin typeface="微軟正黑體" panose="020B0604030504040204" pitchFamily="34" charset="-120"/>
              <a:ea typeface="微軟正黑體" panose="020B0604030504040204" pitchFamily="34" charset="-120"/>
            </a:endParaRPr>
          </a:p>
        </p:txBody>
      </p:sp>
      <p:pic>
        <p:nvPicPr>
          <p:cNvPr id="1030" name="Picture 6" descr="http://orientaldaily.on.cc/cnt/news/20160914/photo/0914-00176-040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098" y="1790599"/>
            <a:ext cx="4697535" cy="3460517"/>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rot="21178270">
            <a:off x="561355" y="3059192"/>
            <a:ext cx="809938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5400" b="1" dirty="0" smtClean="0">
                <a:solidFill>
                  <a:srgbClr val="FF0000"/>
                </a:solidFill>
                <a:latin typeface="微軟正黑體" panose="020B0604030504040204" pitchFamily="34" charset="-120"/>
                <a:ea typeface="微軟正黑體" panose="020B0604030504040204" pitchFamily="34" charset="-120"/>
              </a:rPr>
              <a:t>會為雙方帶來什麼後果？</a:t>
            </a:r>
            <a:endParaRPr lang="en-US" altLang="zh-TW" sz="5400" b="1" dirty="0" smtClean="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79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rot="21422950">
            <a:off x="1515086" y="1748923"/>
            <a:ext cx="5912088" cy="5205048"/>
            <a:chOff x="308648" y="557504"/>
            <a:chExt cx="4110447" cy="3228538"/>
          </a:xfrm>
        </p:grpSpPr>
        <p:pic>
          <p:nvPicPr>
            <p:cNvPr id="4" name="Picture 2" descr="http://cdn.images.express.co.uk/img/dynamic/78/590x/secondary/isis-4843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48" y="557504"/>
              <a:ext cx="4110447"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482079" y="3201267"/>
              <a:ext cx="1828800" cy="584775"/>
            </a:xfrm>
            <a:prstGeom prst="rect">
              <a:avLst/>
            </a:prstGeom>
            <a:noFill/>
          </p:spPr>
          <p:txBody>
            <a:bodyPr wrap="square" rtlCol="0">
              <a:spAutoFit/>
            </a:bodyPr>
            <a:lstStyle/>
            <a:p>
              <a:pPr algn="ctr"/>
              <a:r>
                <a:rPr lang="zh-TW" altLang="en-US" sz="3200" dirty="0" smtClean="0">
                  <a:latin typeface="微軟正黑體" panose="020B0604030504040204" pitchFamily="34" charset="-120"/>
                  <a:ea typeface="微軟正黑體" panose="020B0604030504040204" pitchFamily="34" charset="-120"/>
                </a:rPr>
                <a:t>伊斯蘭國</a:t>
              </a:r>
              <a:endParaRPr lang="zh-HK" altLang="en-US" sz="3200" dirty="0">
                <a:latin typeface="微軟正黑體" panose="020B0604030504040204" pitchFamily="34" charset="-120"/>
                <a:ea typeface="微軟正黑體" panose="020B0604030504040204" pitchFamily="34" charset="-120"/>
              </a:endParaRPr>
            </a:p>
          </p:txBody>
        </p:sp>
      </p:grpSp>
      <p:sp>
        <p:nvSpPr>
          <p:cNvPr id="2" name="文字方塊 1"/>
          <p:cNvSpPr txBox="1"/>
          <p:nvPr/>
        </p:nvSpPr>
        <p:spPr>
          <a:xfrm rot="348213">
            <a:off x="546379" y="3253697"/>
            <a:ext cx="778392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5400" b="1" dirty="0" smtClean="0">
                <a:solidFill>
                  <a:srgbClr val="FF0000"/>
                </a:solidFill>
                <a:latin typeface="微軟正黑體" panose="020B0604030504040204" pitchFamily="34" charset="-120"/>
                <a:ea typeface="微軟正黑體" panose="020B0604030504040204" pitchFamily="34" charset="-120"/>
              </a:rPr>
              <a:t>會為個人帶來什麼後果？</a:t>
            </a:r>
            <a:endParaRPr lang="en-US" altLang="zh-TW" sz="5400" b="1" dirty="0" smtClean="0">
              <a:solidFill>
                <a:srgbClr val="FF0000"/>
              </a:solidFill>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p:txBody>
          <a:bodyPr>
            <a:normAutofit/>
          </a:bodyPr>
          <a:lstStyle/>
          <a:p>
            <a:r>
              <a:rPr lang="zh-TW" altLang="en-US" b="1" dirty="0" smtClean="0"/>
              <a:t>失去和平的內心</a:t>
            </a:r>
            <a:endParaRPr lang="zh-HK" altLang="en-US" dirty="0"/>
          </a:p>
        </p:txBody>
      </p:sp>
    </p:spTree>
    <p:extLst>
      <p:ext uri="{BB962C8B-B14F-4D97-AF65-F5344CB8AC3E}">
        <p14:creationId xmlns:p14="http://schemas.microsoft.com/office/powerpoint/2010/main" val="11586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5800" y="2743200"/>
            <a:ext cx="7772400" cy="1362075"/>
          </a:xfrm>
        </p:spPr>
        <p:txBody>
          <a:bodyPr>
            <a:normAutofit/>
          </a:bodyPr>
          <a:lstStyle/>
          <a:p>
            <a:r>
              <a:rPr lang="zh-TW" altLang="en-US" sz="6600" dirty="0" smtClean="0">
                <a:latin typeface="微軟正黑體" panose="020B0604030504040204" pitchFamily="34" charset="-120"/>
                <a:ea typeface="微軟正黑體" panose="020B0604030504040204" pitchFamily="34" charset="-120"/>
              </a:rPr>
              <a:t>世界可以更和平嗎？</a:t>
            </a:r>
            <a:endParaRPr lang="zh-HK" altLang="en-US" sz="6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43006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jlxsx.com/tpgl/UploadFiles_2646/200711/20071105091146929.jpg"/>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1140" t="1672"/>
          <a:stretch/>
        </p:blipFill>
        <p:spPr bwMode="auto">
          <a:xfrm rot="1898612">
            <a:off x="1737471" y="1305506"/>
            <a:ext cx="6109689" cy="399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4"/>
          <p:cNvSpPr>
            <a:spLocks noGrp="1"/>
          </p:cNvSpPr>
          <p:nvPr>
            <p:ph type="title"/>
          </p:nvPr>
        </p:nvSpPr>
        <p:spPr/>
        <p:txBody>
          <a:bodyPr/>
          <a:lstStyle/>
          <a:p>
            <a:r>
              <a:rPr lang="zh-TW" altLang="en-US" b="1" dirty="0"/>
              <a:t>和平鴿與</a:t>
            </a:r>
            <a:r>
              <a:rPr lang="zh-TW" altLang="en-US" b="1" dirty="0" smtClean="0"/>
              <a:t>橄欖枝的故事</a:t>
            </a:r>
            <a:endParaRPr lang="zh-HK" altLang="en-US" b="1" dirty="0"/>
          </a:p>
        </p:txBody>
      </p:sp>
    </p:spTree>
    <p:extLst>
      <p:ext uri="{BB962C8B-B14F-4D97-AF65-F5344CB8AC3E}">
        <p14:creationId xmlns:p14="http://schemas.microsoft.com/office/powerpoint/2010/main" val="290347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課堂內容</a:t>
            </a:r>
            <a:endParaRPr lang="zh-HK"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什麼是和平？</a:t>
            </a:r>
            <a:endParaRPr lang="en-US" altLang="zh-TW" dirty="0" smtClean="0"/>
          </a:p>
          <a:p>
            <a:pPr marL="514350" indent="-514350">
              <a:buFont typeface="+mj-lt"/>
              <a:buAutoNum type="arabicPeriod"/>
            </a:pPr>
            <a:r>
              <a:rPr lang="zh-TW" altLang="en-US" dirty="0"/>
              <a:t>現在我們和平嗎？</a:t>
            </a:r>
            <a:endParaRPr lang="en-US" altLang="zh-TW" dirty="0"/>
          </a:p>
          <a:p>
            <a:pPr marL="514350" indent="-514350">
              <a:buFont typeface="+mj-lt"/>
              <a:buAutoNum type="arabicPeriod"/>
            </a:pPr>
            <a:r>
              <a:rPr lang="zh-TW" altLang="en-US" dirty="0" smtClean="0"/>
              <a:t>和平鴿</a:t>
            </a:r>
            <a:r>
              <a:rPr lang="zh-TW" altLang="en-US" dirty="0"/>
              <a:t>與橄欖枝的</a:t>
            </a:r>
            <a:r>
              <a:rPr lang="zh-TW" altLang="en-US" dirty="0" smtClean="0"/>
              <a:t>故事</a:t>
            </a:r>
            <a:endParaRPr lang="en-US" altLang="zh-TW" dirty="0" smtClean="0"/>
          </a:p>
          <a:p>
            <a:pPr marL="514350" indent="-514350">
              <a:buFont typeface="+mj-lt"/>
              <a:buAutoNum type="arabicPeriod"/>
            </a:pPr>
            <a:r>
              <a:rPr lang="zh-TW" altLang="en-US" dirty="0" smtClean="0"/>
              <a:t>諾貝爾和平獎和得獎者的故事</a:t>
            </a:r>
            <a:endParaRPr lang="en-US" altLang="zh-TW" dirty="0" smtClean="0"/>
          </a:p>
          <a:p>
            <a:pPr marL="914400" lvl="1" indent="-514350">
              <a:buFont typeface="Wingdings" panose="05000000000000000000" pitchFamily="2" charset="2"/>
              <a:buChar char="Ø"/>
            </a:pPr>
            <a:r>
              <a:rPr lang="zh-TW" altLang="en-US" dirty="0" smtClean="0"/>
              <a:t>第一屆得獎者：亨利</a:t>
            </a:r>
            <a:r>
              <a:rPr lang="en-US" altLang="zh-TW" dirty="0" smtClean="0"/>
              <a:t>‧</a:t>
            </a:r>
            <a:r>
              <a:rPr lang="zh-TW" altLang="en-US" dirty="0" smtClean="0"/>
              <a:t>杜南</a:t>
            </a:r>
            <a:endParaRPr lang="en-US" altLang="zh-TW" dirty="0" smtClean="0"/>
          </a:p>
          <a:p>
            <a:pPr marL="914400" lvl="1" indent="-514350">
              <a:buFont typeface="Wingdings" panose="05000000000000000000" pitchFamily="2" charset="2"/>
              <a:buChar char="Ø"/>
            </a:pPr>
            <a:r>
              <a:rPr lang="zh-TW" altLang="en-US" dirty="0" smtClean="0"/>
              <a:t>最年輕得獎者：馬拉拉</a:t>
            </a:r>
            <a:endParaRPr lang="en-US" altLang="zh-TW" dirty="0" smtClean="0"/>
          </a:p>
          <a:p>
            <a:pPr marL="514350" indent="-514350">
              <a:buFont typeface="+mj-lt"/>
              <a:buAutoNum type="arabicPeriod"/>
            </a:pPr>
            <a:r>
              <a:rPr lang="zh-TW" altLang="en-US" dirty="0" smtClean="0"/>
              <a:t>簡介活動</a:t>
            </a:r>
            <a:r>
              <a:rPr lang="zh-TW" altLang="en-US" dirty="0"/>
              <a:t> </a:t>
            </a:r>
            <a:r>
              <a:rPr lang="en-US" altLang="zh-TW" dirty="0" smtClean="0"/>
              <a:t>-</a:t>
            </a:r>
            <a:r>
              <a:rPr lang="zh-TW" altLang="en-US" dirty="0" smtClean="0"/>
              <a:t> 小小人道和平獎</a:t>
            </a:r>
            <a:endParaRPr lang="en-US" altLang="zh-TW" dirty="0" smtClean="0"/>
          </a:p>
          <a:p>
            <a:pPr marL="514350" indent="-514350">
              <a:buFont typeface="+mj-lt"/>
              <a:buAutoNum type="arabicPeriod"/>
            </a:pPr>
            <a:endParaRPr lang="en-US" altLang="zh-TW" dirty="0" smtClean="0"/>
          </a:p>
          <a:p>
            <a:pPr marL="514350" indent="-514350">
              <a:buFont typeface="+mj-lt"/>
              <a:buAutoNum type="arabicPeriod"/>
            </a:pPr>
            <a:endParaRPr lang="en-US" altLang="zh-TW" dirty="0"/>
          </a:p>
          <a:p>
            <a:pPr marL="514350" indent="-514350">
              <a:buFont typeface="+mj-lt"/>
              <a:buAutoNum type="arabicPeriod"/>
            </a:pPr>
            <a:endParaRPr lang="zh-HK" altLang="en-US" dirty="0"/>
          </a:p>
        </p:txBody>
      </p:sp>
    </p:spTree>
    <p:extLst>
      <p:ext uri="{BB962C8B-B14F-4D97-AF65-F5344CB8AC3E}">
        <p14:creationId xmlns:p14="http://schemas.microsoft.com/office/powerpoint/2010/main" val="483792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worldstatesmen.org/int-wfp.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52800" y="4513989"/>
            <a:ext cx="2828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normAutofit fontScale="90000"/>
          </a:bodyPr>
          <a:lstStyle/>
          <a:p>
            <a:r>
              <a:rPr lang="zh-TW" altLang="en-US" b="1" dirty="0"/>
              <a:t>以橄欖枝作標誌</a:t>
            </a:r>
            <a:r>
              <a:rPr lang="zh-TW" altLang="en-US" b="1" dirty="0" smtClean="0"/>
              <a:t>的國際</a:t>
            </a:r>
            <a:r>
              <a:rPr lang="zh-TW" altLang="en-US" b="1" dirty="0"/>
              <a:t>組織</a:t>
            </a:r>
            <a:r>
              <a:rPr lang="zh-TW" altLang="en-US" dirty="0"/>
              <a:t/>
            </a:r>
            <a:br>
              <a:rPr lang="zh-TW" altLang="en-US" dirty="0"/>
            </a:br>
            <a:endParaRPr lang="zh-HK" altLang="en-US" dirty="0"/>
          </a:p>
        </p:txBody>
      </p:sp>
      <p:sp>
        <p:nvSpPr>
          <p:cNvPr id="4" name="副標題 2"/>
          <p:cNvSpPr txBox="1">
            <a:spLocks/>
          </p:cNvSpPr>
          <p:nvPr/>
        </p:nvSpPr>
        <p:spPr>
          <a:xfrm>
            <a:off x="1073727" y="2322093"/>
            <a:ext cx="7924800" cy="79146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zh-TW" altLang="en-US" sz="2800" dirty="0" smtClean="0">
                <a:solidFill>
                  <a:srgbClr val="0070C0"/>
                </a:solidFill>
              </a:rPr>
              <a:t> 聯合國             聯合國兒童基金會         世界衛生組織</a:t>
            </a:r>
          </a:p>
        </p:txBody>
      </p:sp>
      <p:pic>
        <p:nvPicPr>
          <p:cNvPr id="5" name="Picture 2" descr="橄欖葉象徵世界和平"/>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93861" y="929548"/>
            <a:ext cx="2101726"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ttp://imgsrc.baidu.com/baike/abpic/item/d002b34b710e4be382025c15.jpg">
            <a:hlinkClick r:id="rId7"/>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601393" y="914400"/>
            <a:ext cx="2135809" cy="142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36588.com.cn/digital/uploadfiles/2007-12/20071222_082800248.jpg"/>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578683" y="914400"/>
            <a:ext cx="2130760" cy="142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ttp://www.telecom.net.et/~estc/tsetse/image/iaea1.gif"/>
          <p:cNvPicPr>
            <a:picLocks noChangeAspect="1" noChangeArrowheads="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708495" y="2834548"/>
            <a:ext cx="2158530" cy="14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upload.wikimedia.org/wikipedia/zh/6/6e/Unhcr.gif"/>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689474" y="2834548"/>
            <a:ext cx="2101726" cy="140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http://a0.att.hudong.com/88/75/01300000201721123711752976012_s.jpg"/>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6644616" y="2834548"/>
            <a:ext cx="2129497" cy="142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副標題 2"/>
          <p:cNvSpPr txBox="1">
            <a:spLocks/>
          </p:cNvSpPr>
          <p:nvPr/>
        </p:nvSpPr>
        <p:spPr bwMode="auto">
          <a:xfrm>
            <a:off x="522287" y="4191000"/>
            <a:ext cx="8469313" cy="79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buFont typeface="Arial" panose="020B0604020202020204" pitchFamily="34" charset="0"/>
              <a:buNone/>
            </a:pPr>
            <a:r>
              <a:rPr kumimoji="0" lang="zh-TW" altLang="en-US" sz="2600" dirty="0">
                <a:solidFill>
                  <a:srgbClr val="0070C0"/>
                </a:solidFill>
                <a:latin typeface="微軟正黑體" panose="020B0604030504040204" pitchFamily="34" charset="-120"/>
                <a:ea typeface="微軟正黑體" panose="020B0604030504040204" pitchFamily="34" charset="-120"/>
              </a:rPr>
              <a:t>國際原子能機構      </a:t>
            </a:r>
            <a:r>
              <a:rPr kumimoji="0" lang="zh-TW" altLang="en-US" sz="2600" dirty="0" smtClean="0">
                <a:solidFill>
                  <a:srgbClr val="0070C0"/>
                </a:solidFill>
                <a:latin typeface="微軟正黑體" panose="020B0604030504040204" pitchFamily="34" charset="-120"/>
                <a:ea typeface="微軟正黑體" panose="020B0604030504040204" pitchFamily="34" charset="-120"/>
              </a:rPr>
              <a:t>    </a:t>
            </a:r>
            <a:r>
              <a:rPr kumimoji="0" lang="zh-TW" altLang="en-US" sz="2600" dirty="0">
                <a:solidFill>
                  <a:srgbClr val="0070C0"/>
                </a:solidFill>
                <a:latin typeface="微軟正黑體" panose="020B0604030504040204" pitchFamily="34" charset="-120"/>
                <a:ea typeface="微軟正黑體" panose="020B0604030504040204" pitchFamily="34" charset="-120"/>
              </a:rPr>
              <a:t>聯合國難民署          </a:t>
            </a:r>
            <a:r>
              <a:rPr kumimoji="0" lang="zh-TW" altLang="en-US" sz="2600" dirty="0" smtClean="0">
                <a:solidFill>
                  <a:srgbClr val="0070C0"/>
                </a:solidFill>
                <a:latin typeface="微軟正黑體" panose="020B0604030504040204" pitchFamily="34" charset="-120"/>
                <a:ea typeface="微軟正黑體" panose="020B0604030504040204" pitchFamily="34" charset="-120"/>
              </a:rPr>
              <a:t>   國際</a:t>
            </a:r>
            <a:r>
              <a:rPr kumimoji="0" lang="zh-TW" altLang="en-US" sz="2600" dirty="0">
                <a:solidFill>
                  <a:srgbClr val="0070C0"/>
                </a:solidFill>
                <a:latin typeface="微軟正黑體" panose="020B0604030504040204" pitchFamily="34" charset="-120"/>
                <a:ea typeface="微軟正黑體" panose="020B0604030504040204" pitchFamily="34" charset="-120"/>
              </a:rPr>
              <a:t>刑事法院</a:t>
            </a:r>
          </a:p>
        </p:txBody>
      </p:sp>
      <p:sp>
        <p:nvSpPr>
          <p:cNvPr id="19" name="副標題 2"/>
          <p:cNvSpPr txBox="1">
            <a:spLocks/>
          </p:cNvSpPr>
          <p:nvPr/>
        </p:nvSpPr>
        <p:spPr bwMode="auto">
          <a:xfrm>
            <a:off x="3512903" y="6145957"/>
            <a:ext cx="2508361"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buNone/>
            </a:pPr>
            <a:r>
              <a:rPr lang="zh-TW" altLang="en-US" sz="2600" dirty="0">
                <a:solidFill>
                  <a:srgbClr val="0070C0"/>
                </a:solidFill>
                <a:latin typeface="微軟正黑體" panose="020B0604030504040204" pitchFamily="34" charset="-120"/>
                <a:ea typeface="微軟正黑體" panose="020B0604030504040204" pitchFamily="34" charset="-120"/>
              </a:rPr>
              <a:t>世界糧食規劃署</a:t>
            </a:r>
            <a:endParaRPr kumimoji="0" lang="zh-TW" altLang="en-US" sz="2600"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270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諾貝爾和平獎</a:t>
            </a:r>
            <a:endParaRPr lang="zh-HK" altLang="en-US" dirty="0"/>
          </a:p>
        </p:txBody>
      </p:sp>
      <p:pic>
        <p:nvPicPr>
          <p:cNvPr id="5" name="Picture 9" descr="hist-03537-04h_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417638"/>
            <a:ext cx="35337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諾貝爾和平獎"/>
          <p:cNvPicPr>
            <a:picLocks noChangeAspect="1" noChangeArrowheads="1"/>
          </p:cNvPicPr>
          <p:nvPr/>
        </p:nvPicPr>
        <p:blipFill rotWithShape="1">
          <a:blip r:embed="rId4">
            <a:extLst>
              <a:ext uri="{28A0092B-C50C-407E-A947-70E740481C1C}">
                <a14:useLocalDpi xmlns:a14="http://schemas.microsoft.com/office/drawing/2010/main" val="0"/>
              </a:ext>
            </a:extLst>
          </a:blip>
          <a:srcRect l="17615" r="17008"/>
          <a:stretch/>
        </p:blipFill>
        <p:spPr bwMode="auto">
          <a:xfrm>
            <a:off x="5334000" y="2282030"/>
            <a:ext cx="28956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718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zh-TW" altLang="en-US" dirty="0" smtClean="0"/>
              <a:t>第一屆諾貝爾和平獎得獎者</a:t>
            </a:r>
            <a:r>
              <a:rPr lang="en-US" altLang="zh-TW" dirty="0" smtClean="0"/>
              <a:t>(1991)</a:t>
            </a:r>
            <a:endParaRPr lang="zh-HK" altLang="en-US" dirty="0"/>
          </a:p>
        </p:txBody>
      </p:sp>
      <p:pic>
        <p:nvPicPr>
          <p:cNvPr id="6" name="Picture 8" descr="504ec7f9d037534a252df215">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11500" y="1417638"/>
            <a:ext cx="29210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nvSpPr>
        <p:spPr>
          <a:xfrm>
            <a:off x="2628900" y="5134670"/>
            <a:ext cx="3886200" cy="1077218"/>
          </a:xfrm>
          <a:prstGeom prst="rect">
            <a:avLst/>
          </a:prstGeom>
          <a:noFill/>
        </p:spPr>
        <p:txBody>
          <a:bodyPr wrap="square" rtlCol="0">
            <a:spAutoFit/>
          </a:bodyPr>
          <a:lstStyle/>
          <a:p>
            <a:pPr algn="ctr"/>
            <a:r>
              <a:rPr lang="zh-TW" altLang="en-US" sz="3200" b="1" dirty="0">
                <a:solidFill>
                  <a:srgbClr val="0070C0"/>
                </a:solidFill>
                <a:latin typeface="微軟正黑體" panose="020B0604030504040204" pitchFamily="34" charset="-120"/>
                <a:ea typeface="微軟正黑體" panose="020B0604030504040204" pitchFamily="34" charset="-120"/>
              </a:rPr>
              <a:t>紅十字運動始創</a:t>
            </a:r>
            <a:r>
              <a:rPr lang="zh-TW" altLang="en-US" sz="3200" b="1" dirty="0" smtClean="0">
                <a:solidFill>
                  <a:srgbClr val="0070C0"/>
                </a:solidFill>
                <a:latin typeface="微軟正黑體" panose="020B0604030504040204" pitchFamily="34" charset="-120"/>
                <a:ea typeface="微軟正黑體" panose="020B0604030504040204" pitchFamily="34" charset="-120"/>
              </a:rPr>
              <a:t>人</a:t>
            </a:r>
            <a:endParaRPr lang="en-US" altLang="zh-TW" sz="3200" b="1" dirty="0" smtClean="0">
              <a:solidFill>
                <a:srgbClr val="0070C0"/>
              </a:solidFill>
              <a:latin typeface="微軟正黑體" panose="020B0604030504040204" pitchFamily="34" charset="-120"/>
              <a:ea typeface="微軟正黑體" panose="020B0604030504040204" pitchFamily="34" charset="-120"/>
            </a:endParaRPr>
          </a:p>
          <a:p>
            <a:pPr algn="ctr"/>
            <a:r>
              <a:rPr lang="zh-TW" altLang="en-US" sz="3200" b="1" dirty="0" smtClean="0">
                <a:solidFill>
                  <a:srgbClr val="0070C0"/>
                </a:solidFill>
                <a:latin typeface="微軟正黑體" panose="020B0604030504040204" pitchFamily="34" charset="-120"/>
                <a:ea typeface="微軟正黑體" panose="020B0604030504040204" pitchFamily="34" charset="-120"/>
              </a:rPr>
              <a:t>亨</a:t>
            </a:r>
            <a:r>
              <a:rPr lang="zh-TW" altLang="en-US" sz="3200" b="1" dirty="0">
                <a:solidFill>
                  <a:srgbClr val="0070C0"/>
                </a:solidFill>
                <a:latin typeface="微軟正黑體" panose="020B0604030504040204" pitchFamily="34" charset="-120"/>
                <a:ea typeface="微軟正黑體" panose="020B0604030504040204" pitchFamily="34" charset="-120"/>
              </a:rPr>
              <a:t>利．杜南</a:t>
            </a:r>
            <a:endParaRPr lang="zh-HK" altLang="en-US" sz="3200" dirty="0">
              <a:latin typeface="微軟正黑體" panose="020B0604030504040204" pitchFamily="34" charset="-120"/>
              <a:ea typeface="微軟正黑體" panose="020B0604030504040204" pitchFamily="34" charset="-120"/>
            </a:endParaRPr>
          </a:p>
        </p:txBody>
      </p:sp>
      <p:sp>
        <p:nvSpPr>
          <p:cNvPr id="2" name="動作按鈕: 下一項 1">
            <a:hlinkClick r:id="rId5" highlightClick="1"/>
          </p:cNvPr>
          <p:cNvSpPr/>
          <p:nvPr/>
        </p:nvSpPr>
        <p:spPr>
          <a:xfrm>
            <a:off x="6519582" y="4441359"/>
            <a:ext cx="609600" cy="609600"/>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a:p>
        </p:txBody>
      </p:sp>
    </p:spTree>
    <p:extLst>
      <p:ext uri="{BB962C8B-B14F-4D97-AF65-F5344CB8AC3E}">
        <p14:creationId xmlns:p14="http://schemas.microsoft.com/office/powerpoint/2010/main" val="1049947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最年輕獲獎人</a:t>
            </a:r>
            <a:endParaRPr lang="zh-HK" altLang="en-US" dirty="0"/>
          </a:p>
        </p:txBody>
      </p:sp>
      <p:pic>
        <p:nvPicPr>
          <p:cNvPr id="5122" name="Picture 2" descr="Malala Yousafzai at Girl Summit 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94" y="1399709"/>
            <a:ext cx="2685211"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743200" y="4945338"/>
            <a:ext cx="3886200" cy="1692771"/>
          </a:xfrm>
          <a:prstGeom prst="rect">
            <a:avLst/>
          </a:prstGeom>
          <a:noFill/>
        </p:spPr>
        <p:txBody>
          <a:bodyPr wrap="square" rtlCol="0">
            <a:spAutoFit/>
          </a:bodyPr>
          <a:lstStyle/>
          <a:p>
            <a:pPr algn="ctr"/>
            <a:r>
              <a:rPr lang="zh-TW" altLang="en-US" sz="4000" dirty="0" smtClean="0">
                <a:latin typeface="微軟正黑體" panose="020B0604030504040204" pitchFamily="34" charset="-120"/>
                <a:ea typeface="微軟正黑體" panose="020B0604030504040204" pitchFamily="34" charset="-120"/>
              </a:rPr>
              <a:t>馬拉</a:t>
            </a:r>
            <a:r>
              <a:rPr lang="zh-TW" altLang="en-US" sz="4000" dirty="0" smtClean="0">
                <a:latin typeface="微軟正黑體" panose="020B0604030504040204" pitchFamily="34" charset="-120"/>
                <a:ea typeface="微軟正黑體" panose="020B0604030504040204" pitchFamily="34" charset="-120"/>
              </a:rPr>
              <a:t>拉</a:t>
            </a:r>
            <a:endParaRPr lang="en-US" altLang="zh-TW" sz="40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3200" dirty="0" smtClean="0">
                <a:latin typeface="微軟正黑體" panose="020B0604030504040204" pitchFamily="34" charset="-120"/>
                <a:ea typeface="微軟正黑體" panose="020B0604030504040204" pitchFamily="34" charset="-120"/>
              </a:rPr>
              <a:t>於</a:t>
            </a:r>
            <a:r>
              <a:rPr lang="en-US" altLang="zh-TW" sz="3200" dirty="0" smtClean="0">
                <a:latin typeface="微軟正黑體" panose="020B0604030504040204" pitchFamily="34" charset="-120"/>
                <a:ea typeface="微軟正黑體" panose="020B0604030504040204" pitchFamily="34" charset="-120"/>
              </a:rPr>
              <a:t>2014</a:t>
            </a:r>
            <a:r>
              <a:rPr lang="zh-TW" altLang="en-US" sz="3200" dirty="0" smtClean="0">
                <a:latin typeface="微軟正黑體" panose="020B0604030504040204" pitchFamily="34" charset="-120"/>
                <a:ea typeface="微軟正黑體" panose="020B0604030504040204" pitchFamily="34" charset="-120"/>
              </a:rPr>
              <a:t>年獲獎</a:t>
            </a: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3200" dirty="0" smtClean="0">
                <a:latin typeface="微軟正黑體" panose="020B0604030504040204" pitchFamily="34" charset="-120"/>
                <a:ea typeface="微軟正黑體" panose="020B0604030504040204" pitchFamily="34" charset="-120"/>
              </a:rPr>
              <a:t>當時她年僅</a:t>
            </a:r>
            <a:r>
              <a:rPr lang="en-US" altLang="zh-TW" sz="3200" dirty="0" smtClean="0">
                <a:latin typeface="微軟正黑體" panose="020B0604030504040204" pitchFamily="34" charset="-120"/>
                <a:ea typeface="微軟正黑體" panose="020B0604030504040204" pitchFamily="34" charset="-120"/>
              </a:rPr>
              <a:t>17</a:t>
            </a:r>
            <a:r>
              <a:rPr lang="zh-TW" altLang="en-US" sz="3200" dirty="0" smtClean="0">
                <a:latin typeface="微軟正黑體" panose="020B0604030504040204" pitchFamily="34" charset="-120"/>
                <a:ea typeface="微軟正黑體" panose="020B0604030504040204" pitchFamily="34" charset="-120"/>
              </a:rPr>
              <a:t>歲</a:t>
            </a:r>
            <a:endParaRPr lang="zh-HK" altLang="en-US" sz="3200" dirty="0">
              <a:latin typeface="微軟正黑體" panose="020B0604030504040204" pitchFamily="34" charset="-120"/>
              <a:ea typeface="微軟正黑體" panose="020B0604030504040204" pitchFamily="34" charset="-120"/>
            </a:endParaRPr>
          </a:p>
        </p:txBody>
      </p:sp>
      <p:sp>
        <p:nvSpPr>
          <p:cNvPr id="5" name="動作按鈕: 下一項 4">
            <a:hlinkClick r:id="rId4" highlightClick="1"/>
          </p:cNvPr>
          <p:cNvSpPr/>
          <p:nvPr/>
        </p:nvSpPr>
        <p:spPr>
          <a:xfrm>
            <a:off x="6500602" y="4443314"/>
            <a:ext cx="533400" cy="5334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Tree>
    <p:extLst>
      <p:ext uri="{BB962C8B-B14F-4D97-AF65-F5344CB8AC3E}">
        <p14:creationId xmlns:p14="http://schemas.microsoft.com/office/powerpoint/2010/main" val="2198371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3200"/>
            <a:ext cx="8229600" cy="1143000"/>
          </a:xfrm>
        </p:spPr>
        <p:txBody>
          <a:bodyPr>
            <a:normAutofit/>
          </a:bodyPr>
          <a:lstStyle/>
          <a:p>
            <a:r>
              <a:rPr lang="zh-TW" altLang="en-US" sz="6000" b="1" dirty="0" smtClean="0"/>
              <a:t>他們為和平出了一分力</a:t>
            </a:r>
            <a:r>
              <a:rPr lang="zh-TW" altLang="en-US" sz="6000" b="1" dirty="0"/>
              <a:t>。</a:t>
            </a:r>
            <a:endParaRPr lang="zh-HK" altLang="en-US" sz="6000" b="1" dirty="0"/>
          </a:p>
        </p:txBody>
      </p:sp>
    </p:spTree>
    <p:extLst>
      <p:ext uri="{BB962C8B-B14F-4D97-AF65-F5344CB8AC3E}">
        <p14:creationId xmlns:p14="http://schemas.microsoft.com/office/powerpoint/2010/main" val="218119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19400"/>
            <a:ext cx="8229600" cy="1143000"/>
          </a:xfrm>
        </p:spPr>
        <p:txBody>
          <a:bodyPr>
            <a:noAutofit/>
          </a:bodyPr>
          <a:lstStyle/>
          <a:p>
            <a:r>
              <a:rPr lang="zh-TW" altLang="en-US" sz="9600" b="1" dirty="0" smtClean="0"/>
              <a:t>那麼</a:t>
            </a:r>
            <a:endParaRPr lang="zh-HK" altLang="en-US" sz="9600" b="1" dirty="0"/>
          </a:p>
        </p:txBody>
      </p:sp>
    </p:spTree>
    <p:extLst>
      <p:ext uri="{BB962C8B-B14F-4D97-AF65-F5344CB8AC3E}">
        <p14:creationId xmlns:p14="http://schemas.microsoft.com/office/powerpoint/2010/main" val="3178326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1215"/>
            <a:ext cx="8229600" cy="1143000"/>
          </a:xfrm>
        </p:spPr>
        <p:txBody>
          <a:bodyPr>
            <a:normAutofit/>
          </a:bodyPr>
          <a:lstStyle/>
          <a:p>
            <a:r>
              <a:rPr lang="zh-TW" altLang="en-US" sz="6600" b="1" dirty="0" smtClean="0"/>
              <a:t>我們可以做些什麼呢</a:t>
            </a:r>
            <a:r>
              <a:rPr lang="zh-TW" altLang="en-US" sz="6600" b="1" dirty="0"/>
              <a:t>？</a:t>
            </a:r>
            <a:endParaRPr lang="zh-HK" altLang="en-US" sz="6600" b="1" dirty="0"/>
          </a:p>
        </p:txBody>
      </p:sp>
      <p:sp>
        <p:nvSpPr>
          <p:cNvPr id="8" name="內容版面配置區 2"/>
          <p:cNvSpPr txBox="1">
            <a:spLocks/>
          </p:cNvSpPr>
          <p:nvPr/>
        </p:nvSpPr>
        <p:spPr>
          <a:xfrm>
            <a:off x="609600" y="4724400"/>
            <a:ext cx="27432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TW" altLang="en-US" dirty="0" smtClean="0"/>
              <a:t>關心留意消息</a:t>
            </a:r>
          </a:p>
          <a:p>
            <a:endParaRPr lang="zh-HK" altLang="en-US" dirty="0"/>
          </a:p>
        </p:txBody>
      </p:sp>
      <p:sp>
        <p:nvSpPr>
          <p:cNvPr id="9" name="流程圖: 打孔紙帶 8"/>
          <p:cNvSpPr/>
          <p:nvPr/>
        </p:nvSpPr>
        <p:spPr>
          <a:xfrm>
            <a:off x="354106" y="4334435"/>
            <a:ext cx="3151094" cy="1447800"/>
          </a:xfrm>
          <a:prstGeom prst="flowChartPunchedTap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0" name="矩形 9"/>
          <p:cNvSpPr/>
          <p:nvPr/>
        </p:nvSpPr>
        <p:spPr>
          <a:xfrm>
            <a:off x="5176976" y="1371600"/>
            <a:ext cx="3057247" cy="584775"/>
          </a:xfrm>
          <a:prstGeom prst="rect">
            <a:avLst/>
          </a:prstGeom>
        </p:spPr>
        <p:txBody>
          <a:bodyPr wrap="none">
            <a:spAutoFit/>
          </a:bodyPr>
          <a:lstStyle/>
          <a:p>
            <a:r>
              <a:rPr lang="zh-TW" altLang="en-US" sz="3200" dirty="0">
                <a:latin typeface="微軟正黑體" panose="020B0604030504040204" pitchFamily="34" charset="-120"/>
                <a:ea typeface="微軟正黑體" panose="020B0604030504040204" pitchFamily="34" charset="-120"/>
              </a:rPr>
              <a:t>分享及</a:t>
            </a:r>
            <a:r>
              <a:rPr lang="zh-TW" altLang="en-US" sz="3200" dirty="0" smtClean="0">
                <a:latin typeface="微軟正黑體" panose="020B0604030504040204" pitchFamily="34" charset="-120"/>
                <a:ea typeface="微軟正黑體" panose="020B0604030504040204" pitchFamily="34" charset="-120"/>
              </a:rPr>
              <a:t>發放消息</a:t>
            </a:r>
            <a:endParaRPr lang="zh-TW" altLang="en-US" sz="3200" dirty="0">
              <a:latin typeface="微軟正黑體" panose="020B0604030504040204" pitchFamily="34" charset="-120"/>
              <a:ea typeface="微軟正黑體" panose="020B0604030504040204" pitchFamily="34" charset="-120"/>
            </a:endParaRPr>
          </a:p>
        </p:txBody>
      </p:sp>
      <p:sp>
        <p:nvSpPr>
          <p:cNvPr id="11" name="波浪 10"/>
          <p:cNvSpPr/>
          <p:nvPr/>
        </p:nvSpPr>
        <p:spPr>
          <a:xfrm>
            <a:off x="4876800" y="990600"/>
            <a:ext cx="3657600" cy="1390650"/>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12515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Facebook</a:t>
            </a:r>
            <a:r>
              <a:rPr lang="zh-TW" altLang="en-US" dirty="0"/>
              <a:t>慶祝國際和平日　</a:t>
            </a:r>
            <a:r>
              <a:rPr lang="en-US" altLang="zh-TW" dirty="0" smtClean="0"/>
              <a:t/>
            </a:r>
            <a:br>
              <a:rPr lang="en-US" altLang="zh-TW" dirty="0" smtClean="0"/>
            </a:br>
            <a:r>
              <a:rPr lang="zh-TW" altLang="en-US" dirty="0" smtClean="0"/>
              <a:t>推</a:t>
            </a:r>
            <a:r>
              <a:rPr lang="zh-TW" altLang="en-US" dirty="0"/>
              <a:t>「爆發愛心」特效</a:t>
            </a:r>
            <a:endParaRPr lang="zh-HK" altLang="en-US" dirty="0"/>
          </a:p>
        </p:txBody>
      </p:sp>
      <p:pic>
        <p:nvPicPr>
          <p:cNvPr id="4" name="內容版面配置區 3" descr="C:\Users\phoebe.lai\AppData\Local\Microsoft\Windows\Temporary Internet Files\Content.Word\DSC_0078.jpg"/>
          <p:cNvPicPr>
            <a:picLocks noGrp="1"/>
          </p:cNvPicPr>
          <p:nvPr>
            <p:ph idx="1"/>
          </p:nvPr>
        </p:nvPicPr>
        <p:blipFill rotWithShape="1">
          <a:blip r:embed="rId3" cstate="print">
            <a:extLst>
              <a:ext uri="{28A0092B-C50C-407E-A947-70E740481C1C}">
                <a14:useLocalDpi xmlns:a14="http://schemas.microsoft.com/office/drawing/2010/main" val="0"/>
              </a:ext>
            </a:extLst>
          </a:blip>
          <a:srcRect l="9615" t="12960" r="28846"/>
          <a:stretch/>
        </p:blipFill>
        <p:spPr bwMode="auto">
          <a:xfrm rot="5400000">
            <a:off x="2333079" y="2315121"/>
            <a:ext cx="4267200" cy="3446959"/>
          </a:xfrm>
          <a:prstGeom prst="rect">
            <a:avLst/>
          </a:prstGeom>
          <a:noFill/>
          <a:ln>
            <a:noFill/>
          </a:ln>
        </p:spPr>
      </p:pic>
    </p:spTree>
    <p:extLst>
      <p:ext uri="{BB962C8B-B14F-4D97-AF65-F5344CB8AC3E}">
        <p14:creationId xmlns:p14="http://schemas.microsoft.com/office/powerpoint/2010/main" val="3591398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小小人道和平獎 </a:t>
            </a:r>
            <a:r>
              <a:rPr lang="en-US" altLang="zh-TW" sz="3200" dirty="0" smtClean="0"/>
              <a:t>(</a:t>
            </a:r>
            <a:r>
              <a:rPr lang="zh-TW" altLang="en-US" sz="3200" dirty="0" smtClean="0"/>
              <a:t>繪畫比賽</a:t>
            </a:r>
            <a:r>
              <a:rPr lang="en-US" altLang="zh-TW" sz="3200" dirty="0" smtClean="0"/>
              <a:t>)</a:t>
            </a:r>
            <a:endParaRPr lang="zh-HK" altLang="en-US" sz="3200" dirty="0"/>
          </a:p>
        </p:txBody>
      </p:sp>
      <p:sp>
        <p:nvSpPr>
          <p:cNvPr id="7" name="文字方塊 6"/>
          <p:cNvSpPr txBox="1"/>
          <p:nvPr/>
        </p:nvSpPr>
        <p:spPr>
          <a:xfrm>
            <a:off x="4191000" y="1384042"/>
            <a:ext cx="5042025" cy="4031873"/>
          </a:xfrm>
          <a:prstGeom prst="rect">
            <a:avLst/>
          </a:prstGeom>
          <a:noFill/>
        </p:spPr>
        <p:txBody>
          <a:bodyPr wrap="square" rtlCol="0">
            <a:spAutoFit/>
          </a:bodyPr>
          <a:lstStyle/>
          <a:p>
            <a:r>
              <a:rPr lang="zh-HK" altLang="en-US" sz="3200" b="1" dirty="0" smtClean="0">
                <a:latin typeface="微軟正黑體" panose="020B0604030504040204" pitchFamily="34" charset="-120"/>
                <a:ea typeface="微軟正黑體" panose="020B0604030504040204" pitchFamily="34" charset="-120"/>
              </a:rPr>
              <a:t>活動</a:t>
            </a:r>
            <a:r>
              <a:rPr lang="zh-TW" altLang="en-US" sz="3200" b="1" dirty="0" smtClean="0">
                <a:latin typeface="微軟正黑體" panose="020B0604030504040204" pitchFamily="34" charset="-120"/>
                <a:ea typeface="微軟正黑體" panose="020B0604030504040204" pitchFamily="34" charset="-120"/>
              </a:rPr>
              <a:t>目的</a:t>
            </a:r>
            <a:r>
              <a:rPr lang="zh-HK" altLang="en-US" sz="3200" b="1" dirty="0" smtClean="0">
                <a:latin typeface="微軟正黑體" panose="020B0604030504040204" pitchFamily="34" charset="-120"/>
                <a:ea typeface="微軟正黑體" panose="020B0604030504040204" pitchFamily="34" charset="-120"/>
              </a:rPr>
              <a:t>：</a:t>
            </a:r>
            <a:endParaRPr lang="en-US" altLang="zh-HK" sz="3200" b="1"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endParaRPr lang="en-US" altLang="zh-TW" sz="28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了解</a:t>
            </a:r>
            <a:r>
              <a:rPr lang="zh-TW" altLang="en-US" sz="2800" dirty="0">
                <a:latin typeface="微軟正黑體" panose="020B0604030504040204" pitchFamily="34" charset="-120"/>
                <a:ea typeface="微軟正黑體" panose="020B0604030504040204" pitchFamily="34" charset="-120"/>
              </a:rPr>
              <a:t>和平的</a:t>
            </a:r>
            <a:r>
              <a:rPr lang="zh-TW" altLang="en-US" sz="2800" dirty="0" smtClean="0">
                <a:latin typeface="微軟正黑體" panose="020B0604030504040204" pitchFamily="34" charset="-120"/>
                <a:ea typeface="微軟正黑體" panose="020B0604030504040204" pitchFamily="34" charset="-120"/>
              </a:rPr>
              <a:t>概念</a:t>
            </a:r>
            <a:endParaRPr lang="en-US" altLang="zh-TW" sz="28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endParaRPr lang="en-US" altLang="zh-TW" sz="28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明白</a:t>
            </a:r>
            <a:r>
              <a:rPr lang="zh-TW" altLang="en-US" sz="2800" dirty="0">
                <a:latin typeface="微軟正黑體" panose="020B0604030504040204" pitchFamily="34" charset="-120"/>
                <a:ea typeface="微軟正黑體" panose="020B0604030504040204" pitchFamily="34" charset="-120"/>
              </a:rPr>
              <a:t>現今社會及世界各地的和平</a:t>
            </a:r>
            <a:r>
              <a:rPr lang="zh-TW" altLang="en-US" sz="2800" dirty="0" smtClean="0">
                <a:latin typeface="微軟正黑體" panose="020B0604030504040204" pitchFamily="34" charset="-120"/>
                <a:ea typeface="微軟正黑體" panose="020B0604030504040204" pitchFamily="34" charset="-120"/>
              </a:rPr>
              <a:t>狀況</a:t>
            </a:r>
            <a:endParaRPr lang="en-US" altLang="zh-TW" sz="28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endParaRPr lang="en-US" altLang="zh-TW" sz="28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以創意</a:t>
            </a:r>
            <a:r>
              <a:rPr lang="zh-TW" altLang="en-US" sz="2800" dirty="0" smtClean="0">
                <a:latin typeface="微軟正黑體" panose="020B0604030504040204" pitchFamily="34" charset="-120"/>
                <a:ea typeface="微軟正黑體" panose="020B0604030504040204" pitchFamily="34" charset="-120"/>
              </a:rPr>
              <a:t>思維及繪畫</a:t>
            </a:r>
            <a:r>
              <a:rPr lang="zh-TW" altLang="en-US" sz="2800" dirty="0">
                <a:latin typeface="微軟正黑體" panose="020B0604030504040204" pitchFamily="34" charset="-120"/>
                <a:ea typeface="微軟正黑體" panose="020B0604030504040204" pitchFamily="34" charset="-120"/>
              </a:rPr>
              <a:t>方式</a:t>
            </a:r>
            <a:r>
              <a:rPr lang="zh-TW" altLang="en-US" sz="2800" dirty="0" smtClean="0">
                <a:latin typeface="微軟正黑體" panose="020B0604030504040204" pitchFamily="34" charset="-120"/>
                <a:ea typeface="微軟正黑體" panose="020B0604030504040204" pitchFamily="34" charset="-120"/>
              </a:rPr>
              <a:t>表達對推動</a:t>
            </a:r>
            <a:r>
              <a:rPr lang="zh-TW" altLang="en-US" sz="2800" dirty="0">
                <a:latin typeface="微軟正黑體" panose="020B0604030504040204" pitchFamily="34" charset="-120"/>
                <a:ea typeface="微軟正黑體" panose="020B0604030504040204" pitchFamily="34" charset="-120"/>
              </a:rPr>
              <a:t>和平的</a:t>
            </a:r>
            <a:r>
              <a:rPr lang="zh-TW" altLang="en-US" sz="2800" dirty="0" smtClean="0">
                <a:latin typeface="微軟正黑體" panose="020B0604030504040204" pitchFamily="34" charset="-120"/>
                <a:ea typeface="微軟正黑體" panose="020B0604030504040204" pitchFamily="34" charset="-120"/>
              </a:rPr>
              <a:t>想法</a:t>
            </a:r>
            <a:endParaRPr lang="en-US" altLang="zh-TW" sz="2800" dirty="0" smtClean="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84042"/>
            <a:ext cx="3708235" cy="5245358"/>
          </a:xfrm>
          <a:prstGeom prst="rect">
            <a:avLst/>
          </a:prstGeom>
        </p:spPr>
      </p:pic>
    </p:spTree>
    <p:extLst>
      <p:ext uri="{BB962C8B-B14F-4D97-AF65-F5344CB8AC3E}">
        <p14:creationId xmlns:p14="http://schemas.microsoft.com/office/powerpoint/2010/main" val="280754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比賽題目</a:t>
            </a:r>
            <a:endParaRPr lang="zh-HK" altLang="en-US" b="1" dirty="0"/>
          </a:p>
        </p:txBody>
      </p:sp>
      <p:sp>
        <p:nvSpPr>
          <p:cNvPr id="3" name="內容版面配置區 2"/>
          <p:cNvSpPr>
            <a:spLocks noGrp="1"/>
          </p:cNvSpPr>
          <p:nvPr>
            <p:ph idx="1"/>
          </p:nvPr>
        </p:nvSpPr>
        <p:spPr>
          <a:xfrm>
            <a:off x="-838200" y="2286000"/>
            <a:ext cx="11277600" cy="1676400"/>
          </a:xfrm>
        </p:spPr>
        <p:txBody>
          <a:bodyPr>
            <a:normAutofit/>
          </a:bodyPr>
          <a:lstStyle/>
          <a:p>
            <a:pPr marL="0" indent="0" algn="ctr">
              <a:buNone/>
            </a:pPr>
            <a:r>
              <a:rPr lang="zh-TW" altLang="zh-HK" sz="4000" dirty="0"/>
              <a:t>假如我是</a:t>
            </a:r>
            <a:r>
              <a:rPr lang="en-US" altLang="zh-HK" sz="4000" u="sng" dirty="0"/>
              <a:t>             </a:t>
            </a:r>
            <a:r>
              <a:rPr lang="en-US" altLang="zh-HK" sz="4000" dirty="0"/>
              <a:t>(</a:t>
            </a:r>
            <a:r>
              <a:rPr lang="zh-TW" altLang="zh-HK" sz="4000" dirty="0"/>
              <a:t>由參加者自行填寫</a:t>
            </a:r>
            <a:r>
              <a:rPr lang="en-US" altLang="zh-HK" sz="4000" dirty="0"/>
              <a:t>)</a:t>
            </a:r>
            <a:r>
              <a:rPr lang="zh-TW" altLang="zh-HK" sz="4000" dirty="0" smtClean="0"/>
              <a:t>，</a:t>
            </a:r>
            <a:endParaRPr lang="en-US" altLang="zh-TW" sz="4000" dirty="0" smtClean="0"/>
          </a:p>
          <a:p>
            <a:pPr marL="0" indent="0" algn="ctr">
              <a:buNone/>
            </a:pPr>
            <a:r>
              <a:rPr lang="zh-TW" altLang="zh-HK" sz="4000" dirty="0" smtClean="0"/>
              <a:t>我會</a:t>
            </a:r>
            <a:r>
              <a:rPr lang="zh-TW" altLang="en-US" sz="4000" dirty="0" smtClean="0"/>
              <a:t>這樣</a:t>
            </a:r>
            <a:r>
              <a:rPr lang="zh-TW" altLang="zh-HK" sz="4000" dirty="0" smtClean="0"/>
              <a:t>推動和平</a:t>
            </a:r>
            <a:r>
              <a:rPr lang="en-US" altLang="zh-TW" sz="4000" dirty="0" smtClean="0"/>
              <a:t>……</a:t>
            </a:r>
            <a:endParaRPr lang="zh-HK" altLang="en-US" sz="4000" dirty="0"/>
          </a:p>
        </p:txBody>
      </p:sp>
      <p:sp>
        <p:nvSpPr>
          <p:cNvPr id="4" name="書卷 (水平) 3"/>
          <p:cNvSpPr/>
          <p:nvPr/>
        </p:nvSpPr>
        <p:spPr>
          <a:xfrm>
            <a:off x="152400" y="1600200"/>
            <a:ext cx="8839200" cy="2514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529926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90600"/>
            <a:ext cx="8229600" cy="4525963"/>
          </a:xfrm>
        </p:spPr>
        <p:txBody>
          <a:bodyPr/>
          <a:lstStyle/>
          <a:p>
            <a:pPr marL="0" indent="0">
              <a:buNone/>
            </a:pPr>
            <a:endParaRPr lang="en-US" altLang="zh-TW" dirty="0" smtClean="0">
              <a:solidFill>
                <a:srgbClr val="FF0000"/>
              </a:solidFill>
            </a:endParaRPr>
          </a:p>
          <a:p>
            <a:pPr marL="0" indent="0">
              <a:buNone/>
            </a:pPr>
            <a:r>
              <a:rPr lang="zh-TW" altLang="en-US" dirty="0" smtClean="0">
                <a:solidFill>
                  <a:srgbClr val="FF0000"/>
                </a:solidFill>
              </a:rPr>
              <a:t>看到</a:t>
            </a:r>
            <a:r>
              <a:rPr lang="zh-TW" altLang="en-US" sz="9600" b="1" dirty="0" smtClean="0">
                <a:solidFill>
                  <a:srgbClr val="FF0000"/>
                </a:solidFill>
              </a:rPr>
              <a:t>「和平」</a:t>
            </a:r>
            <a:r>
              <a:rPr lang="zh-TW" altLang="en-US" dirty="0" smtClean="0">
                <a:solidFill>
                  <a:srgbClr val="FF0000"/>
                </a:solidFill>
              </a:rPr>
              <a:t>這個詞語，</a:t>
            </a:r>
            <a:endParaRPr lang="en-US" altLang="zh-TW" dirty="0" smtClean="0">
              <a:solidFill>
                <a:srgbClr val="FF0000"/>
              </a:solidFill>
            </a:endParaRPr>
          </a:p>
          <a:p>
            <a:pPr marL="0" indent="0">
              <a:buNone/>
            </a:pPr>
            <a:endParaRPr lang="en-US" altLang="zh-TW" dirty="0">
              <a:solidFill>
                <a:srgbClr val="FF0000"/>
              </a:solidFill>
            </a:endParaRPr>
          </a:p>
          <a:p>
            <a:pPr marL="0" indent="0">
              <a:buNone/>
            </a:pPr>
            <a:r>
              <a:rPr lang="zh-TW" altLang="en-US" dirty="0" smtClean="0">
                <a:solidFill>
                  <a:srgbClr val="FF0000"/>
                </a:solidFill>
              </a:rPr>
              <a:t>你想起什麼？</a:t>
            </a:r>
            <a:endParaRPr lang="en-US" altLang="zh-TW" dirty="0" smtClean="0">
              <a:solidFill>
                <a:srgbClr val="FF0000"/>
              </a:solidFill>
            </a:endParaRPr>
          </a:p>
        </p:txBody>
      </p:sp>
    </p:spTree>
    <p:extLst>
      <p:ext uri="{BB962C8B-B14F-4D97-AF65-F5344CB8AC3E}">
        <p14:creationId xmlns:p14="http://schemas.microsoft.com/office/powerpoint/2010/main" val="323431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51520" y="1484784"/>
            <a:ext cx="8568951" cy="367240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TW" altLang="en-US" sz="4000" b="1" u="none" strike="noStrike" kern="1200" cap="none" spc="0" normalizeH="0" baseline="0" noProof="0" dirty="0" smtClean="0">
                <a:ln>
                  <a:noFill/>
                </a:ln>
                <a:effectLst/>
                <a:uLnTx/>
                <a:uFillTx/>
                <a:latin typeface="微軟正黑體" pitchFamily="34" charset="-120"/>
                <a:ea typeface="微軟正黑體" pitchFamily="34" charset="-120"/>
                <a:cs typeface="+mj-cs"/>
              </a:rPr>
              <a:t>「</a:t>
            </a:r>
            <a:r>
              <a:rPr kumimoji="0" lang="zh-TW" altLang="en-US" sz="5400" b="1"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j-cs"/>
              </a:rPr>
              <a:t>所有人</a:t>
            </a:r>
            <a:r>
              <a:rPr kumimoji="0" lang="zh-TW" altLang="en-US" sz="4000" b="1" u="none" strike="noStrike" kern="1200" cap="none" spc="0" normalizeH="0" baseline="0" noProof="0" dirty="0" smtClean="0">
                <a:ln>
                  <a:noFill/>
                </a:ln>
                <a:effectLst/>
                <a:uLnTx/>
                <a:uFillTx/>
                <a:latin typeface="微軟正黑體" pitchFamily="34" charset="-120"/>
                <a:ea typeface="微軟正黑體" pitchFamily="34" charset="-120"/>
                <a:cs typeface="+mj-cs"/>
              </a:rPr>
              <a:t>，都能在各自的領域，</a:t>
            </a:r>
            <a:endParaRPr kumimoji="0" lang="en-US" altLang="zh-TW" sz="4000" b="1" u="none" strike="noStrike" kern="1200" cap="none" spc="0" normalizeH="0" baseline="0" noProof="0" dirty="0" smtClean="0">
              <a:ln>
                <a:noFill/>
              </a:ln>
              <a:effectLst/>
              <a:uLnTx/>
              <a:uFillTx/>
              <a:latin typeface="微軟正黑體" pitchFamily="34" charset="-120"/>
              <a:ea typeface="微軟正黑體" pitchFamily="34"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4000" b="1" dirty="0" smtClean="0">
                <a:latin typeface="微軟正黑體" pitchFamily="34" charset="-120"/>
                <a:ea typeface="微軟正黑體" pitchFamily="34" charset="-120"/>
                <a:cs typeface="+mj-cs"/>
              </a:rPr>
              <a:t>　</a:t>
            </a:r>
            <a:r>
              <a:rPr kumimoji="0" lang="zh-TW" altLang="en-US" sz="4000" b="1" u="none" strike="noStrike" kern="1200" cap="none" spc="0" normalizeH="0" baseline="0" noProof="0" dirty="0" smtClean="0">
                <a:ln>
                  <a:noFill/>
                </a:ln>
                <a:effectLst/>
                <a:uLnTx/>
                <a:uFillTx/>
                <a:latin typeface="微軟正黑體" pitchFamily="34" charset="-120"/>
                <a:ea typeface="微軟正黑體" pitchFamily="34" charset="-120"/>
                <a:cs typeface="+mj-cs"/>
              </a:rPr>
              <a:t>用不同的方式，</a:t>
            </a:r>
            <a:r>
              <a:rPr kumimoji="0" lang="zh-TW" altLang="en-US" sz="5400" b="1"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j-cs"/>
              </a:rPr>
              <a:t>力所能及</a:t>
            </a:r>
            <a:r>
              <a:rPr kumimoji="0" lang="zh-TW" altLang="en-US" sz="4000" b="1" u="none" strike="noStrike" kern="1200" cap="none" spc="0" normalizeH="0" baseline="0" noProof="0" dirty="0" smtClean="0">
                <a:ln>
                  <a:noFill/>
                </a:ln>
                <a:effectLst/>
                <a:uLnTx/>
                <a:uFillTx/>
                <a:latin typeface="微軟正黑體" pitchFamily="34" charset="-120"/>
                <a:ea typeface="微軟正黑體" pitchFamily="34" charset="-120"/>
                <a:cs typeface="+mj-cs"/>
              </a:rPr>
              <a:t>地做</a:t>
            </a:r>
            <a:endParaRPr kumimoji="0" lang="en-US" altLang="zh-TW" sz="4000" b="1" u="none" strike="noStrike" kern="1200" cap="none" spc="0" normalizeH="0" baseline="0" noProof="0" dirty="0" smtClean="0">
              <a:ln>
                <a:noFill/>
              </a:ln>
              <a:effectLst/>
              <a:uLnTx/>
              <a:uFillTx/>
              <a:latin typeface="微軟正黑體" pitchFamily="34" charset="-120"/>
              <a:ea typeface="微軟正黑體" pitchFamily="34"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zh-TW" altLang="en-US" sz="4000" b="1" u="none" strike="noStrike" kern="1200" cap="none" spc="0" normalizeH="0" baseline="0" noProof="0" dirty="0" smtClean="0">
                <a:ln>
                  <a:noFill/>
                </a:ln>
                <a:effectLst/>
                <a:uLnTx/>
                <a:uFillTx/>
                <a:latin typeface="微軟正黑體" pitchFamily="34" charset="-120"/>
                <a:ea typeface="微軟正黑體" pitchFamily="34" charset="-120"/>
                <a:cs typeface="+mj-cs"/>
              </a:rPr>
              <a:t>　點事，推動</a:t>
            </a:r>
            <a:r>
              <a:rPr kumimoji="0" lang="zh-TW" altLang="en-US" sz="5400" b="1"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j-cs"/>
              </a:rPr>
              <a:t>人道工作</a:t>
            </a:r>
            <a:r>
              <a:rPr kumimoji="0" lang="zh-TW" altLang="en-US" sz="4000" b="1" u="none" strike="noStrike" kern="1200" cap="none" spc="0" normalizeH="0" baseline="0" noProof="0" dirty="0" smtClean="0">
                <a:ln>
                  <a:noFill/>
                </a:ln>
                <a:effectLst/>
                <a:uLnTx/>
                <a:uFillTx/>
                <a:latin typeface="微軟正黑體" pitchFamily="34" charset="-120"/>
                <a:ea typeface="微軟正黑體" pitchFamily="34" charset="-120"/>
                <a:cs typeface="+mj-cs"/>
              </a:rPr>
              <a:t>向前發展。」</a:t>
            </a:r>
            <a:endParaRPr kumimoji="0" lang="zh-TW" altLang="en-US" sz="4000" b="1" u="none" strike="noStrike" kern="1200" cap="none" spc="0" normalizeH="0" baseline="0" noProof="0" dirty="0">
              <a:ln>
                <a:noFill/>
              </a:ln>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4114852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26-HKRC_Branding Guideline-v4-power point-06.jpg"/>
          <p:cNvPicPr>
            <a:picLocks noChangeAspect="1"/>
          </p:cNvPicPr>
          <p:nvPr/>
        </p:nvPicPr>
        <p:blipFill>
          <a:blip r:embed="rId2" cstate="print"/>
          <a:stretch>
            <a:fillRect/>
          </a:stretch>
        </p:blipFill>
        <p:spPr>
          <a:xfrm>
            <a:off x="0" y="0"/>
            <a:ext cx="9144000" cy="6858000"/>
          </a:xfrm>
          <a:prstGeom prst="rect">
            <a:avLst/>
          </a:prstGeom>
        </p:spPr>
      </p:pic>
      <p:sp>
        <p:nvSpPr>
          <p:cNvPr id="5" name="文字方塊 4"/>
          <p:cNvSpPr txBox="1"/>
          <p:nvPr/>
        </p:nvSpPr>
        <p:spPr>
          <a:xfrm>
            <a:off x="2987824" y="4725144"/>
            <a:ext cx="184731" cy="369332"/>
          </a:xfrm>
          <a:prstGeom prst="rect">
            <a:avLst/>
          </a:prstGeom>
          <a:noFill/>
        </p:spPr>
        <p:txBody>
          <a:bodyPr wrap="none" rtlCol="0">
            <a:spAutoFit/>
          </a:bodyPr>
          <a:lstStyle/>
          <a:p>
            <a:endParaRPr lang="zh-TW" altLang="en-US" dirty="0"/>
          </a:p>
        </p:txBody>
      </p:sp>
      <p:pic>
        <p:nvPicPr>
          <p:cNvPr id="8" name="圖片 3" descr="小小人道和平獎.jpg"/>
          <p:cNvPicPr>
            <a:picLocks noChangeAspect="1"/>
          </p:cNvPicPr>
          <p:nvPr/>
        </p:nvPicPr>
        <p:blipFill rotWithShape="1">
          <a:blip r:embed="rId3" cstate="print">
            <a:extLst>
              <a:ext uri="{28A0092B-C50C-407E-A947-70E740481C1C}">
                <a14:useLocalDpi xmlns:a14="http://schemas.microsoft.com/office/drawing/2010/main" val="0"/>
              </a:ext>
            </a:extLst>
          </a:blip>
          <a:srcRect t="2564" r="2855" b="19603"/>
          <a:stretch/>
        </p:blipFill>
        <p:spPr bwMode="auto">
          <a:xfrm>
            <a:off x="6553200" y="3962400"/>
            <a:ext cx="2423120" cy="272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5"/>
          <p:cNvSpPr>
            <a:spLocks noGrp="1"/>
          </p:cNvSpPr>
          <p:nvPr>
            <p:ph type="ctrTitle"/>
          </p:nvPr>
        </p:nvSpPr>
        <p:spPr>
          <a:xfrm>
            <a:off x="685800" y="4267200"/>
            <a:ext cx="7772400" cy="1470025"/>
          </a:xfrm>
        </p:spPr>
        <p:txBody>
          <a:bodyPr>
            <a:normAutofit fontScale="90000"/>
          </a:bodyPr>
          <a:lstStyle/>
          <a:p>
            <a:r>
              <a:rPr lang="zh-TW" altLang="en-US" sz="4900" b="1" dirty="0" smtClean="0">
                <a:latin typeface="微軟正黑體" pitchFamily="34" charset="-120"/>
                <a:ea typeface="微軟正黑體" pitchFamily="34" charset="-120"/>
              </a:rPr>
              <a:t>小小人道和平獎</a:t>
            </a:r>
            <a:r>
              <a:rPr lang="zh-TW" altLang="en-US" dirty="0" smtClean="0">
                <a:latin typeface="微軟正黑體" pitchFamily="34" charset="-120"/>
                <a:ea typeface="微軟正黑體" pitchFamily="34" charset="-120"/>
              </a:rPr>
              <a:t/>
            </a:r>
            <a:br>
              <a:rPr lang="zh-TW" altLang="en-US" dirty="0" smtClean="0">
                <a:latin typeface="微軟正黑體" pitchFamily="34" charset="-120"/>
                <a:ea typeface="微軟正黑體" pitchFamily="34" charset="-120"/>
              </a:rPr>
            </a:b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91213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22313" y="2600325"/>
            <a:ext cx="7772400" cy="1362075"/>
          </a:xfrm>
        </p:spPr>
        <p:txBody>
          <a:bodyPr>
            <a:normAutofit/>
          </a:bodyPr>
          <a:lstStyle/>
          <a:p>
            <a:r>
              <a:rPr lang="zh-TW" altLang="en-US" sz="6600" dirty="0" smtClean="0">
                <a:latin typeface="微軟正黑體" panose="020B0604030504040204" pitchFamily="34" charset="-120"/>
                <a:ea typeface="微軟正黑體" panose="020B0604030504040204" pitchFamily="34" charset="-120"/>
              </a:rPr>
              <a:t>什麼是和平</a:t>
            </a:r>
            <a:r>
              <a:rPr lang="en-US" altLang="zh-TW" sz="6600" dirty="0" smtClean="0">
                <a:latin typeface="微軟正黑體" panose="020B0604030504040204" pitchFamily="34" charset="-120"/>
                <a:ea typeface="微軟正黑體" panose="020B0604030504040204" pitchFamily="34" charset="-120"/>
              </a:rPr>
              <a:t>?</a:t>
            </a:r>
            <a:endParaRPr lang="zh-HK" altLang="en-US" sz="6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9308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667000"/>
            <a:ext cx="8229600" cy="1143000"/>
          </a:xfrm>
        </p:spPr>
        <p:txBody>
          <a:bodyPr>
            <a:noAutofit/>
          </a:bodyPr>
          <a:lstStyle/>
          <a:p>
            <a:pPr algn="ctr"/>
            <a:r>
              <a:rPr lang="zh-TW" altLang="en-US" sz="6600" b="1" dirty="0">
                <a:latin typeface="微軟正黑體" panose="020B0604030504040204" pitchFamily="34" charset="-120"/>
                <a:ea typeface="微軟正黑體" panose="020B0604030504040204" pitchFamily="34" charset="-120"/>
              </a:rPr>
              <a:t>「和平」＝沒有戰爭</a:t>
            </a:r>
            <a:endParaRPr lang="zh-HK" altLang="en-US" sz="6600" b="1" dirty="0">
              <a:latin typeface="微軟正黑體" panose="020B0604030504040204" pitchFamily="34" charset="-120"/>
              <a:ea typeface="微軟正黑體" panose="020B0604030504040204" pitchFamily="34" charset="-120"/>
            </a:endParaRPr>
          </a:p>
        </p:txBody>
      </p:sp>
      <p:sp>
        <p:nvSpPr>
          <p:cNvPr id="7" name="矩形 6"/>
          <p:cNvSpPr/>
          <p:nvPr/>
        </p:nvSpPr>
        <p:spPr>
          <a:xfrm>
            <a:off x="3733800" y="609600"/>
            <a:ext cx="1967205" cy="4708981"/>
          </a:xfrm>
          <a:prstGeom prst="rect">
            <a:avLst/>
          </a:prstGeom>
          <a:noFill/>
        </p:spPr>
        <p:txBody>
          <a:bodyPr wrap="none" lIns="91440" tIns="45720" rIns="91440" bIns="45720">
            <a:spAutoFit/>
          </a:bodyPr>
          <a:lstStyle/>
          <a:p>
            <a:pPr algn="ctr"/>
            <a:r>
              <a:rPr lang="en-US" altLang="zh-TW" sz="30000" b="1" cap="none" spc="0" dirty="0" smtClean="0">
                <a:ln w="12700">
                  <a:solidFill>
                    <a:schemeClr val="accent5"/>
                  </a:solidFill>
                  <a:prstDash val="solid"/>
                </a:ln>
                <a:pattFill prst="ltDnDiag">
                  <a:fgClr>
                    <a:schemeClr val="accent5">
                      <a:lumMod val="60000"/>
                      <a:lumOff val="40000"/>
                    </a:schemeClr>
                  </a:fgClr>
                  <a:bgClr>
                    <a:schemeClr val="bg1"/>
                  </a:bgClr>
                </a:pattFill>
                <a:effectLst/>
              </a:rPr>
              <a:t>?</a:t>
            </a:r>
            <a:endParaRPr lang="zh-TW" altLang="en-US" sz="300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43048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590800"/>
            <a:ext cx="8229600" cy="1143000"/>
          </a:xfrm>
        </p:spPr>
        <p:txBody>
          <a:bodyPr>
            <a:noAutofit/>
          </a:bodyPr>
          <a:lstStyle/>
          <a:p>
            <a:r>
              <a:rPr lang="zh-TW" altLang="en-US" sz="9600" b="1" dirty="0" smtClean="0">
                <a:latin typeface="微軟正黑體" panose="020B0604030504040204" pitchFamily="34" charset="-120"/>
                <a:ea typeface="微軟正黑體" panose="020B0604030504040204" pitchFamily="34" charset="-120"/>
              </a:rPr>
              <a:t>拆解「和平</a:t>
            </a:r>
            <a:r>
              <a:rPr lang="zh-TW" altLang="en-US" sz="9600" b="1" dirty="0">
                <a:latin typeface="微軟正黑體" panose="020B0604030504040204" pitchFamily="34" charset="-120"/>
                <a:ea typeface="微軟正黑體" panose="020B0604030504040204" pitchFamily="34" charset="-120"/>
              </a:rPr>
              <a:t>」</a:t>
            </a:r>
            <a:endParaRPr lang="zh-HK" altLang="en-US" sz="9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7761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048000" y="1630740"/>
            <a:ext cx="2646878" cy="1569660"/>
          </a:xfrm>
          <a:prstGeom prst="rect">
            <a:avLst/>
          </a:prstGeom>
          <a:noFill/>
        </p:spPr>
        <p:txBody>
          <a:bodyPr wrap="none" rtlCol="0">
            <a:spAutoFit/>
          </a:bodyPr>
          <a:lstStyle/>
          <a:p>
            <a:r>
              <a:rPr lang="zh-TW" altLang="en-US" sz="9600" b="1" dirty="0" smtClean="0">
                <a:latin typeface="微軟正黑體" panose="020B0604030504040204" pitchFamily="34" charset="-120"/>
                <a:ea typeface="微軟正黑體" panose="020B0604030504040204" pitchFamily="34" charset="-120"/>
              </a:rPr>
              <a:t>和平</a:t>
            </a:r>
            <a:endParaRPr lang="zh-HK" altLang="en-US" sz="9600" b="1"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228600" y="3200400"/>
            <a:ext cx="3962400" cy="1569660"/>
          </a:xfrm>
          <a:prstGeom prst="rect">
            <a:avLst/>
          </a:prstGeom>
          <a:noFill/>
        </p:spPr>
        <p:txBody>
          <a:bodyPr wrap="square" rtlCol="0">
            <a:spAutoFit/>
          </a:bodyPr>
          <a:lstStyle/>
          <a:p>
            <a:r>
              <a:rPr lang="zh-HK" altLang="en-US" sz="9600" b="1" dirty="0" smtClean="0">
                <a:latin typeface="微軟正黑體" panose="020B0604030504040204" pitchFamily="34" charset="-120"/>
                <a:ea typeface="微軟正黑體" panose="020B0604030504040204" pitchFamily="34" charset="-120"/>
              </a:rPr>
              <a:t>「</a:t>
            </a:r>
            <a:r>
              <a:rPr lang="zh-HK" altLang="en-US" sz="9600" b="1" dirty="0">
                <a:latin typeface="微軟正黑體" panose="020B0604030504040204" pitchFamily="34" charset="-120"/>
                <a:ea typeface="微軟正黑體" panose="020B0604030504040204" pitchFamily="34" charset="-120"/>
              </a:rPr>
              <a:t>睦」</a:t>
            </a:r>
          </a:p>
        </p:txBody>
      </p:sp>
      <p:sp>
        <p:nvSpPr>
          <p:cNvPr id="6" name="文字方塊 5"/>
          <p:cNvSpPr txBox="1"/>
          <p:nvPr/>
        </p:nvSpPr>
        <p:spPr>
          <a:xfrm>
            <a:off x="5181600" y="3200400"/>
            <a:ext cx="3962400" cy="1569660"/>
          </a:xfrm>
          <a:prstGeom prst="rect">
            <a:avLst/>
          </a:prstGeom>
          <a:noFill/>
        </p:spPr>
        <p:txBody>
          <a:bodyPr wrap="square" rtlCol="0">
            <a:spAutoFit/>
          </a:bodyPr>
          <a:lstStyle/>
          <a:p>
            <a:r>
              <a:rPr lang="zh-HK" altLang="en-US" sz="9600" b="1" dirty="0" smtClean="0">
                <a:latin typeface="微軟正黑體" panose="020B0604030504040204" pitchFamily="34" charset="-120"/>
                <a:ea typeface="微軟正黑體" panose="020B0604030504040204" pitchFamily="34" charset="-120"/>
              </a:rPr>
              <a:t>「</a:t>
            </a:r>
            <a:r>
              <a:rPr lang="zh-TW" altLang="en-US" sz="9600" b="1" dirty="0" smtClean="0">
                <a:latin typeface="微軟正黑體" panose="020B0604030504040204" pitchFamily="34" charset="-120"/>
                <a:ea typeface="微軟正黑體" panose="020B0604030504040204" pitchFamily="34" charset="-120"/>
              </a:rPr>
              <a:t>安</a:t>
            </a:r>
            <a:r>
              <a:rPr lang="zh-HK" altLang="en-US" sz="9600" b="1" dirty="0" smtClean="0">
                <a:latin typeface="微軟正黑體" panose="020B0604030504040204" pitchFamily="34" charset="-120"/>
                <a:ea typeface="微軟正黑體" panose="020B0604030504040204" pitchFamily="34" charset="-120"/>
              </a:rPr>
              <a:t>」</a:t>
            </a:r>
            <a:endParaRPr lang="zh-HK" altLang="en-US" sz="9600" b="1" dirty="0">
              <a:latin typeface="微軟正黑體" panose="020B0604030504040204" pitchFamily="34" charset="-120"/>
              <a:ea typeface="微軟正黑體" panose="020B0604030504040204" pitchFamily="34" charset="-120"/>
            </a:endParaRPr>
          </a:p>
        </p:txBody>
      </p:sp>
      <p:cxnSp>
        <p:nvCxnSpPr>
          <p:cNvPr id="8" name="直線單箭頭接點 7"/>
          <p:cNvCxnSpPr/>
          <p:nvPr/>
        </p:nvCxnSpPr>
        <p:spPr>
          <a:xfrm flipH="1">
            <a:off x="2667000" y="2971800"/>
            <a:ext cx="53340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5553611" y="2950029"/>
            <a:ext cx="72390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467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6000" b="1" dirty="0"/>
              <a:t>「和平」</a:t>
            </a:r>
            <a:r>
              <a:rPr lang="zh-TW" altLang="en-US" dirty="0"/>
              <a:t>可分四個層次</a:t>
            </a:r>
            <a:r>
              <a:rPr lang="zh-TW" altLang="en-US" dirty="0" smtClean="0"/>
              <a:t>：</a:t>
            </a:r>
            <a:endParaRPr lang="zh-HK" altLang="en-US" dirty="0"/>
          </a:p>
        </p:txBody>
      </p:sp>
      <p:sp>
        <p:nvSpPr>
          <p:cNvPr id="4" name="內容版面配置區 3"/>
          <p:cNvSpPr>
            <a:spLocks noGrp="1"/>
          </p:cNvSpPr>
          <p:nvPr>
            <p:ph idx="1"/>
          </p:nvPr>
        </p:nvSpPr>
        <p:spPr/>
        <p:txBody>
          <a:bodyPr>
            <a:normAutofit/>
          </a:bodyPr>
          <a:lstStyle/>
          <a:p>
            <a:pPr marL="914400" indent="-914400">
              <a:buFont typeface="+mj-lt"/>
              <a:buAutoNum type="arabicPeriod"/>
            </a:pPr>
            <a:r>
              <a:rPr lang="zh-TW" altLang="en-US" sz="5400" dirty="0" smtClean="0"/>
              <a:t>國</a:t>
            </a:r>
            <a:r>
              <a:rPr lang="zh-TW" altLang="en-US" sz="5400" dirty="0"/>
              <a:t>與國之間沒有</a:t>
            </a:r>
            <a:r>
              <a:rPr lang="zh-TW" altLang="en-US" sz="5400" dirty="0" smtClean="0"/>
              <a:t>戰爭</a:t>
            </a:r>
            <a:endParaRPr lang="en-US" altLang="zh-TW" sz="5400" dirty="0" smtClean="0"/>
          </a:p>
          <a:p>
            <a:pPr marL="914400" indent="-914400">
              <a:buFont typeface="+mj-lt"/>
              <a:buAutoNum type="arabicPeriod"/>
            </a:pPr>
            <a:r>
              <a:rPr lang="zh-TW" altLang="en-US" sz="5400" dirty="0" smtClean="0"/>
              <a:t>社會</a:t>
            </a:r>
            <a:r>
              <a:rPr lang="zh-TW" altLang="en-US" sz="5400" dirty="0"/>
              <a:t>團體之間沒有</a:t>
            </a:r>
            <a:r>
              <a:rPr lang="zh-TW" altLang="en-US" sz="5400" dirty="0" smtClean="0"/>
              <a:t>鬥爭</a:t>
            </a:r>
            <a:endParaRPr lang="en-US" altLang="zh-TW" sz="5400" dirty="0" smtClean="0"/>
          </a:p>
          <a:p>
            <a:pPr marL="914400" indent="-914400">
              <a:buFont typeface="+mj-lt"/>
              <a:buAutoNum type="arabicPeriod"/>
            </a:pPr>
            <a:r>
              <a:rPr lang="zh-TW" altLang="en-US" sz="5400" dirty="0" smtClean="0"/>
              <a:t>人</a:t>
            </a:r>
            <a:r>
              <a:rPr lang="zh-TW" altLang="en-US" sz="5400" dirty="0"/>
              <a:t>與人之間沒有</a:t>
            </a:r>
            <a:r>
              <a:rPr lang="zh-TW" altLang="en-US" sz="5400" dirty="0" smtClean="0"/>
              <a:t>紛爭</a:t>
            </a:r>
            <a:endParaRPr lang="en-US" altLang="zh-TW" sz="5400" dirty="0" smtClean="0"/>
          </a:p>
          <a:p>
            <a:pPr marL="914400" indent="-914400">
              <a:buFont typeface="+mj-lt"/>
              <a:buAutoNum type="arabicPeriod"/>
            </a:pPr>
            <a:r>
              <a:rPr lang="zh-TW" altLang="en-US" sz="5400" dirty="0" smtClean="0"/>
              <a:t>個人</a:t>
            </a:r>
            <a:r>
              <a:rPr lang="zh-TW" altLang="en-US" sz="5400" dirty="0"/>
              <a:t>內心沒有爭戰</a:t>
            </a:r>
            <a:endParaRPr lang="zh-HK" altLang="en-US" sz="5400" dirty="0"/>
          </a:p>
        </p:txBody>
      </p:sp>
      <p:sp>
        <p:nvSpPr>
          <p:cNvPr id="6" name="動作按鈕: 下一項 5">
            <a:hlinkClick r:id="rId2" action="ppaction://hlinksldjump" highlightClick="1"/>
          </p:cNvPr>
          <p:cNvSpPr/>
          <p:nvPr/>
        </p:nvSpPr>
        <p:spPr>
          <a:xfrm>
            <a:off x="8382000" y="2743200"/>
            <a:ext cx="609600" cy="609600"/>
          </a:xfrm>
          <a:prstGeom prst="actionButtonForwardNex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8" name="動作按鈕: 下一項 7">
            <a:hlinkClick r:id="rId3" action="ppaction://hlinksldjump" highlightClick="1"/>
          </p:cNvPr>
          <p:cNvSpPr/>
          <p:nvPr/>
        </p:nvSpPr>
        <p:spPr>
          <a:xfrm>
            <a:off x="7696200" y="3733800"/>
            <a:ext cx="609600" cy="609600"/>
          </a:xfrm>
          <a:prstGeom prst="actionButtonForwardNex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9" name="動作按鈕: 下一項 8">
            <a:hlinkClick r:id="rId4" action="ppaction://hlinksldjump" highlightClick="1"/>
          </p:cNvPr>
          <p:cNvSpPr/>
          <p:nvPr/>
        </p:nvSpPr>
        <p:spPr>
          <a:xfrm>
            <a:off x="7696200" y="1699419"/>
            <a:ext cx="609600" cy="609600"/>
          </a:xfrm>
          <a:prstGeom prst="actionButtonForwardNex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10" name="動作按鈕: 下一項 9">
            <a:hlinkClick r:id="rId5" action="ppaction://hlinksldjump" highlightClick="1"/>
          </p:cNvPr>
          <p:cNvSpPr/>
          <p:nvPr/>
        </p:nvSpPr>
        <p:spPr>
          <a:xfrm>
            <a:off x="7086600" y="4724400"/>
            <a:ext cx="609600" cy="609600"/>
          </a:xfrm>
          <a:prstGeom prst="actionButtonForwardNex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Tree>
    <p:extLst>
      <p:ext uri="{BB962C8B-B14F-4D97-AF65-F5344CB8AC3E}">
        <p14:creationId xmlns:p14="http://schemas.microsoft.com/office/powerpoint/2010/main" val="3349173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國與國之間沒有戰爭：</a:t>
            </a:r>
            <a:endParaRPr lang="zh-HK" altLang="en-US" b="1" dirty="0"/>
          </a:p>
        </p:txBody>
      </p:sp>
      <p:sp>
        <p:nvSpPr>
          <p:cNvPr id="3" name="內容版面配置區 2"/>
          <p:cNvSpPr>
            <a:spLocks noGrp="1"/>
          </p:cNvSpPr>
          <p:nvPr>
            <p:ph idx="1"/>
          </p:nvPr>
        </p:nvSpPr>
        <p:spPr/>
        <p:txBody>
          <a:bodyPr>
            <a:noAutofit/>
          </a:bodyPr>
          <a:lstStyle/>
          <a:p>
            <a:pPr marL="0" indent="0">
              <a:buNone/>
            </a:pPr>
            <a:r>
              <a:rPr lang="zh-TW" altLang="en-US" sz="4000" dirty="0" smtClean="0"/>
              <a:t>「</a:t>
            </a:r>
            <a:r>
              <a:rPr lang="zh-TW" altLang="en-US" sz="4000" dirty="0"/>
              <a:t>和平是一種永無止盡的</a:t>
            </a:r>
            <a:r>
              <a:rPr lang="zh-TW" altLang="en-US" sz="4000" dirty="0" smtClean="0"/>
              <a:t>過程</a:t>
            </a:r>
            <a:r>
              <a:rPr lang="zh-TW" altLang="en-US" sz="4000" dirty="0"/>
              <a:t>，是很多國家的很多</a:t>
            </a:r>
            <a:r>
              <a:rPr lang="zh-TW" altLang="en-US" sz="4000" dirty="0" smtClean="0"/>
              <a:t>人的</a:t>
            </a:r>
            <a:r>
              <a:rPr lang="zh-TW" altLang="en-US" sz="4000" dirty="0"/>
              <a:t>很多決定所產生的成果</a:t>
            </a:r>
            <a:r>
              <a:rPr lang="zh-TW" altLang="en-US" sz="4000" dirty="0" smtClean="0"/>
              <a:t>」</a:t>
            </a:r>
            <a:endParaRPr lang="en-US" altLang="zh-TW" sz="4000" dirty="0" smtClean="0"/>
          </a:p>
          <a:p>
            <a:pPr marL="0" indent="0">
              <a:buNone/>
            </a:pPr>
            <a:endParaRPr lang="en-US" altLang="zh-HK" sz="4000" dirty="0"/>
          </a:p>
          <a:p>
            <a:pPr marL="0" indent="0">
              <a:buNone/>
            </a:pPr>
            <a:r>
              <a:rPr lang="zh-TW" altLang="en-US" dirty="0"/>
              <a:t>　　　（奧斯卡．阿利亞斯．山卻茲 </a:t>
            </a:r>
            <a:r>
              <a:rPr lang="en-US" altLang="zh-TW" dirty="0"/>
              <a:t>– 1987</a:t>
            </a:r>
            <a:r>
              <a:rPr lang="zh-TW" altLang="en-US" dirty="0"/>
              <a:t>） </a:t>
            </a:r>
            <a:br>
              <a:rPr lang="zh-TW" altLang="en-US" dirty="0"/>
            </a:br>
            <a:r>
              <a:rPr lang="zh-TW" altLang="en-US" sz="4000" dirty="0"/>
              <a:t/>
            </a:r>
            <a:br>
              <a:rPr lang="zh-TW" altLang="en-US" sz="4000" dirty="0"/>
            </a:br>
            <a:endParaRPr lang="zh-HK" altLang="en-US" sz="4000" dirty="0"/>
          </a:p>
        </p:txBody>
      </p:sp>
      <p:sp>
        <p:nvSpPr>
          <p:cNvPr id="4" name="動作按鈕: 返回 3">
            <a:hlinkClick r:id="rId3" action="ppaction://hlinksldjump" highlightClick="1"/>
          </p:cNvPr>
          <p:cNvSpPr/>
          <p:nvPr/>
        </p:nvSpPr>
        <p:spPr>
          <a:xfrm>
            <a:off x="7924800" y="5257800"/>
            <a:ext cx="762000" cy="762000"/>
          </a:xfrm>
          <a:prstGeom prst="actionButtonRetur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Tree>
    <p:extLst>
      <p:ext uri="{BB962C8B-B14F-4D97-AF65-F5344CB8AC3E}">
        <p14:creationId xmlns:p14="http://schemas.microsoft.com/office/powerpoint/2010/main" val="162209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gency" ma:contentTypeID="0x010100E56F5AAB55A3664AA44E9D376C52AC90000A2BEC5D1B64074B8EBF4BB8CF375070" ma:contentTypeVersion="3" ma:contentTypeDescription="" ma:contentTypeScope="" ma:versionID="abef47b99f40758d77fa5aaed7a79ed7">
  <xsd:schema xmlns:xsd="http://www.w3.org/2001/XMLSchema" xmlns:xs="http://www.w3.org/2001/XMLSchema" xmlns:p="http://schemas.microsoft.com/office/2006/metadata/properties" xmlns:ns2="366c0cf4-3343-4559-a9f9-e2d87e0c8ce2" xmlns:ns3="57d06561-467b-4b82-8244-ee59aeb91a9e" xmlns:ns4="http://schemas.microsoft.com/sharepoint/v4" targetNamespace="http://schemas.microsoft.com/office/2006/metadata/properties" ma:root="true" ma:fieldsID="54f7606276b5c775a5375ed2727ec13f" ns2:_="" ns3:_="" ns4:_="">
    <xsd:import namespace="366c0cf4-3343-4559-a9f9-e2d87e0c8ce2"/>
    <xsd:import namespace="57d06561-467b-4b82-8244-ee59aeb91a9e"/>
    <xsd:import namespace="http://schemas.microsoft.com/sharepoint/v4"/>
    <xsd:element name="properties">
      <xsd:complexType>
        <xsd:sequence>
          <xsd:element name="documentManagement">
            <xsd:complexType>
              <xsd:all>
                <xsd:element ref="ns2:Keywords1" minOccurs="0"/>
                <xsd:element ref="ns2:ge8a6c035c914a1f959791000f83744e" minOccurs="0"/>
                <xsd:element ref="ns3:TaxCatchAll" minOccurs="0"/>
                <xsd:element ref="ns3:TaxCatchAllLabel" minOccurs="0"/>
                <xsd:element ref="ns2:Description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c0cf4-3343-4559-a9f9-e2d87e0c8ce2" elementFormDefault="qualified">
    <xsd:import namespace="http://schemas.microsoft.com/office/2006/documentManagement/types"/>
    <xsd:import namespace="http://schemas.microsoft.com/office/infopath/2007/PartnerControls"/>
    <xsd:element name="Keywords1" ma:index="8" nillable="true" ma:displayName="Keywords" ma:internalName="Keywords1">
      <xsd:simpleType>
        <xsd:restriction base="dms:Text">
          <xsd:maxLength value="50"/>
        </xsd:restriction>
      </xsd:simpleType>
    </xsd:element>
    <xsd:element name="ge8a6c035c914a1f959791000f83744e" ma:index="9" nillable="true" ma:taxonomy="true" ma:internalName="ge8a6c035c914a1f959791000f83744e" ma:taxonomyFieldName="Security_x0020_Classification_x0020_Label" ma:displayName="Security Classification Label" ma:default="12;#General|0c2ab0c4-2992-4bcc-ab24-da851a0bdfda" ma:fieldId="{0e8a6c03-5c91-4a1f-9597-91000f83744e}" ma:sspId="28973097-36cb-4c80-b981-a1c8b6989f01" ma:termSetId="3dd6a023-fd08-41b7-a375-aa4680dce2fe" ma:anchorId="00000000-0000-0000-0000-000000000000" ma:open="false" ma:isKeyword="false">
      <xsd:complexType>
        <xsd:sequence>
          <xsd:element ref="pc:Terms" minOccurs="0" maxOccurs="1"/>
        </xsd:sequence>
      </xsd:complexType>
    </xsd:element>
    <xsd:element name="Descriptions" ma:index="13" nillable="true" ma:displayName="Description" ma:internalName="Description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06561-467b-4b82-8244-ee59aeb91a9e"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51627209-8450-41de-9f08-73f8c89f30d4}" ma:internalName="TaxCatchAll" ma:showField="CatchAllData" ma:web="57d06561-467b-4b82-8244-ee59aeb91a9e">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51627209-8450-41de-9f08-73f8c89f30d4}" ma:internalName="TaxCatchAllLabel" ma:readOnly="true" ma:showField="CatchAllDataLabel" ma:web="57d06561-467b-4b82-8244-ee59aeb91a9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e8a6c035c914a1f959791000f83744e xmlns="366c0cf4-3343-4559-a9f9-e2d87e0c8ce2">
      <Terms xmlns="http://schemas.microsoft.com/office/infopath/2007/PartnerControls">
        <TermInfo xmlns="http://schemas.microsoft.com/office/infopath/2007/PartnerControls">
          <TermName xmlns="http://schemas.microsoft.com/office/infopath/2007/PartnerControls">General</TermName>
          <TermId xmlns="http://schemas.microsoft.com/office/infopath/2007/PartnerControls">0c2ab0c4-2992-4bcc-ab24-da851a0bdfda</TermId>
        </TermInfo>
      </Terms>
    </ge8a6c035c914a1f959791000f83744e>
    <TaxCatchAll xmlns="57d06561-467b-4b82-8244-ee59aeb91a9e">
      <Value>1</Value>
    </TaxCatchAll>
    <Keywords1 xmlns="366c0cf4-3343-4559-a9f9-e2d87e0c8ce2" xsi:nil="true"/>
    <IconOverlay xmlns="http://schemas.microsoft.com/sharepoint/v4" xsi:nil="true"/>
    <Descriptions xmlns="366c0cf4-3343-4559-a9f9-e2d87e0c8ce2" xsi:nil="true"/>
  </documentManagement>
</p:properties>
</file>

<file path=customXml/itemProps1.xml><?xml version="1.0" encoding="utf-8"?>
<ds:datastoreItem xmlns:ds="http://schemas.openxmlformats.org/officeDocument/2006/customXml" ds:itemID="{FC0E6E98-1228-4B14-A857-ED64E657EE11}"/>
</file>

<file path=customXml/itemProps2.xml><?xml version="1.0" encoding="utf-8"?>
<ds:datastoreItem xmlns:ds="http://schemas.openxmlformats.org/officeDocument/2006/customXml" ds:itemID="{BDC25CB6-DB65-4776-A15A-533139CC8495}"/>
</file>

<file path=customXml/itemProps3.xml><?xml version="1.0" encoding="utf-8"?>
<ds:datastoreItem xmlns:ds="http://schemas.openxmlformats.org/officeDocument/2006/customXml" ds:itemID="{BA4085B8-BC4B-4888-ADAE-3DEB0C1F7218}"/>
</file>

<file path=docProps/app.xml><?xml version="1.0" encoding="utf-8"?>
<Properties xmlns="http://schemas.openxmlformats.org/officeDocument/2006/extended-properties" xmlns:vt="http://schemas.openxmlformats.org/officeDocument/2006/docPropsVTypes">
  <TotalTime>2297</TotalTime>
  <Words>2719</Words>
  <Application>Microsoft Office PowerPoint</Application>
  <PresentationFormat>如螢幕大小 (4:3)</PresentationFormat>
  <Paragraphs>150</Paragraphs>
  <Slides>31</Slides>
  <Notes>15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31</vt:i4>
      </vt:variant>
    </vt:vector>
  </HeadingPairs>
  <TitlesOfParts>
    <vt:vector size="38" baseType="lpstr">
      <vt:lpstr>微軟正黑體</vt:lpstr>
      <vt:lpstr>新細明體</vt:lpstr>
      <vt:lpstr>標楷體</vt:lpstr>
      <vt:lpstr>Arial</vt:lpstr>
      <vt:lpstr>Calibri</vt:lpstr>
      <vt:lpstr>Wingdings</vt:lpstr>
      <vt:lpstr>Office Theme</vt:lpstr>
      <vt:lpstr>小小人道和平獎 </vt:lpstr>
      <vt:lpstr>課堂內容</vt:lpstr>
      <vt:lpstr>PowerPoint 簡報</vt:lpstr>
      <vt:lpstr>什麼是和平?</vt:lpstr>
      <vt:lpstr>「和平」＝沒有戰爭</vt:lpstr>
      <vt:lpstr>拆解「和平」</vt:lpstr>
      <vt:lpstr>PowerPoint 簡報</vt:lpstr>
      <vt:lpstr>「和平」可分四個層次：</vt:lpstr>
      <vt:lpstr>國與國之間沒有戰爭：</vt:lpstr>
      <vt:lpstr>社會團體之間沒有鬥爭</vt:lpstr>
      <vt:lpstr>人與人之間沒有紛爭：</vt:lpstr>
      <vt:lpstr>個人內心沒有爭戰：</vt:lpstr>
      <vt:lpstr>現在我們和平嗎？</vt:lpstr>
      <vt:lpstr>失去和平的國家</vt:lpstr>
      <vt:lpstr>失去和平的社會</vt:lpstr>
      <vt:lpstr>失去和平的人們</vt:lpstr>
      <vt:lpstr>失去和平的內心</vt:lpstr>
      <vt:lpstr>世界可以更和平嗎？</vt:lpstr>
      <vt:lpstr>和平鴿與橄欖枝的故事</vt:lpstr>
      <vt:lpstr>以橄欖枝作標誌的國際組織 </vt:lpstr>
      <vt:lpstr>諾貝爾和平獎</vt:lpstr>
      <vt:lpstr>第一屆諾貝爾和平獎得獎者(1991)</vt:lpstr>
      <vt:lpstr>最年輕獲獎人</vt:lpstr>
      <vt:lpstr>他們為和平出了一分力。</vt:lpstr>
      <vt:lpstr>那麼</vt:lpstr>
      <vt:lpstr>我們可以做些什麼呢？</vt:lpstr>
      <vt:lpstr>Facebook慶祝國際和平日　 推「爆發愛心」特效</vt:lpstr>
      <vt:lpstr>小小人道和平獎 (繪畫比賽)</vt:lpstr>
      <vt:lpstr>比賽題目</vt:lpstr>
      <vt:lpstr>PowerPoint 簡報</vt:lpstr>
      <vt:lpstr>小小人道和平獎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人道關愛校園計劃 社區小型實踐服務</dc:title>
  <dc:creator>Jason Hui</dc:creator>
  <cp:lastModifiedBy>Jason Hui</cp:lastModifiedBy>
  <cp:revision>92</cp:revision>
  <dcterms:created xsi:type="dcterms:W3CDTF">2006-08-16T00:00:00Z</dcterms:created>
  <dcterms:modified xsi:type="dcterms:W3CDTF">2016-09-22T09:20:15Z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0x010100E56F5AAB55A3664AA44E9D376C52AC90000A2BEC5D1B64074B8EBF4BB8CF375070</vt:lpwstr>
  </property>
  <property fmtid="{D5CDD505-2E9C-101B-9397-08002B2CF9AE}" pid="3" name="Security_x0020_Classification_x0020_Label">
    <vt:lpwstr>1;#General|0c2ab0c4-2992-4bcc-ab24-da851a0bdfda</vt:lpwstr>
  </property>
  <property fmtid="{D5CDD505-2E9C-101B-9397-08002B2CF9AE}" pid="4" name="Security Classification Label">
    <vt:lpwstr>1;#General|0c2ab0c4-2992-4bcc-ab24-da851a0bdfda</vt:lpwstr>
  </property>
</Properties>
</file>