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69"/>
  </p:notesMasterIdLst>
  <p:handoutMasterIdLst>
    <p:handoutMasterId r:id="rId70"/>
  </p:handoutMasterIdLst>
  <p:sldIdLst>
    <p:sldId id="256" r:id="rId5"/>
    <p:sldId id="338" r:id="rId6"/>
    <p:sldId id="604" r:id="rId7"/>
    <p:sldId id="697" r:id="rId8"/>
    <p:sldId id="634" r:id="rId9"/>
    <p:sldId id="639" r:id="rId10"/>
    <p:sldId id="388" r:id="rId11"/>
    <p:sldId id="636" r:id="rId12"/>
    <p:sldId id="635" r:id="rId13"/>
    <p:sldId id="693" r:id="rId14"/>
    <p:sldId id="698" r:id="rId15"/>
    <p:sldId id="645" r:id="rId16"/>
    <p:sldId id="694" r:id="rId17"/>
    <p:sldId id="695" r:id="rId18"/>
    <p:sldId id="638" r:id="rId19"/>
    <p:sldId id="637" r:id="rId20"/>
    <p:sldId id="641" r:id="rId21"/>
    <p:sldId id="642" r:id="rId22"/>
    <p:sldId id="696" r:id="rId23"/>
    <p:sldId id="643" r:id="rId24"/>
    <p:sldId id="705" r:id="rId25"/>
    <p:sldId id="699" r:id="rId26"/>
    <p:sldId id="677" r:id="rId27"/>
    <p:sldId id="675" r:id="rId28"/>
    <p:sldId id="678" r:id="rId29"/>
    <p:sldId id="690" r:id="rId30"/>
    <p:sldId id="646" r:id="rId31"/>
    <p:sldId id="674" r:id="rId32"/>
    <p:sldId id="649" r:id="rId33"/>
    <p:sldId id="653" r:id="rId34"/>
    <p:sldId id="679" r:id="rId35"/>
    <p:sldId id="651" r:id="rId36"/>
    <p:sldId id="650" r:id="rId37"/>
    <p:sldId id="704" r:id="rId38"/>
    <p:sldId id="680" r:id="rId39"/>
    <p:sldId id="681" r:id="rId40"/>
    <p:sldId id="702" r:id="rId41"/>
    <p:sldId id="652" r:id="rId42"/>
    <p:sldId id="682" r:id="rId43"/>
    <p:sldId id="689" r:id="rId44"/>
    <p:sldId id="659" r:id="rId45"/>
    <p:sldId id="672" r:id="rId46"/>
    <p:sldId id="700" r:id="rId47"/>
    <p:sldId id="701" r:id="rId48"/>
    <p:sldId id="654" r:id="rId49"/>
    <p:sldId id="655" r:id="rId50"/>
    <p:sldId id="656" r:id="rId51"/>
    <p:sldId id="657" r:id="rId52"/>
    <p:sldId id="683" r:id="rId53"/>
    <p:sldId id="673" r:id="rId54"/>
    <p:sldId id="703" r:id="rId55"/>
    <p:sldId id="658" r:id="rId56"/>
    <p:sldId id="684" r:id="rId57"/>
    <p:sldId id="691" r:id="rId58"/>
    <p:sldId id="615" r:id="rId59"/>
    <p:sldId id="663" r:id="rId60"/>
    <p:sldId id="667" r:id="rId61"/>
    <p:sldId id="686" r:id="rId62"/>
    <p:sldId id="665" r:id="rId63"/>
    <p:sldId id="666" r:id="rId64"/>
    <p:sldId id="607" r:id="rId65"/>
    <p:sldId id="608" r:id="rId66"/>
    <p:sldId id="668" r:id="rId67"/>
    <p:sldId id="692" r:id="rId68"/>
  </p:sldIdLst>
  <p:sldSz cx="9144000" cy="6858000" type="screen4x3"/>
  <p:notesSz cx="7099300" cy="10234613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1494" y="84"/>
      </p:cViewPr>
      <p:guideLst>
        <p:guide orient="horz" pos="2160"/>
        <p:guide pos="2880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50" Type="http://schemas.openxmlformats.org/officeDocument/2006/relationships/slide" Target="slides/slide46.xml"/><Relationship Id="rId55" Type="http://schemas.openxmlformats.org/officeDocument/2006/relationships/slide" Target="slides/slide51.xml"/><Relationship Id="rId63" Type="http://schemas.openxmlformats.org/officeDocument/2006/relationships/slide" Target="slides/slide59.xml"/><Relationship Id="rId68" Type="http://schemas.openxmlformats.org/officeDocument/2006/relationships/slide" Target="slides/slide64.xml"/><Relationship Id="rId7" Type="http://schemas.openxmlformats.org/officeDocument/2006/relationships/slide" Target="slides/slide3.xml"/><Relationship Id="rId71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3" Type="http://schemas.openxmlformats.org/officeDocument/2006/relationships/slide" Target="slides/slide49.xml"/><Relationship Id="rId58" Type="http://schemas.openxmlformats.org/officeDocument/2006/relationships/slide" Target="slides/slide54.xml"/><Relationship Id="rId66" Type="http://schemas.openxmlformats.org/officeDocument/2006/relationships/slide" Target="slides/slide62.xml"/><Relationship Id="rId74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slide" Target="slides/slide45.xml"/><Relationship Id="rId57" Type="http://schemas.openxmlformats.org/officeDocument/2006/relationships/slide" Target="slides/slide53.xml"/><Relationship Id="rId61" Type="http://schemas.openxmlformats.org/officeDocument/2006/relationships/slide" Target="slides/slide57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slide" Target="slides/slide48.xml"/><Relationship Id="rId60" Type="http://schemas.openxmlformats.org/officeDocument/2006/relationships/slide" Target="slides/slide56.xml"/><Relationship Id="rId65" Type="http://schemas.openxmlformats.org/officeDocument/2006/relationships/slide" Target="slides/slide61.xml"/><Relationship Id="rId73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56" Type="http://schemas.openxmlformats.org/officeDocument/2006/relationships/slide" Target="slides/slide52.xml"/><Relationship Id="rId64" Type="http://schemas.openxmlformats.org/officeDocument/2006/relationships/slide" Target="slides/slide60.xml"/><Relationship Id="rId69" Type="http://schemas.openxmlformats.org/officeDocument/2006/relationships/notesMaster" Target="notesMasters/notesMaster1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72" Type="http://schemas.openxmlformats.org/officeDocument/2006/relationships/viewProps" Target="viewProps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59" Type="http://schemas.openxmlformats.org/officeDocument/2006/relationships/slide" Target="slides/slide55.xml"/><Relationship Id="rId67" Type="http://schemas.openxmlformats.org/officeDocument/2006/relationships/slide" Target="slides/slide63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54" Type="http://schemas.openxmlformats.org/officeDocument/2006/relationships/slide" Target="slides/slide50.xml"/><Relationship Id="rId62" Type="http://schemas.openxmlformats.org/officeDocument/2006/relationships/slide" Target="slides/slide58.xml"/><Relationship Id="rId70" Type="http://schemas.openxmlformats.org/officeDocument/2006/relationships/handoutMaster" Target="handoutMasters/handout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3076363" cy="513508"/>
          </a:xfrm>
          <a:prstGeom prst="rect">
            <a:avLst/>
          </a:prstGeom>
        </p:spPr>
        <p:txBody>
          <a:bodyPr vert="horz" lIns="94768" tIns="47384" rIns="94768" bIns="47384" rtlCol="0"/>
          <a:lstStyle>
            <a:lvl1pPr algn="l">
              <a:defRPr sz="1200"/>
            </a:lvl1pPr>
          </a:lstStyle>
          <a:p>
            <a:endParaRPr lang="zh-HK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quarter" idx="1"/>
          </p:nvPr>
        </p:nvSpPr>
        <p:spPr>
          <a:xfrm>
            <a:off x="4021295" y="0"/>
            <a:ext cx="3076363" cy="513508"/>
          </a:xfrm>
          <a:prstGeom prst="rect">
            <a:avLst/>
          </a:prstGeom>
        </p:spPr>
        <p:txBody>
          <a:bodyPr vert="horz" lIns="94768" tIns="47384" rIns="94768" bIns="47384" rtlCol="0"/>
          <a:lstStyle>
            <a:lvl1pPr algn="r">
              <a:defRPr sz="1200"/>
            </a:lvl1pPr>
          </a:lstStyle>
          <a:p>
            <a:fld id="{83614777-C1F1-4252-9AF4-8BE8758BEC14}" type="datetimeFigureOut">
              <a:rPr lang="zh-HK" altLang="en-US" smtClean="0"/>
              <a:t>9/4/2019</a:t>
            </a:fld>
            <a:endParaRPr lang="zh-HK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2"/>
          </p:nvPr>
        </p:nvSpPr>
        <p:spPr>
          <a:xfrm>
            <a:off x="1" y="9721107"/>
            <a:ext cx="3076363" cy="513507"/>
          </a:xfrm>
          <a:prstGeom prst="rect">
            <a:avLst/>
          </a:prstGeom>
        </p:spPr>
        <p:txBody>
          <a:bodyPr vert="horz" lIns="94768" tIns="47384" rIns="94768" bIns="47384" rtlCol="0" anchor="b"/>
          <a:lstStyle>
            <a:lvl1pPr algn="l">
              <a:defRPr sz="1200"/>
            </a:lvl1pPr>
          </a:lstStyle>
          <a:p>
            <a:endParaRPr lang="zh-HK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3"/>
          </p:nvPr>
        </p:nvSpPr>
        <p:spPr>
          <a:xfrm>
            <a:off x="4021295" y="9721107"/>
            <a:ext cx="3076363" cy="513507"/>
          </a:xfrm>
          <a:prstGeom prst="rect">
            <a:avLst/>
          </a:prstGeom>
        </p:spPr>
        <p:txBody>
          <a:bodyPr vert="horz" lIns="94768" tIns="47384" rIns="94768" bIns="47384" rtlCol="0" anchor="b"/>
          <a:lstStyle>
            <a:lvl1pPr algn="r">
              <a:defRPr sz="1200"/>
            </a:lvl1pPr>
          </a:lstStyle>
          <a:p>
            <a:fld id="{E1A68EEF-78CC-42B6-BF70-68F4308D6335}" type="slidenum">
              <a:rPr lang="zh-HK" altLang="en-US" smtClean="0"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127119175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3076363" cy="511731"/>
          </a:xfrm>
          <a:prstGeom prst="rect">
            <a:avLst/>
          </a:prstGeom>
        </p:spPr>
        <p:txBody>
          <a:bodyPr vert="horz" lIns="94768" tIns="47384" rIns="94768" bIns="47384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4021295" y="0"/>
            <a:ext cx="3076363" cy="511731"/>
          </a:xfrm>
          <a:prstGeom prst="rect">
            <a:avLst/>
          </a:prstGeom>
        </p:spPr>
        <p:txBody>
          <a:bodyPr vert="horz" lIns="94768" tIns="47384" rIns="94768" bIns="47384" rtlCol="0"/>
          <a:lstStyle>
            <a:lvl1pPr algn="r">
              <a:defRPr sz="1200"/>
            </a:lvl1pPr>
          </a:lstStyle>
          <a:p>
            <a:fld id="{2B84CBCE-D6F0-4459-A1D3-E7CE0993FAD4}" type="datetimeFigureOut">
              <a:rPr lang="zh-TW" altLang="en-US" smtClean="0"/>
              <a:pPr/>
              <a:t>2019/4/9</a:t>
            </a:fld>
            <a:endParaRPr lang="zh-TW" altLang="en-US"/>
          </a:p>
        </p:txBody>
      </p:sp>
      <p:sp>
        <p:nvSpPr>
          <p:cNvPr id="4" name="投影片圖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992188" y="768350"/>
            <a:ext cx="5114925" cy="38369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4768" tIns="47384" rIns="94768" bIns="47384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709931" y="4861442"/>
            <a:ext cx="5679440" cy="4605576"/>
          </a:xfrm>
          <a:prstGeom prst="rect">
            <a:avLst/>
          </a:prstGeom>
        </p:spPr>
        <p:txBody>
          <a:bodyPr vert="horz" lIns="94768" tIns="47384" rIns="94768" bIns="47384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1" y="9721106"/>
            <a:ext cx="3076363" cy="511731"/>
          </a:xfrm>
          <a:prstGeom prst="rect">
            <a:avLst/>
          </a:prstGeom>
        </p:spPr>
        <p:txBody>
          <a:bodyPr vert="horz" lIns="94768" tIns="47384" rIns="94768" bIns="47384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4021295" y="9721106"/>
            <a:ext cx="3076363" cy="511731"/>
          </a:xfrm>
          <a:prstGeom prst="rect">
            <a:avLst/>
          </a:prstGeom>
        </p:spPr>
        <p:txBody>
          <a:bodyPr vert="horz" lIns="94768" tIns="47384" rIns="94768" bIns="47384" rtlCol="0" anchor="b"/>
          <a:lstStyle>
            <a:lvl1pPr algn="r">
              <a:defRPr sz="1200"/>
            </a:lvl1pPr>
          </a:lstStyle>
          <a:p>
            <a:fld id="{0BE49B36-FBC4-4C37-8A15-7D09EAFB2EB2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93687354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755576" y="332657"/>
            <a:ext cx="7344816" cy="648071"/>
          </a:xfrm>
        </p:spPr>
        <p:txBody>
          <a:bodyPr>
            <a:noAutofit/>
          </a:bodyPr>
          <a:lstStyle>
            <a:lvl1pPr>
              <a:defRPr sz="4400">
                <a:latin typeface="+mj-lt"/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827584" y="1484784"/>
            <a:ext cx="7272808" cy="4154016"/>
          </a:xfrm>
        </p:spPr>
        <p:txBody>
          <a:bodyPr>
            <a:normAutofit/>
          </a:bodyPr>
          <a:lstStyle>
            <a:lvl1pPr marL="0" indent="0" algn="ctr">
              <a:buNone/>
              <a:defRPr sz="3200">
                <a:solidFill>
                  <a:schemeClr val="tx1"/>
                </a:solidFill>
                <a:latin typeface="+mn-lt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dirty="0" smtClean="0"/>
              <a:t>按一下以編輯母片副標題樣式</a:t>
            </a:r>
            <a:endParaRPr lang="zh-TW" altLang="en-US" dirty="0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1ACD74-030B-49D7-A2ED-3937F3F37243}" type="datetimeFigureOut">
              <a:rPr lang="zh-TW" altLang="en-US" smtClean="0"/>
              <a:pPr/>
              <a:t>2019/4/9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4AD459-E23A-4C0D-A199-4AB427E3E5BC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1ACD74-030B-49D7-A2ED-3937F3F37243}" type="datetimeFigureOut">
              <a:rPr lang="zh-TW" altLang="en-US" smtClean="0"/>
              <a:pPr/>
              <a:t>2019/4/9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4AD459-E23A-4C0D-A199-4AB427E3E5BC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1ACD74-030B-49D7-A2ED-3937F3F37243}" type="datetimeFigureOut">
              <a:rPr lang="zh-TW" altLang="en-US" smtClean="0"/>
              <a:pPr/>
              <a:t>2019/4/9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4AD459-E23A-4C0D-A199-4AB427E3E5BC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1ACD74-030B-49D7-A2ED-3937F3F37243}" type="datetimeFigureOut">
              <a:rPr lang="zh-TW" altLang="en-US" smtClean="0"/>
              <a:pPr/>
              <a:t>2019/4/9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4AD459-E23A-4C0D-A199-4AB427E3E5BC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區段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1ACD74-030B-49D7-A2ED-3937F3F37243}" type="datetimeFigureOut">
              <a:rPr lang="zh-TW" altLang="en-US" smtClean="0"/>
              <a:pPr/>
              <a:t>2019/4/9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4AD459-E23A-4C0D-A199-4AB427E3E5BC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1ACD74-030B-49D7-A2ED-3937F3F37243}" type="datetimeFigureOut">
              <a:rPr lang="zh-TW" altLang="en-US" smtClean="0"/>
              <a:pPr/>
              <a:t>2019/4/9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4AD459-E23A-4C0D-A199-4AB427E3E5BC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1ACD74-030B-49D7-A2ED-3937F3F37243}" type="datetimeFigureOut">
              <a:rPr lang="zh-TW" altLang="en-US" smtClean="0"/>
              <a:pPr/>
              <a:t>2019/4/9</a:t>
            </a:fld>
            <a:endParaRPr lang="zh-TW" altLang="en-US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4AD459-E23A-4C0D-A199-4AB427E3E5BC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1ACD74-030B-49D7-A2ED-3937F3F37243}" type="datetimeFigureOut">
              <a:rPr lang="zh-TW" altLang="en-US" smtClean="0"/>
              <a:pPr/>
              <a:t>2019/4/9</a:t>
            </a:fld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4AD459-E23A-4C0D-A199-4AB427E3E5BC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1ACD74-030B-49D7-A2ED-3937F3F37243}" type="datetimeFigureOut">
              <a:rPr lang="zh-TW" altLang="en-US" smtClean="0"/>
              <a:pPr/>
              <a:t>2019/4/9</a:t>
            </a:fld>
            <a:endParaRPr lang="zh-TW" alt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4AD459-E23A-4C0D-A199-4AB427E3E5BC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1ACD74-030B-49D7-A2ED-3937F3F37243}" type="datetimeFigureOut">
              <a:rPr lang="zh-TW" altLang="en-US" smtClean="0"/>
              <a:pPr/>
              <a:t>2019/4/9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4AD459-E23A-4C0D-A199-4AB427E3E5BC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1ACD74-030B-49D7-A2ED-3937F3F37243}" type="datetimeFigureOut">
              <a:rPr lang="zh-TW" altLang="en-US" smtClean="0"/>
              <a:pPr/>
              <a:t>2019/4/9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4AD459-E23A-4C0D-A199-4AB427E3E5BC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1ACD74-030B-49D7-A2ED-3937F3F37243}" type="datetimeFigureOut">
              <a:rPr lang="zh-TW" altLang="en-US" smtClean="0"/>
              <a:pPr/>
              <a:t>2019/4/9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4AD459-E23A-4C0D-A199-4AB427E3E5BC}" type="slidenum">
              <a:rPr lang="zh-TW" altLang="en-US" smtClean="0"/>
              <a:pPr/>
              <a:t>‹#›</a:t>
            </a:fld>
            <a:endParaRPr lang="zh-TW" altLang="en-US"/>
          </a:p>
        </p:txBody>
      </p:sp>
      <p:pic>
        <p:nvPicPr>
          <p:cNvPr id="8" name="圖片 7" descr="26-HKRC_Branding Guideline-v4-power point-07.jpg"/>
          <p:cNvPicPr>
            <a:picLocks noChangeAspect="1"/>
          </p:cNvPicPr>
          <p:nvPr userDrawn="1"/>
        </p:nvPicPr>
        <p:blipFill>
          <a:blip r:embed="rId1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9" name="圖片 8"/>
          <p:cNvPicPr/>
          <p:nvPr userDrawn="1"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2592288" cy="1008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pedia.cloud.edu.tw/Entry/Detail/?title=%E9%A6%AC%E6%96%AF%E6%B4%9B%E9%9C%80%E6%B1%82%E5%B1%A4%E6%AC%A1%E7%90%86%E8%AB%96" TargetMode="External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hyperlink" Target="https://www.youtube.com/watch?v=7nyZdzGA1Q0" TargetMode="Externa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hyperlink" Target="https://www.youtube.com/watch?v=Py2nzRqADoo" TargetMode="Externa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s://hk.news.appledaily.com/local/daily/article/20140211/18621563" TargetMode="External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hyperlink" Target="https://bkb.mpweekly.com/cu0001/20170210-22136" TargetMode="Externa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UmOWbQMUStk" TargetMode="External"/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redcross.org.hk/sec_comm_files/Red%20Cross%20News/Issue%2074/Red%20Cross%20World.pdf" TargetMode="Externa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cuhk.edu.hk/chinese/features/eliza_cheung.html" TargetMode="Externa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hyperlink" Target="https://www.youtube.com/watch?v=oQ5QXXkOq3g" TargetMode="Externa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hyperlink" Target="https://www.youtube.com/watch?v=ukKR51yeVzI" TargetMode="External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hyperlink" Target="http://hk.on.cc/hk/bkn/cnt/news/20171208/bkn-20171208074032380-1208_00822_001.html" TargetMode="External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hyperlink" Target="http://hk.on.cc/hk/bkn/cnt/news/20171208/bkn-20171208074032380-1208_00822_001.html" TargetMode="External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2" Type="http://schemas.openxmlformats.org/officeDocument/2006/relationships/hyperlink" Target="https://www.youtube.com/watch?v=j5KfCkyvK0E&amp;t=4s" TargetMode="External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hyperlink" Target="https://hk.lifestyle.appledaily.com/lifestyle/special/daily/article/20161106/19822769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g"/><Relationship Id="rId2" Type="http://schemas.openxmlformats.org/officeDocument/2006/relationships/hyperlink" Target="https://www.youtube.com/watch?v=ABmi8cHTl6U" TargetMode="External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g"/><Relationship Id="rId2" Type="http://schemas.openxmlformats.org/officeDocument/2006/relationships/hyperlink" Target="http://hk.on.cc/int/bkn/cnt/news/20170215/bknint-20170215204235597-0215_17011_001.html" TargetMode="External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news.mingpao.com/pns/dailynews/web_tc/article/20180525/s00014/1527186111716" TargetMode="External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endParaRPr lang="zh-TW" altLang="en-US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文字方塊 4"/>
          <p:cNvSpPr txBox="1"/>
          <p:nvPr/>
        </p:nvSpPr>
        <p:spPr>
          <a:xfrm>
            <a:off x="2987824" y="4725144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zh-TW" altLang="en-US" dirty="0"/>
          </a:p>
        </p:txBody>
      </p:sp>
      <p:pic>
        <p:nvPicPr>
          <p:cNvPr id="7" name="圖片 6" descr="26-HKRC_Branding Guideline-v4-power point-0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圖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5" y="1074917"/>
            <a:ext cx="7632849" cy="5018379"/>
          </a:xfrm>
          <a:prstGeom prst="rect">
            <a:avLst/>
          </a:prstGeom>
        </p:spPr>
      </p:pic>
      <p:sp>
        <p:nvSpPr>
          <p:cNvPr id="9" name="標題 1"/>
          <p:cNvSpPr>
            <a:spLocks noGrp="1"/>
          </p:cNvSpPr>
          <p:nvPr>
            <p:ph type="title"/>
          </p:nvPr>
        </p:nvSpPr>
        <p:spPr>
          <a:xfrm>
            <a:off x="2483768" y="85983"/>
            <a:ext cx="6336704" cy="1143000"/>
          </a:xfrm>
        </p:spPr>
        <p:txBody>
          <a:bodyPr>
            <a:normAutofit/>
          </a:bodyPr>
          <a:lstStyle/>
          <a:p>
            <a:pPr algn="r"/>
            <a:r>
              <a:rPr lang="zh-TW" altLang="en-US" sz="4800" b="1" dirty="0" smtClean="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需求層次</a:t>
            </a:r>
            <a:endParaRPr lang="zh-HK" altLang="en-US" sz="4800" dirty="0"/>
          </a:p>
        </p:txBody>
      </p:sp>
      <p:sp>
        <p:nvSpPr>
          <p:cNvPr id="10" name="矩形 9"/>
          <p:cNvSpPr/>
          <p:nvPr/>
        </p:nvSpPr>
        <p:spPr>
          <a:xfrm>
            <a:off x="179512" y="6453336"/>
            <a:ext cx="7038528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HK" altLang="en-US" sz="800" dirty="0">
                <a:hlinkClick r:id="rId3"/>
              </a:rPr>
              <a:t>https://pedia.cloud.edu.tw/Entry/Detail/?title=%E9%A6%AC%E6%96%AF%E6%B4%9B%E9%9C%80%E6%B1%82%E5%B1%A4%E6%AC%A1%E7%90%86%E8%AB%</a:t>
            </a:r>
            <a:r>
              <a:rPr lang="zh-HK" altLang="en-US" sz="800" dirty="0" smtClean="0">
                <a:hlinkClick r:id="rId3"/>
              </a:rPr>
              <a:t>96</a:t>
            </a:r>
            <a:r>
              <a:rPr lang="zh-HK" altLang="en-US" sz="800" dirty="0" smtClean="0"/>
              <a:t> </a:t>
            </a:r>
            <a:endParaRPr lang="zh-HK" altLang="en-US" sz="800" dirty="0"/>
          </a:p>
        </p:txBody>
      </p:sp>
    </p:spTree>
    <p:extLst>
      <p:ext uri="{BB962C8B-B14F-4D97-AF65-F5344CB8AC3E}">
        <p14:creationId xmlns:p14="http://schemas.microsoft.com/office/powerpoint/2010/main" val="25370959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601" b="12562"/>
          <a:stretch/>
        </p:blipFill>
        <p:spPr>
          <a:xfrm>
            <a:off x="1259632" y="1124744"/>
            <a:ext cx="6588224" cy="2736304"/>
          </a:xfrm>
          <a:prstGeom prst="rect">
            <a:avLst/>
          </a:prstGeom>
        </p:spPr>
      </p:pic>
      <p:sp>
        <p:nvSpPr>
          <p:cNvPr id="5" name="內容版面配置區 2"/>
          <p:cNvSpPr txBox="1">
            <a:spLocks/>
          </p:cNvSpPr>
          <p:nvPr/>
        </p:nvSpPr>
        <p:spPr>
          <a:xfrm>
            <a:off x="438944" y="4437112"/>
            <a:ext cx="8229600" cy="1296144"/>
          </a:xfrm>
          <a:prstGeom prst="rect">
            <a:avLst/>
          </a:prstGeom>
        </p:spPr>
        <p:txBody>
          <a:bodyPr vert="horz" lIns="91440" tIns="45720" rIns="91440" bIns="45720" rtlCol="0">
            <a:normAutofit fontScale="775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zh-TW" altLang="en-US" sz="9600" b="1" dirty="0" smtClean="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有「意義」的工作</a:t>
            </a:r>
            <a:endParaRPr lang="en-US" altLang="zh-TW" sz="9600" b="1" dirty="0" smtClean="0">
              <a:solidFill>
                <a:srgbClr val="C00000"/>
              </a:solidFill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6" name="標題 1"/>
          <p:cNvSpPr>
            <a:spLocks noGrp="1"/>
          </p:cNvSpPr>
          <p:nvPr>
            <p:ph type="title"/>
          </p:nvPr>
        </p:nvSpPr>
        <p:spPr>
          <a:xfrm>
            <a:off x="2483768" y="85983"/>
            <a:ext cx="6336704" cy="1143000"/>
          </a:xfrm>
        </p:spPr>
        <p:txBody>
          <a:bodyPr>
            <a:normAutofit/>
          </a:bodyPr>
          <a:lstStyle/>
          <a:p>
            <a:pPr algn="r"/>
            <a:r>
              <a:rPr lang="zh-TW" altLang="en-US" sz="4800" b="1" dirty="0" smtClean="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思考</a:t>
            </a:r>
            <a:endParaRPr lang="zh-HK" altLang="en-US" sz="4800" dirty="0"/>
          </a:p>
        </p:txBody>
      </p:sp>
    </p:spTree>
    <p:extLst>
      <p:ext uri="{BB962C8B-B14F-4D97-AF65-F5344CB8AC3E}">
        <p14:creationId xmlns:p14="http://schemas.microsoft.com/office/powerpoint/2010/main" val="40292958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標題 1"/>
          <p:cNvSpPr>
            <a:spLocks noGrp="1"/>
          </p:cNvSpPr>
          <p:nvPr>
            <p:ph type="title"/>
          </p:nvPr>
        </p:nvSpPr>
        <p:spPr>
          <a:xfrm>
            <a:off x="590872" y="85983"/>
            <a:ext cx="8229600" cy="1143000"/>
          </a:xfrm>
        </p:spPr>
        <p:txBody>
          <a:bodyPr>
            <a:normAutofit/>
          </a:bodyPr>
          <a:lstStyle/>
          <a:p>
            <a:pPr algn="r"/>
            <a:r>
              <a:rPr lang="zh-TW" altLang="en-US" sz="4800" b="1" dirty="0" smtClean="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人道工作</a:t>
            </a:r>
            <a:endParaRPr lang="zh-HK" altLang="en-US" sz="4800" dirty="0"/>
          </a:p>
        </p:txBody>
      </p:sp>
      <p:sp>
        <p:nvSpPr>
          <p:cNvPr id="6" name="矩形 5"/>
          <p:cNvSpPr/>
          <p:nvPr/>
        </p:nvSpPr>
        <p:spPr>
          <a:xfrm>
            <a:off x="323528" y="6165304"/>
            <a:ext cx="756084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sz="1200" dirty="0"/>
              <a:t>短片</a:t>
            </a:r>
            <a:r>
              <a:rPr lang="zh-TW" altLang="en-US" sz="1200" dirty="0" smtClean="0"/>
              <a:t>：</a:t>
            </a:r>
            <a:r>
              <a:rPr lang="en-US" altLang="zh-HK" sz="1200" dirty="0">
                <a:hlinkClick r:id="rId2"/>
              </a:rPr>
              <a:t>https://</a:t>
            </a:r>
            <a:r>
              <a:rPr lang="en-US" altLang="zh-HK" sz="1200" dirty="0" smtClean="0">
                <a:hlinkClick r:id="rId2"/>
              </a:rPr>
              <a:t>www.youtube.com/watch?v=7nyZdzGA1Q0</a:t>
            </a:r>
            <a:r>
              <a:rPr lang="zh-TW" altLang="en-US" sz="1200" dirty="0" smtClean="0"/>
              <a:t>　</a:t>
            </a:r>
            <a:r>
              <a:rPr lang="en-US" altLang="zh-TW" sz="1200" dirty="0" smtClean="0"/>
              <a:t>(</a:t>
            </a:r>
            <a:r>
              <a:rPr lang="en-US" altLang="zh-TW" sz="1200" dirty="0"/>
              <a:t>6</a:t>
            </a:r>
            <a:r>
              <a:rPr lang="zh-TW" altLang="en-US" sz="1200" dirty="0" smtClean="0"/>
              <a:t>分鐘</a:t>
            </a:r>
            <a:r>
              <a:rPr lang="en-US" altLang="zh-TW" sz="1200" dirty="0" smtClean="0"/>
              <a:t>)</a:t>
            </a:r>
            <a:r>
              <a:rPr lang="zh-TW" altLang="en-US" sz="1200" dirty="0" smtClean="0"/>
              <a:t>　</a:t>
            </a:r>
            <a:endParaRPr lang="zh-HK" altLang="en-US" sz="1200" dirty="0"/>
          </a:p>
        </p:txBody>
      </p:sp>
      <p:pic>
        <p:nvPicPr>
          <p:cNvPr id="3" name="圖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1088511"/>
            <a:ext cx="8314829" cy="50047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07003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內容版面配置區 2"/>
          <p:cNvSpPr>
            <a:spLocks noGrp="1"/>
          </p:cNvSpPr>
          <p:nvPr>
            <p:ph idx="1"/>
          </p:nvPr>
        </p:nvSpPr>
        <p:spPr>
          <a:xfrm>
            <a:off x="539552" y="1268760"/>
            <a:ext cx="8229600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zh-TW" altLang="en-US" sz="4400" b="1" dirty="0" smtClean="0">
                <a:latin typeface="微軟正黑體" pitchFamily="34" charset="-120"/>
                <a:ea typeface="微軟正黑體" pitchFamily="34" charset="-120"/>
              </a:rPr>
              <a:t>什麼是</a:t>
            </a:r>
            <a:r>
              <a:rPr lang="zh-TW" altLang="en-US" sz="6600" b="1" dirty="0" smtClean="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人道？</a:t>
            </a:r>
            <a:endParaRPr lang="zh-TW" altLang="en-US" sz="6600" b="1" dirty="0">
              <a:solidFill>
                <a:srgbClr val="C00000"/>
              </a:solidFill>
            </a:endParaRPr>
          </a:p>
        </p:txBody>
      </p:sp>
      <p:pic>
        <p:nvPicPr>
          <p:cNvPr id="40964" name="Picture 4" descr="http://www.ruscobank.ru/userfiles/%D0%B2%D0%BE%D0%BF%D1%80%D0%BE%D1%81%20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7942" y="2492896"/>
            <a:ext cx="5438354" cy="356592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5329142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/>
          <a:srcRect b="14858"/>
          <a:stretch>
            <a:fillRect/>
          </a:stretch>
        </p:blipFill>
        <p:spPr bwMode="auto">
          <a:xfrm>
            <a:off x="457200" y="4653136"/>
            <a:ext cx="8229600" cy="13681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內容版面配置區 2"/>
          <p:cNvSpPr txBox="1">
            <a:spLocks/>
          </p:cNvSpPr>
          <p:nvPr/>
        </p:nvSpPr>
        <p:spPr>
          <a:xfrm>
            <a:off x="539552" y="1207293"/>
            <a:ext cx="8136904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zh-TW" altLang="en-US" sz="6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軟正黑體" pitchFamily="34" charset="-120"/>
                <a:ea typeface="微軟正黑體" pitchFamily="34" charset="-120"/>
                <a:cs typeface="+mn-cs"/>
              </a:rPr>
              <a:t>人道</a:t>
            </a:r>
            <a:r>
              <a:rPr kumimoji="0" lang="zh-TW" altLang="en-US" sz="44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微軟正黑體" pitchFamily="34" charset="-120"/>
                <a:ea typeface="微軟正黑體" pitchFamily="34" charset="-120"/>
                <a:cs typeface="+mn-cs"/>
              </a:rPr>
              <a:t>是</a:t>
            </a:r>
            <a:endParaRPr kumimoji="0" lang="en-US" altLang="zh-TW" sz="4400" b="1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微軟正黑體" pitchFamily="34" charset="-120"/>
              <a:ea typeface="微軟正黑體" pitchFamily="34" charset="-120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zh-TW" altLang="en-US" sz="4400" b="1" dirty="0" smtClean="0">
                <a:latin typeface="微軟正黑體" pitchFamily="34" charset="-120"/>
                <a:ea typeface="微軟正黑體" pitchFamily="34" charset="-120"/>
              </a:rPr>
              <a:t>努力</a:t>
            </a:r>
            <a:r>
              <a:rPr lang="zh-TW" altLang="en-US" sz="6600" b="1" dirty="0" smtClean="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防止並減輕</a:t>
            </a:r>
            <a:endParaRPr lang="en-US" altLang="zh-TW" sz="6600" b="1" dirty="0" smtClean="0">
              <a:solidFill>
                <a:srgbClr val="C00000"/>
              </a:solidFill>
              <a:latin typeface="微軟正黑體" pitchFamily="34" charset="-120"/>
              <a:ea typeface="微軟正黑體" pitchFamily="34" charset="-12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zh-TW" altLang="en-US" sz="4400" b="1" dirty="0" smtClean="0">
                <a:latin typeface="微軟正黑體" pitchFamily="34" charset="-120"/>
                <a:ea typeface="微軟正黑體" pitchFamily="34" charset="-120"/>
              </a:rPr>
              <a:t>人們的</a:t>
            </a:r>
            <a:r>
              <a:rPr lang="zh-TW" altLang="en-US" sz="6600" b="1" dirty="0" smtClean="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疾苦</a:t>
            </a:r>
            <a:r>
              <a:rPr lang="zh-TW" altLang="en-US" sz="4400" b="1" dirty="0" smtClean="0">
                <a:latin typeface="微軟正黑體" pitchFamily="34" charset="-120"/>
                <a:ea typeface="微軟正黑體" pitchFamily="34" charset="-120"/>
              </a:rPr>
              <a:t>！</a:t>
            </a:r>
            <a:endParaRPr kumimoji="0" lang="en-US" altLang="zh-TW" sz="4400" b="1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微軟正黑體" pitchFamily="34" charset="-120"/>
              <a:ea typeface="微軟正黑體" pitchFamily="34" charset="-120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zh-TW" altLang="en-US" sz="44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274164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標題 1"/>
          <p:cNvSpPr>
            <a:spLocks noGrp="1"/>
          </p:cNvSpPr>
          <p:nvPr>
            <p:ph type="title"/>
          </p:nvPr>
        </p:nvSpPr>
        <p:spPr>
          <a:xfrm>
            <a:off x="590872" y="85983"/>
            <a:ext cx="8229600" cy="1143000"/>
          </a:xfrm>
        </p:spPr>
        <p:txBody>
          <a:bodyPr>
            <a:normAutofit/>
          </a:bodyPr>
          <a:lstStyle/>
          <a:p>
            <a:pPr algn="r"/>
            <a:r>
              <a:rPr lang="zh-TW" altLang="en-US" sz="4800" b="1" dirty="0" smtClean="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葉維昌的故事</a:t>
            </a:r>
            <a:endParaRPr lang="zh-HK" altLang="en-US" sz="4800" dirty="0"/>
          </a:p>
        </p:txBody>
      </p:sp>
      <p:sp>
        <p:nvSpPr>
          <p:cNvPr id="6" name="矩形 5"/>
          <p:cNvSpPr/>
          <p:nvPr/>
        </p:nvSpPr>
        <p:spPr>
          <a:xfrm>
            <a:off x="323528" y="6165304"/>
            <a:ext cx="756084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sz="1200" dirty="0"/>
              <a:t>短片</a:t>
            </a:r>
            <a:r>
              <a:rPr lang="zh-TW" altLang="en-US" sz="1200" dirty="0" smtClean="0"/>
              <a:t>：</a:t>
            </a:r>
            <a:r>
              <a:rPr lang="en-US" altLang="zh-HK" sz="1200" dirty="0">
                <a:hlinkClick r:id="rId2"/>
              </a:rPr>
              <a:t>https://</a:t>
            </a:r>
            <a:r>
              <a:rPr lang="en-US" altLang="zh-HK" sz="1200" dirty="0" smtClean="0">
                <a:hlinkClick r:id="rId2"/>
              </a:rPr>
              <a:t>www.youtube.com/watch?v=Py2nzRqADoo</a:t>
            </a:r>
            <a:r>
              <a:rPr lang="zh-TW" altLang="en-US" sz="1200" dirty="0" smtClean="0"/>
              <a:t> </a:t>
            </a:r>
            <a:r>
              <a:rPr lang="en-US" altLang="zh-TW" sz="1200" dirty="0" smtClean="0"/>
              <a:t>(3</a:t>
            </a:r>
            <a:r>
              <a:rPr lang="zh-TW" altLang="en-US" sz="1200" dirty="0" smtClean="0"/>
              <a:t>分鐘</a:t>
            </a:r>
            <a:r>
              <a:rPr lang="en-US" altLang="zh-TW" sz="1200" dirty="0" smtClean="0"/>
              <a:t>)</a:t>
            </a:r>
            <a:r>
              <a:rPr lang="zh-TW" altLang="en-US" sz="1200" dirty="0" smtClean="0"/>
              <a:t>　</a:t>
            </a:r>
            <a:endParaRPr lang="zh-HK" altLang="en-US" sz="1200" dirty="0"/>
          </a:p>
        </p:txBody>
      </p:sp>
      <p:pic>
        <p:nvPicPr>
          <p:cNvPr id="2" name="圖片 1"/>
          <p:cNvPicPr>
            <a:picLocks noChangeAspect="1"/>
          </p:cNvPicPr>
          <p:nvPr/>
        </p:nvPicPr>
        <p:blipFill rotWithShape="1">
          <a:blip r:embed="rId3"/>
          <a:srcRect l="24013" t="9401" r="11412" b="10800"/>
          <a:stretch/>
        </p:blipFill>
        <p:spPr>
          <a:xfrm>
            <a:off x="395536" y="1124744"/>
            <a:ext cx="7056784" cy="490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72215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228756"/>
            <a:ext cx="8496944" cy="4720524"/>
          </a:xfrm>
          <a:prstGeom prst="rect">
            <a:avLst/>
          </a:prstGeom>
        </p:spPr>
      </p:pic>
      <p:sp>
        <p:nvSpPr>
          <p:cNvPr id="5" name="標題 1"/>
          <p:cNvSpPr>
            <a:spLocks noGrp="1"/>
          </p:cNvSpPr>
          <p:nvPr>
            <p:ph type="title"/>
          </p:nvPr>
        </p:nvSpPr>
        <p:spPr>
          <a:xfrm>
            <a:off x="590872" y="85983"/>
            <a:ext cx="8229600" cy="1143000"/>
          </a:xfrm>
        </p:spPr>
        <p:txBody>
          <a:bodyPr>
            <a:normAutofit/>
          </a:bodyPr>
          <a:lstStyle/>
          <a:p>
            <a:pPr algn="r"/>
            <a:r>
              <a:rPr lang="zh-TW" altLang="en-US" sz="4800" b="1" dirty="0" smtClean="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葉維昌的故事</a:t>
            </a:r>
            <a:endParaRPr lang="zh-HK" altLang="en-US" sz="4800" dirty="0"/>
          </a:p>
        </p:txBody>
      </p:sp>
      <p:sp>
        <p:nvSpPr>
          <p:cNvPr id="6" name="矩形 5"/>
          <p:cNvSpPr/>
          <p:nvPr/>
        </p:nvSpPr>
        <p:spPr>
          <a:xfrm>
            <a:off x="323528" y="6165304"/>
            <a:ext cx="756084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sz="1200" dirty="0"/>
              <a:t>短片</a:t>
            </a:r>
            <a:r>
              <a:rPr lang="zh-TW" altLang="en-US" sz="1200" dirty="0" smtClean="0"/>
              <a:t>：</a:t>
            </a:r>
            <a:r>
              <a:rPr lang="en-US" altLang="zh-HK" sz="1200" dirty="0">
                <a:hlinkClick r:id="rId3"/>
              </a:rPr>
              <a:t>https://</a:t>
            </a:r>
            <a:r>
              <a:rPr lang="en-US" altLang="zh-HK" sz="1200" dirty="0" smtClean="0">
                <a:hlinkClick r:id="rId3"/>
              </a:rPr>
              <a:t>hk.news.appledaily.com/local/daily/article/20140211/18621563</a:t>
            </a:r>
            <a:r>
              <a:rPr lang="zh-TW" altLang="en-US" sz="1200" dirty="0" smtClean="0"/>
              <a:t> </a:t>
            </a:r>
            <a:r>
              <a:rPr lang="en-US" altLang="zh-TW" sz="1200" dirty="0" smtClean="0"/>
              <a:t>(2</a:t>
            </a:r>
            <a:r>
              <a:rPr lang="zh-TW" altLang="en-US" sz="1200" dirty="0" smtClean="0"/>
              <a:t>分鐘</a:t>
            </a:r>
            <a:r>
              <a:rPr lang="en-US" altLang="zh-TW" sz="1200" dirty="0" smtClean="0"/>
              <a:t>)</a:t>
            </a:r>
            <a:r>
              <a:rPr lang="zh-TW" altLang="en-US" sz="1200" dirty="0" smtClean="0"/>
              <a:t>　</a:t>
            </a:r>
            <a:endParaRPr lang="zh-HK" altLang="en-US" sz="1200" dirty="0"/>
          </a:p>
        </p:txBody>
      </p:sp>
    </p:spTree>
    <p:extLst>
      <p:ext uri="{BB962C8B-B14F-4D97-AF65-F5344CB8AC3E}">
        <p14:creationId xmlns:p14="http://schemas.microsoft.com/office/powerpoint/2010/main" val="1954407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方塊 1"/>
          <p:cNvSpPr txBox="1"/>
          <p:nvPr/>
        </p:nvSpPr>
        <p:spPr>
          <a:xfrm>
            <a:off x="755576" y="4437112"/>
            <a:ext cx="799288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4000" b="1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為甚麼很多時我們有權去發夢，</a:t>
            </a:r>
            <a:endParaRPr lang="en-US" altLang="zh-TW" sz="4000" b="1" dirty="0" smtClean="0">
              <a:solidFill>
                <a:srgbClr val="C0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en-US" sz="4000" b="1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有權去追尋想要的東西時，</a:t>
            </a:r>
            <a:endParaRPr lang="en-US" altLang="zh-TW" sz="4000" b="1" dirty="0" smtClean="0">
              <a:solidFill>
                <a:srgbClr val="C0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en-US" sz="4000" b="1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我們反而放棄這個選擇？</a:t>
            </a:r>
            <a:endParaRPr lang="zh-HK" altLang="en-US" sz="4000" b="1" dirty="0">
              <a:solidFill>
                <a:srgbClr val="C0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pic>
        <p:nvPicPr>
          <p:cNvPr id="3" name="圖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1068231"/>
            <a:ext cx="6912768" cy="3368881"/>
          </a:xfrm>
          <a:prstGeom prst="rect">
            <a:avLst/>
          </a:prstGeom>
        </p:spPr>
      </p:pic>
      <p:sp>
        <p:nvSpPr>
          <p:cNvPr id="5" name="標題 1"/>
          <p:cNvSpPr>
            <a:spLocks noGrp="1"/>
          </p:cNvSpPr>
          <p:nvPr>
            <p:ph type="title"/>
          </p:nvPr>
        </p:nvSpPr>
        <p:spPr>
          <a:xfrm>
            <a:off x="2483768" y="85983"/>
            <a:ext cx="6336704" cy="1143000"/>
          </a:xfrm>
        </p:spPr>
        <p:txBody>
          <a:bodyPr>
            <a:normAutofit/>
          </a:bodyPr>
          <a:lstStyle/>
          <a:p>
            <a:pPr algn="r"/>
            <a:r>
              <a:rPr lang="zh-TW" altLang="en-US" sz="4800" b="1" dirty="0" smtClean="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思考</a:t>
            </a:r>
            <a:endParaRPr lang="zh-HK" altLang="en-US" sz="4800" dirty="0"/>
          </a:p>
        </p:txBody>
      </p:sp>
    </p:spTree>
    <p:extLst>
      <p:ext uri="{BB962C8B-B14F-4D97-AF65-F5344CB8AC3E}">
        <p14:creationId xmlns:p14="http://schemas.microsoft.com/office/powerpoint/2010/main" val="36545425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方塊 1"/>
          <p:cNvSpPr txBox="1"/>
          <p:nvPr/>
        </p:nvSpPr>
        <p:spPr>
          <a:xfrm>
            <a:off x="611560" y="1196752"/>
            <a:ext cx="7992888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zh-HK" sz="4000" b="1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就算活到一百歲</a:t>
            </a:r>
            <a:r>
              <a:rPr lang="zh-TW" altLang="zh-HK" sz="4000" b="1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，</a:t>
            </a:r>
            <a:endParaRPr lang="en-US" altLang="zh-TW" sz="4000" b="1" dirty="0" smtClean="0">
              <a:solidFill>
                <a:srgbClr val="C0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zh-HK" sz="4000" b="1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人生</a:t>
            </a:r>
            <a:r>
              <a:rPr lang="zh-TW" altLang="zh-HK" sz="4000" b="1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第一個廿</a:t>
            </a:r>
            <a:r>
              <a:rPr lang="zh-TW" altLang="zh-HK" sz="4000" b="1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五年</a:t>
            </a:r>
            <a:r>
              <a:rPr lang="zh-TW" altLang="en-US" sz="4000" b="1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好快</a:t>
            </a:r>
            <a:r>
              <a:rPr lang="zh-TW" altLang="zh-HK" sz="4000" b="1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過</a:t>
            </a:r>
            <a:r>
              <a:rPr lang="zh-TW" altLang="en-US" sz="4000" b="1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去</a:t>
            </a:r>
            <a:r>
              <a:rPr lang="zh-TW" altLang="zh-HK" sz="4000" b="1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，</a:t>
            </a:r>
            <a:endParaRPr lang="en-US" altLang="zh-TW" sz="4000" b="1" dirty="0" smtClean="0">
              <a:solidFill>
                <a:srgbClr val="C0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zh-HK" sz="4000" b="1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最後廿</a:t>
            </a:r>
            <a:r>
              <a:rPr lang="zh-TW" altLang="zh-HK" sz="4000" b="1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五年又</a:t>
            </a:r>
            <a:r>
              <a:rPr lang="zh-TW" altLang="zh-HK" sz="4000" b="1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可能</a:t>
            </a:r>
            <a:r>
              <a:rPr lang="zh-TW" altLang="en-US" sz="4000" b="1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會</a:t>
            </a:r>
            <a:r>
              <a:rPr lang="zh-TW" altLang="zh-HK" sz="4000" b="1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疾病</a:t>
            </a:r>
            <a:r>
              <a:rPr lang="zh-TW" altLang="zh-HK" sz="4000" b="1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纏身</a:t>
            </a:r>
            <a:r>
              <a:rPr lang="zh-TW" altLang="zh-HK" sz="4000" b="1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。</a:t>
            </a:r>
            <a:endParaRPr lang="en-US" altLang="zh-TW" sz="4000" b="1" dirty="0" smtClean="0">
              <a:solidFill>
                <a:srgbClr val="C0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zh-HK" sz="4000" b="1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原來</a:t>
            </a:r>
            <a:r>
              <a:rPr lang="zh-TW" altLang="zh-HK" sz="4000" b="1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，一畢業，人生只剩下一半</a:t>
            </a:r>
            <a:r>
              <a:rPr lang="zh-TW" altLang="zh-HK" sz="4000" b="1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。</a:t>
            </a:r>
            <a:endParaRPr lang="en-US" altLang="zh-TW" sz="4000" b="1" dirty="0">
              <a:solidFill>
                <a:srgbClr val="C0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endParaRPr lang="en-US" altLang="zh-TW" sz="4000" b="1" dirty="0" smtClean="0">
              <a:solidFill>
                <a:srgbClr val="C0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zh-HK" sz="4000" b="1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你</a:t>
            </a:r>
            <a:r>
              <a:rPr lang="zh-TW" altLang="zh-HK" sz="4000" b="1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希望這一半時間過得有幾精采</a:t>
            </a:r>
            <a:r>
              <a:rPr lang="zh-TW" altLang="zh-HK" sz="4000" b="1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？</a:t>
            </a:r>
            <a:endParaRPr lang="zh-HK" altLang="en-US" sz="4000" b="1" dirty="0">
              <a:solidFill>
                <a:srgbClr val="C0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83568" y="6237312"/>
            <a:ext cx="792088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sz="1200" dirty="0"/>
              <a:t>參考資料</a:t>
            </a:r>
            <a:r>
              <a:rPr lang="zh-TW" altLang="en-US" sz="1200" dirty="0" smtClean="0"/>
              <a:t>：</a:t>
            </a:r>
            <a:r>
              <a:rPr lang="zh-HK" altLang="en-US" sz="1200" dirty="0" smtClean="0">
                <a:hlinkClick r:id="rId2"/>
              </a:rPr>
              <a:t>https</a:t>
            </a:r>
            <a:r>
              <a:rPr lang="zh-HK" altLang="en-US" sz="1200" dirty="0">
                <a:hlinkClick r:id="rId2"/>
              </a:rPr>
              <a:t>://bkb.mpweekly.com/cu0001/20170210-</a:t>
            </a:r>
            <a:r>
              <a:rPr lang="zh-HK" altLang="en-US" sz="1200" dirty="0" smtClean="0">
                <a:hlinkClick r:id="rId2"/>
              </a:rPr>
              <a:t>22136</a:t>
            </a:r>
            <a:r>
              <a:rPr lang="zh-TW" altLang="en-US" dirty="0" smtClean="0"/>
              <a:t>　　</a:t>
            </a:r>
            <a:endParaRPr lang="zh-HK" altLang="en-US" dirty="0"/>
          </a:p>
        </p:txBody>
      </p:sp>
      <p:sp>
        <p:nvSpPr>
          <p:cNvPr id="6" name="標題 1"/>
          <p:cNvSpPr>
            <a:spLocks noGrp="1"/>
          </p:cNvSpPr>
          <p:nvPr>
            <p:ph type="title"/>
          </p:nvPr>
        </p:nvSpPr>
        <p:spPr>
          <a:xfrm>
            <a:off x="2483768" y="85983"/>
            <a:ext cx="6336704" cy="1143000"/>
          </a:xfrm>
        </p:spPr>
        <p:txBody>
          <a:bodyPr>
            <a:normAutofit/>
          </a:bodyPr>
          <a:lstStyle/>
          <a:p>
            <a:pPr algn="r"/>
            <a:r>
              <a:rPr lang="zh-TW" altLang="en-US" sz="4800" b="1" dirty="0" smtClean="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總結</a:t>
            </a:r>
            <a:endParaRPr lang="zh-HK" altLang="en-US" sz="4800" dirty="0"/>
          </a:p>
        </p:txBody>
      </p:sp>
    </p:spTree>
    <p:extLst>
      <p:ext uri="{BB962C8B-B14F-4D97-AF65-F5344CB8AC3E}">
        <p14:creationId xmlns:p14="http://schemas.microsoft.com/office/powerpoint/2010/main" val="436805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方塊 1"/>
          <p:cNvSpPr txBox="1"/>
          <p:nvPr/>
        </p:nvSpPr>
        <p:spPr>
          <a:xfrm>
            <a:off x="755576" y="4437112"/>
            <a:ext cx="799288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4000" b="1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你需要甚麼？</a:t>
            </a:r>
            <a:endParaRPr lang="en-US" altLang="zh-TW" sz="4000" b="1" dirty="0" smtClean="0">
              <a:solidFill>
                <a:srgbClr val="C0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en-US" sz="4000" b="1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你有甚麼夢想？</a:t>
            </a:r>
            <a:endParaRPr lang="en-US" altLang="zh-TW" sz="4000" b="1" dirty="0" smtClean="0">
              <a:solidFill>
                <a:srgbClr val="C0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en-US" sz="4000" b="1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你將來想做甚麼工作？</a:t>
            </a:r>
            <a:endParaRPr lang="zh-HK" altLang="en-US" sz="4000" b="1" dirty="0">
              <a:solidFill>
                <a:srgbClr val="C0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pic>
        <p:nvPicPr>
          <p:cNvPr id="3" name="圖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1068231"/>
            <a:ext cx="6912768" cy="3368881"/>
          </a:xfrm>
          <a:prstGeom prst="rect">
            <a:avLst/>
          </a:prstGeom>
        </p:spPr>
      </p:pic>
      <p:sp>
        <p:nvSpPr>
          <p:cNvPr id="5" name="標題 1"/>
          <p:cNvSpPr>
            <a:spLocks noGrp="1"/>
          </p:cNvSpPr>
          <p:nvPr>
            <p:ph type="title"/>
          </p:nvPr>
        </p:nvSpPr>
        <p:spPr>
          <a:xfrm>
            <a:off x="2483768" y="85983"/>
            <a:ext cx="6336704" cy="1143000"/>
          </a:xfrm>
        </p:spPr>
        <p:txBody>
          <a:bodyPr>
            <a:normAutofit/>
          </a:bodyPr>
          <a:lstStyle/>
          <a:p>
            <a:pPr algn="r"/>
            <a:r>
              <a:rPr lang="zh-TW" altLang="en-US" sz="4800" b="1" dirty="0" smtClean="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想一想</a:t>
            </a:r>
            <a:endParaRPr lang="zh-HK" altLang="en-US" sz="4800" dirty="0"/>
          </a:p>
        </p:txBody>
      </p:sp>
    </p:spTree>
    <p:extLst>
      <p:ext uri="{BB962C8B-B14F-4D97-AF65-F5344CB8AC3E}">
        <p14:creationId xmlns:p14="http://schemas.microsoft.com/office/powerpoint/2010/main" val="11290409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內容版面配置區 2"/>
          <p:cNvSpPr>
            <a:spLocks noGrp="1"/>
          </p:cNvSpPr>
          <p:nvPr>
            <p:ph idx="1"/>
          </p:nvPr>
        </p:nvSpPr>
        <p:spPr>
          <a:xfrm>
            <a:off x="519919" y="1772816"/>
            <a:ext cx="8229600" cy="3528392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zh-TW" altLang="en-US" sz="3900" b="1" dirty="0" smtClean="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通識教育科</a:t>
            </a:r>
            <a:endParaRPr lang="en-US" altLang="zh-TW" sz="3900" b="1" dirty="0" smtClean="0">
              <a:solidFill>
                <a:srgbClr val="C00000"/>
              </a:solidFill>
              <a:latin typeface="微軟正黑體" pitchFamily="34" charset="-120"/>
              <a:ea typeface="微軟正黑體" pitchFamily="34" charset="-120"/>
            </a:endParaRPr>
          </a:p>
          <a:p>
            <a:pPr marL="0" indent="0" algn="ctr">
              <a:buNone/>
            </a:pPr>
            <a:endParaRPr lang="en-US" altLang="zh-TW" sz="3900" b="1" dirty="0" smtClean="0">
              <a:solidFill>
                <a:srgbClr val="C00000"/>
              </a:solidFill>
              <a:latin typeface="微軟正黑體" pitchFamily="34" charset="-120"/>
              <a:ea typeface="微軟正黑體" pitchFamily="34" charset="-120"/>
            </a:endParaRPr>
          </a:p>
          <a:p>
            <a:pPr marL="0" indent="0" algn="ctr">
              <a:buNone/>
            </a:pPr>
            <a:r>
              <a:rPr lang="zh-TW" altLang="en-US" sz="6600" b="1" dirty="0" smtClean="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世界公民與人道工作</a:t>
            </a:r>
            <a:endParaRPr lang="en-US" altLang="zh-TW" sz="6600" b="1" dirty="0">
              <a:solidFill>
                <a:srgbClr val="C00000"/>
              </a:solidFill>
              <a:latin typeface="微軟正黑體" pitchFamily="34" charset="-120"/>
              <a:ea typeface="微軟正黑體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6637452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內容版面配置區 2"/>
          <p:cNvSpPr>
            <a:spLocks noGrp="1"/>
          </p:cNvSpPr>
          <p:nvPr>
            <p:ph idx="1"/>
          </p:nvPr>
        </p:nvSpPr>
        <p:spPr>
          <a:xfrm>
            <a:off x="519919" y="1268760"/>
            <a:ext cx="8229600" cy="3888432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altLang="zh-TW" sz="5200" b="1" dirty="0" smtClean="0">
              <a:solidFill>
                <a:srgbClr val="C00000"/>
              </a:solidFill>
              <a:latin typeface="微軟正黑體" pitchFamily="34" charset="-120"/>
              <a:ea typeface="微軟正黑體" pitchFamily="34" charset="-120"/>
            </a:endParaRPr>
          </a:p>
          <a:p>
            <a:pPr marL="0" indent="0" algn="ctr">
              <a:buNone/>
            </a:pPr>
            <a:r>
              <a:rPr lang="zh-TW" altLang="en-US" sz="7200" b="1" dirty="0" smtClean="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人道。</a:t>
            </a:r>
            <a:r>
              <a:rPr lang="zh-TW" altLang="en-US" sz="7200" b="1" dirty="0" smtClean="0">
                <a:solidFill>
                  <a:srgbClr val="002060"/>
                </a:solidFill>
                <a:latin typeface="微軟正黑體" pitchFamily="34" charset="-120"/>
                <a:ea typeface="微軟正黑體" pitchFamily="34" charset="-120"/>
              </a:rPr>
              <a:t>災難</a:t>
            </a:r>
            <a:endParaRPr lang="en-US" altLang="zh-TW" sz="7200" b="1" dirty="0" smtClean="0">
              <a:solidFill>
                <a:srgbClr val="002060"/>
              </a:solidFill>
              <a:latin typeface="微軟正黑體" pitchFamily="34" charset="-120"/>
              <a:ea typeface="微軟正黑體" pitchFamily="34" charset="-120"/>
            </a:endParaRPr>
          </a:p>
          <a:p>
            <a:pPr marL="0" indent="0" algn="ctr">
              <a:buNone/>
            </a:pPr>
            <a:r>
              <a:rPr lang="en-US" altLang="zh-TW" sz="6000" b="1" dirty="0" smtClean="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(</a:t>
            </a:r>
            <a:r>
              <a:rPr lang="zh-TW" altLang="en-US" sz="6000" b="1" dirty="0" smtClean="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第二節</a:t>
            </a:r>
            <a:r>
              <a:rPr lang="en-US" altLang="zh-TW" sz="6000" b="1" dirty="0" smtClean="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)</a:t>
            </a:r>
            <a:endParaRPr lang="en-US" altLang="zh-TW" sz="6000" b="1" dirty="0">
              <a:solidFill>
                <a:srgbClr val="C00000"/>
              </a:solidFill>
              <a:latin typeface="微軟正黑體" pitchFamily="34" charset="-120"/>
              <a:ea typeface="微軟正黑體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375141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內容版面配置區 2"/>
          <p:cNvSpPr>
            <a:spLocks noGrp="1"/>
          </p:cNvSpPr>
          <p:nvPr>
            <p:ph idx="1"/>
          </p:nvPr>
        </p:nvSpPr>
        <p:spPr>
          <a:xfrm>
            <a:off x="467544" y="1196752"/>
            <a:ext cx="8229600" cy="1728192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zh-TW" altLang="en-US" sz="6000" b="1" dirty="0" smtClean="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香港有甚麼「災難」？</a:t>
            </a:r>
            <a:endParaRPr lang="en-US" altLang="zh-TW" sz="6000" b="1" dirty="0" smtClean="0">
              <a:solidFill>
                <a:srgbClr val="C00000"/>
              </a:solidFill>
              <a:latin typeface="微軟正黑體" pitchFamily="34" charset="-120"/>
              <a:ea typeface="微軟正黑體" pitchFamily="34" charset="-120"/>
            </a:endParaRPr>
          </a:p>
        </p:txBody>
      </p:sp>
      <p:pic>
        <p:nvPicPr>
          <p:cNvPr id="3" name="圖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9938" y="2348880"/>
            <a:ext cx="4836318" cy="38871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73737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980727"/>
            <a:ext cx="7632848" cy="5088565"/>
          </a:xfrm>
          <a:prstGeom prst="rect">
            <a:avLst/>
          </a:prstGeom>
        </p:spPr>
      </p:pic>
      <p:sp>
        <p:nvSpPr>
          <p:cNvPr id="5" name="文字方塊 4"/>
          <p:cNvSpPr txBox="1"/>
          <p:nvPr/>
        </p:nvSpPr>
        <p:spPr>
          <a:xfrm>
            <a:off x="899592" y="6165304"/>
            <a:ext cx="25202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dirty="0" smtClean="0"/>
              <a:t>2018</a:t>
            </a:r>
            <a:r>
              <a:rPr lang="zh-TW" altLang="en-US" dirty="0" smtClean="0"/>
              <a:t>年</a:t>
            </a:r>
            <a:r>
              <a:rPr lang="en-US" altLang="zh-TW" dirty="0" smtClean="0"/>
              <a:t>9</a:t>
            </a:r>
            <a:r>
              <a:rPr lang="zh-TW" altLang="en-US" dirty="0" smtClean="0"/>
              <a:t>月</a:t>
            </a:r>
            <a:r>
              <a:rPr lang="en-US" altLang="zh-TW" dirty="0" smtClean="0"/>
              <a:t>16</a:t>
            </a:r>
            <a:r>
              <a:rPr lang="zh-TW" altLang="en-US" dirty="0" smtClean="0"/>
              <a:t>日 </a:t>
            </a:r>
            <a:r>
              <a:rPr lang="en-US" altLang="zh-TW" dirty="0" smtClean="0"/>
              <a:t>(</a:t>
            </a:r>
            <a:r>
              <a:rPr lang="zh-TW" altLang="en-US" dirty="0" smtClean="0"/>
              <a:t>日</a:t>
            </a:r>
            <a:r>
              <a:rPr lang="en-US" altLang="zh-TW" dirty="0" smtClean="0"/>
              <a:t>)</a:t>
            </a:r>
            <a:endParaRPr lang="zh-HK" altLang="en-US" dirty="0"/>
          </a:p>
        </p:txBody>
      </p:sp>
    </p:spTree>
    <p:extLst>
      <p:ext uri="{BB962C8B-B14F-4D97-AF65-F5344CB8AC3E}">
        <p14:creationId xmlns:p14="http://schemas.microsoft.com/office/powerpoint/2010/main" val="378716536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內容版面配置區 2"/>
          <p:cNvSpPr>
            <a:spLocks noGrp="1"/>
          </p:cNvSpPr>
          <p:nvPr>
            <p:ph idx="1"/>
          </p:nvPr>
        </p:nvSpPr>
        <p:spPr>
          <a:xfrm>
            <a:off x="467544" y="1196752"/>
            <a:ext cx="8229600" cy="1728192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zh-TW" altLang="en-US" sz="6000" b="1" dirty="0" smtClean="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甚麼是「災難」？</a:t>
            </a:r>
            <a:endParaRPr lang="en-US" altLang="zh-TW" sz="6000" b="1" dirty="0" smtClean="0">
              <a:solidFill>
                <a:srgbClr val="C00000"/>
              </a:solidFill>
              <a:latin typeface="微軟正黑體" pitchFamily="34" charset="-120"/>
              <a:ea typeface="微軟正黑體" pitchFamily="34" charset="-120"/>
            </a:endParaRPr>
          </a:p>
        </p:txBody>
      </p:sp>
      <p:pic>
        <p:nvPicPr>
          <p:cNvPr id="3" name="圖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9938" y="2348880"/>
            <a:ext cx="4836318" cy="38871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91415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字方塊 5"/>
          <p:cNvSpPr txBox="1"/>
          <p:nvPr/>
        </p:nvSpPr>
        <p:spPr>
          <a:xfrm>
            <a:off x="467544" y="1155516"/>
            <a:ext cx="8280920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4000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任何能夠引起設施破壞、經濟嚴重損傷、人員傷亡、人的健康狀況及社會衛生服務條件惡化的</a:t>
            </a:r>
            <a:r>
              <a:rPr lang="zh-TW" altLang="en-US" sz="4000" b="1" u="sng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事件</a:t>
            </a:r>
            <a:r>
              <a:rPr lang="zh-TW" altLang="en-US" sz="4000" b="1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，</a:t>
            </a:r>
            <a:r>
              <a:rPr lang="zh-TW" altLang="en-US" sz="4000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當其</a:t>
            </a:r>
            <a:r>
              <a:rPr lang="zh-TW" altLang="en-US" sz="4000" b="1" u="sng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破壞力</a:t>
            </a:r>
            <a:r>
              <a:rPr lang="zh-TW" altLang="en-US" sz="4000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超過了所發生地區所</a:t>
            </a:r>
            <a:r>
              <a:rPr lang="zh-TW" altLang="en-US" sz="4000" b="1" u="sng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承受的程度</a:t>
            </a:r>
            <a:r>
              <a:rPr lang="zh-TW" altLang="en-US" sz="4000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而不得不向該地區以外的地區求援時</a:t>
            </a:r>
            <a:r>
              <a:rPr lang="zh-TW" altLang="en-US" sz="4000" b="1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，</a:t>
            </a:r>
            <a:r>
              <a:rPr lang="zh-TW" altLang="en-US" sz="4000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就可以認為</a:t>
            </a:r>
            <a:r>
              <a:rPr lang="zh-TW" altLang="en-US" sz="4000" b="1" u="sng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災難</a:t>
            </a:r>
            <a:r>
              <a:rPr lang="zh-TW" altLang="en-US" sz="4000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發生了</a:t>
            </a:r>
            <a:r>
              <a:rPr lang="zh-TW" altLang="en-US" sz="4000" b="1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。</a:t>
            </a:r>
            <a:endParaRPr lang="en-US" altLang="zh-TW" sz="4000" b="1" dirty="0" smtClean="0">
              <a:solidFill>
                <a:srgbClr val="C0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endParaRPr lang="en-US" altLang="zh-HK" sz="4000" b="1" dirty="0">
              <a:solidFill>
                <a:srgbClr val="C0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algn="r"/>
            <a:r>
              <a:rPr lang="zh-TW" altLang="en-US" sz="2800" b="1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世界衛生組織</a:t>
            </a:r>
            <a:endParaRPr lang="zh-HK" altLang="en-US" sz="2800" b="1" dirty="0">
              <a:solidFill>
                <a:srgbClr val="C0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7" name="標題 1"/>
          <p:cNvSpPr>
            <a:spLocks noGrp="1"/>
          </p:cNvSpPr>
          <p:nvPr>
            <p:ph type="title"/>
          </p:nvPr>
        </p:nvSpPr>
        <p:spPr>
          <a:xfrm>
            <a:off x="2483768" y="85983"/>
            <a:ext cx="6336704" cy="1143000"/>
          </a:xfrm>
        </p:spPr>
        <p:txBody>
          <a:bodyPr>
            <a:normAutofit/>
          </a:bodyPr>
          <a:lstStyle/>
          <a:p>
            <a:pPr algn="r"/>
            <a:r>
              <a:rPr lang="zh-TW" altLang="en-US" sz="4800" b="1" dirty="0" smtClean="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災難的定義</a:t>
            </a:r>
            <a:endParaRPr lang="zh-HK" altLang="en-US" sz="4800" dirty="0"/>
          </a:p>
        </p:txBody>
      </p:sp>
    </p:spTree>
    <p:extLst>
      <p:ext uri="{BB962C8B-B14F-4D97-AF65-F5344CB8AC3E}">
        <p14:creationId xmlns:p14="http://schemas.microsoft.com/office/powerpoint/2010/main" val="19433568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內容版面配置區 2"/>
          <p:cNvSpPr>
            <a:spLocks noGrp="1"/>
          </p:cNvSpPr>
          <p:nvPr>
            <p:ph idx="1"/>
          </p:nvPr>
        </p:nvSpPr>
        <p:spPr>
          <a:xfrm>
            <a:off x="467544" y="1196752"/>
            <a:ext cx="8229600" cy="1728192"/>
          </a:xfrm>
        </p:spPr>
        <p:txBody>
          <a:bodyPr>
            <a:normAutofit fontScale="92500"/>
          </a:bodyPr>
          <a:lstStyle/>
          <a:p>
            <a:pPr marL="0" indent="0" algn="ctr">
              <a:buNone/>
            </a:pPr>
            <a:r>
              <a:rPr lang="zh-TW" altLang="en-US" sz="6000" b="1" dirty="0" smtClean="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傳染病會引發「災難」嗎？</a:t>
            </a:r>
            <a:endParaRPr lang="en-US" altLang="zh-TW" sz="6000" b="1" dirty="0" smtClean="0">
              <a:solidFill>
                <a:srgbClr val="C00000"/>
              </a:solidFill>
              <a:latin typeface="微軟正黑體" pitchFamily="34" charset="-120"/>
              <a:ea typeface="微軟正黑體" pitchFamily="34" charset="-120"/>
            </a:endParaRPr>
          </a:p>
        </p:txBody>
      </p:sp>
      <p:pic>
        <p:nvPicPr>
          <p:cNvPr id="3" name="圖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9938" y="2348880"/>
            <a:ext cx="4836318" cy="38871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38557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zh-TW" altLang="en-US" sz="44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傳染病：</a:t>
            </a:r>
            <a:r>
              <a:rPr lang="zh-TW" altLang="en-US" b="1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是</a:t>
            </a:r>
            <a:r>
              <a:rPr lang="zh-TW" altLang="en-US" b="1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指一些具傳播性的疾病</a:t>
            </a:r>
            <a:r>
              <a:rPr lang="zh-TW" altLang="en-US" b="1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。傳染病</a:t>
            </a:r>
            <a:r>
              <a:rPr lang="zh-TW" altLang="en-US" b="1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是由於病原體入侵人體繁殖或產生的毒素，破壞身體細胞及其功能所致，嚴重時會引致死亡。 </a:t>
            </a:r>
            <a:endParaRPr lang="zh-HK" altLang="en-US" b="1" dirty="0">
              <a:solidFill>
                <a:srgbClr val="C0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4" name="標題 1"/>
          <p:cNvSpPr>
            <a:spLocks noGrp="1"/>
          </p:cNvSpPr>
          <p:nvPr>
            <p:ph type="title"/>
          </p:nvPr>
        </p:nvSpPr>
        <p:spPr>
          <a:xfrm>
            <a:off x="2483768" y="85983"/>
            <a:ext cx="6336704" cy="1143000"/>
          </a:xfrm>
        </p:spPr>
        <p:txBody>
          <a:bodyPr>
            <a:normAutofit/>
          </a:bodyPr>
          <a:lstStyle/>
          <a:p>
            <a:pPr algn="r"/>
            <a:r>
              <a:rPr lang="zh-TW" altLang="en-US" sz="4800" b="1" dirty="0" smtClean="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傳染病</a:t>
            </a:r>
            <a:endParaRPr lang="zh-HK" altLang="en-US" sz="4800" dirty="0"/>
          </a:p>
        </p:txBody>
      </p:sp>
    </p:spTree>
    <p:extLst>
      <p:ext uri="{BB962C8B-B14F-4D97-AF65-F5344CB8AC3E}">
        <p14:creationId xmlns:p14="http://schemas.microsoft.com/office/powerpoint/2010/main" val="260997662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內容版面配置區 2"/>
          <p:cNvSpPr>
            <a:spLocks noGrp="1"/>
          </p:cNvSpPr>
          <p:nvPr>
            <p:ph idx="1"/>
          </p:nvPr>
        </p:nvSpPr>
        <p:spPr>
          <a:xfrm>
            <a:off x="467544" y="1196752"/>
            <a:ext cx="8229600" cy="3168352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zh-TW" altLang="en-US" sz="8000" b="1" dirty="0" smtClean="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同「病」相「憐」</a:t>
            </a:r>
            <a:endParaRPr lang="en-US" altLang="zh-TW" sz="8000" b="1" dirty="0" smtClean="0">
              <a:solidFill>
                <a:srgbClr val="C00000"/>
              </a:solidFill>
              <a:latin typeface="微軟正黑體" pitchFamily="34" charset="-120"/>
              <a:ea typeface="微軟正黑體" pitchFamily="34" charset="-120"/>
            </a:endParaRPr>
          </a:p>
          <a:p>
            <a:pPr marL="0" indent="0" algn="ctr">
              <a:buNone/>
            </a:pPr>
            <a:r>
              <a:rPr lang="zh-TW" altLang="en-US" sz="4400" b="1" dirty="0" smtClean="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你知道香港曾爆發過的傳染病嗎？</a:t>
            </a:r>
            <a:endParaRPr lang="en-US" altLang="zh-TW" sz="4400" b="1" dirty="0" smtClean="0">
              <a:solidFill>
                <a:srgbClr val="C00000"/>
              </a:solidFill>
              <a:latin typeface="微軟正黑體" pitchFamily="34" charset="-120"/>
              <a:ea typeface="微軟正黑體" pitchFamily="34" charset="-120"/>
            </a:endParaRPr>
          </a:p>
        </p:txBody>
      </p:sp>
      <p:pic>
        <p:nvPicPr>
          <p:cNvPr id="2" name="圖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37748" y="3380169"/>
            <a:ext cx="3289191" cy="32891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3952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989856"/>
            <a:ext cx="8229600" cy="1143000"/>
          </a:xfrm>
        </p:spPr>
        <p:txBody>
          <a:bodyPr>
            <a:normAutofit/>
          </a:bodyPr>
          <a:lstStyle/>
          <a:p>
            <a:pPr algn="l"/>
            <a:r>
              <a:rPr lang="zh-TW" altLang="en-US" sz="6000" b="1" dirty="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香港曾爆發過的</a:t>
            </a:r>
            <a:r>
              <a:rPr lang="zh-TW" altLang="en-US" sz="6000" b="1" dirty="0" smtClean="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傳染病</a:t>
            </a:r>
            <a:endParaRPr lang="zh-HK" altLang="en-US" sz="6000" dirty="0"/>
          </a:p>
        </p:txBody>
      </p:sp>
      <p:sp>
        <p:nvSpPr>
          <p:cNvPr id="8" name="內容版面配置區 2"/>
          <p:cNvSpPr>
            <a:spLocks noGrp="1"/>
          </p:cNvSpPr>
          <p:nvPr>
            <p:ph sz="half" idx="1"/>
          </p:nvPr>
        </p:nvSpPr>
        <p:spPr>
          <a:xfrm>
            <a:off x="457200" y="2143397"/>
            <a:ext cx="4038600" cy="4525963"/>
          </a:xfrm>
        </p:spPr>
        <p:txBody>
          <a:bodyPr>
            <a:normAutofit/>
          </a:bodyPr>
          <a:lstStyle/>
          <a:p>
            <a:r>
              <a:rPr lang="zh-TW" altLang="en-US" sz="3600" b="1" dirty="0" smtClean="0">
                <a:latin typeface="微軟正黑體" pitchFamily="34" charset="-120"/>
                <a:ea typeface="微軟正黑體" pitchFamily="34" charset="-120"/>
              </a:rPr>
              <a:t>鼠疫 </a:t>
            </a:r>
            <a:r>
              <a:rPr lang="en-US" altLang="zh-TW" sz="3600" b="1" dirty="0" smtClean="0">
                <a:latin typeface="微軟正黑體" pitchFamily="34" charset="-120"/>
                <a:ea typeface="微軟正黑體" pitchFamily="34" charset="-120"/>
              </a:rPr>
              <a:t>(1901)</a:t>
            </a:r>
          </a:p>
          <a:p>
            <a:r>
              <a:rPr lang="zh-TW" altLang="en-US" sz="3600" b="1" dirty="0" smtClean="0">
                <a:latin typeface="微軟正黑體" pitchFamily="34" charset="-120"/>
                <a:ea typeface="微軟正黑體" pitchFamily="34" charset="-120"/>
              </a:rPr>
              <a:t>白喉 </a:t>
            </a:r>
            <a:r>
              <a:rPr lang="en-US" altLang="zh-TW" sz="3600" b="1" dirty="0" smtClean="0">
                <a:latin typeface="微軟正黑體" pitchFamily="34" charset="-120"/>
                <a:ea typeface="微軟正黑體" pitchFamily="34" charset="-120"/>
              </a:rPr>
              <a:t>(1931)</a:t>
            </a:r>
          </a:p>
          <a:p>
            <a:r>
              <a:rPr lang="zh-TW" altLang="en-US" sz="3600" b="1" dirty="0" smtClean="0">
                <a:latin typeface="微軟正黑體" pitchFamily="34" charset="-120"/>
                <a:ea typeface="微軟正黑體" pitchFamily="34" charset="-120"/>
              </a:rPr>
              <a:t>霍亂 </a:t>
            </a:r>
            <a:r>
              <a:rPr lang="en-US" altLang="zh-TW" sz="3600" b="1" dirty="0" smtClean="0">
                <a:latin typeface="微軟正黑體" pitchFamily="34" charset="-120"/>
                <a:ea typeface="微軟正黑體" pitchFamily="34" charset="-120"/>
              </a:rPr>
              <a:t>(1937)</a:t>
            </a:r>
          </a:p>
          <a:p>
            <a:r>
              <a:rPr lang="zh-TW" altLang="en-US" sz="3600" b="1" dirty="0" smtClean="0">
                <a:latin typeface="微軟正黑體" pitchFamily="34" charset="-120"/>
                <a:ea typeface="微軟正黑體" pitchFamily="34" charset="-120"/>
              </a:rPr>
              <a:t>天花 </a:t>
            </a:r>
            <a:r>
              <a:rPr lang="en-US" altLang="zh-TW" sz="3600" b="1" dirty="0" smtClean="0">
                <a:latin typeface="微軟正黑體" pitchFamily="34" charset="-120"/>
                <a:ea typeface="微軟正黑體" pitchFamily="34" charset="-120"/>
              </a:rPr>
              <a:t>(1938)</a:t>
            </a:r>
            <a:endParaRPr lang="en-US" altLang="zh-TW" sz="3600" b="1" dirty="0">
              <a:latin typeface="微軟正黑體" pitchFamily="34" charset="-120"/>
              <a:ea typeface="微軟正黑體" pitchFamily="34" charset="-120"/>
            </a:endParaRPr>
          </a:p>
          <a:p>
            <a:r>
              <a:rPr lang="zh-TW" altLang="en-US" sz="3600" b="1" dirty="0">
                <a:latin typeface="微軟正黑體" pitchFamily="34" charset="-120"/>
                <a:ea typeface="微軟正黑體" pitchFamily="34" charset="-120"/>
              </a:rPr>
              <a:t>霍亂 </a:t>
            </a:r>
            <a:r>
              <a:rPr lang="en-US" altLang="zh-TW" sz="3600" b="1" dirty="0" smtClean="0">
                <a:latin typeface="微軟正黑體" pitchFamily="34" charset="-120"/>
                <a:ea typeface="微軟正黑體" pitchFamily="34" charset="-120"/>
              </a:rPr>
              <a:t>(60</a:t>
            </a:r>
            <a:r>
              <a:rPr lang="zh-TW" altLang="en-US" sz="3600" b="1" dirty="0" smtClean="0">
                <a:latin typeface="微軟正黑體" pitchFamily="34" charset="-120"/>
                <a:ea typeface="微軟正黑體" pitchFamily="34" charset="-120"/>
              </a:rPr>
              <a:t>年代</a:t>
            </a:r>
            <a:r>
              <a:rPr lang="en-US" altLang="zh-TW" sz="3600" b="1" dirty="0" smtClean="0">
                <a:latin typeface="微軟正黑體" pitchFamily="34" charset="-120"/>
                <a:ea typeface="微軟正黑體" pitchFamily="34" charset="-120"/>
              </a:rPr>
              <a:t>)</a:t>
            </a:r>
            <a:endParaRPr lang="en-US" altLang="zh-TW" sz="3600" b="1" dirty="0">
              <a:latin typeface="微軟正黑體" pitchFamily="34" charset="-120"/>
              <a:ea typeface="微軟正黑體" pitchFamily="34" charset="-120"/>
            </a:endParaRPr>
          </a:p>
          <a:p>
            <a:r>
              <a:rPr lang="zh-TW" altLang="en-US" sz="3600" b="1" dirty="0" smtClean="0">
                <a:latin typeface="微軟正黑體" pitchFamily="34" charset="-120"/>
                <a:ea typeface="微軟正黑體" pitchFamily="34" charset="-120"/>
              </a:rPr>
              <a:t>瘋狗症 </a:t>
            </a:r>
            <a:r>
              <a:rPr lang="en-US" altLang="zh-TW" sz="3600" b="1" dirty="0" smtClean="0">
                <a:latin typeface="微軟正黑體" pitchFamily="34" charset="-120"/>
                <a:ea typeface="微軟正黑體" pitchFamily="34" charset="-120"/>
              </a:rPr>
              <a:t>(1980)</a:t>
            </a:r>
          </a:p>
        </p:txBody>
      </p:sp>
      <p:sp>
        <p:nvSpPr>
          <p:cNvPr id="3" name="內容版面配置區 2"/>
          <p:cNvSpPr>
            <a:spLocks noGrp="1"/>
          </p:cNvSpPr>
          <p:nvPr>
            <p:ph sz="half" idx="2"/>
          </p:nvPr>
        </p:nvSpPr>
        <p:spPr>
          <a:xfrm>
            <a:off x="4648200" y="2143397"/>
            <a:ext cx="4038600" cy="4525963"/>
          </a:xfrm>
        </p:spPr>
        <p:txBody>
          <a:bodyPr>
            <a:noAutofit/>
          </a:bodyPr>
          <a:lstStyle/>
          <a:p>
            <a:r>
              <a:rPr lang="zh-TW" altLang="en-US" sz="3600" b="1" dirty="0">
                <a:latin typeface="微軟正黑體" pitchFamily="34" charset="-120"/>
                <a:ea typeface="微軟正黑體" pitchFamily="34" charset="-120"/>
              </a:rPr>
              <a:t>愛滋病 </a:t>
            </a:r>
            <a:r>
              <a:rPr lang="en-US" altLang="zh-TW" sz="3600" b="1" dirty="0">
                <a:latin typeface="微軟正黑體" pitchFamily="34" charset="-120"/>
                <a:ea typeface="微軟正黑體" pitchFamily="34" charset="-120"/>
              </a:rPr>
              <a:t>(1985)</a:t>
            </a:r>
          </a:p>
          <a:p>
            <a:r>
              <a:rPr lang="zh-TW" altLang="en-US" sz="3600" b="1" dirty="0" smtClean="0">
                <a:latin typeface="微軟正黑體" pitchFamily="34" charset="-120"/>
                <a:ea typeface="微軟正黑體" pitchFamily="34" charset="-120"/>
              </a:rPr>
              <a:t>霍亂 </a:t>
            </a:r>
            <a:r>
              <a:rPr lang="en-US" altLang="zh-TW" sz="3600" b="1" dirty="0" smtClean="0">
                <a:latin typeface="微軟正黑體" pitchFamily="34" charset="-120"/>
                <a:ea typeface="微軟正黑體" pitchFamily="34" charset="-120"/>
              </a:rPr>
              <a:t>(1986)</a:t>
            </a:r>
            <a:endParaRPr lang="en-US" altLang="zh-TW" sz="3600" b="1" dirty="0">
              <a:latin typeface="微軟正黑體" pitchFamily="34" charset="-120"/>
              <a:ea typeface="微軟正黑體" pitchFamily="34" charset="-120"/>
            </a:endParaRPr>
          </a:p>
          <a:p>
            <a:r>
              <a:rPr lang="zh-TW" altLang="en-US" sz="3600" b="1" dirty="0" smtClean="0">
                <a:latin typeface="微軟正黑體" pitchFamily="34" charset="-120"/>
                <a:ea typeface="微軟正黑體" pitchFamily="34" charset="-120"/>
              </a:rPr>
              <a:t>甲型肝炎 </a:t>
            </a:r>
            <a:r>
              <a:rPr lang="en-US" altLang="zh-TW" sz="3600" b="1" dirty="0" smtClean="0">
                <a:latin typeface="微軟正黑體" pitchFamily="34" charset="-120"/>
                <a:ea typeface="微軟正黑體" pitchFamily="34" charset="-120"/>
              </a:rPr>
              <a:t>(1987)</a:t>
            </a:r>
            <a:endParaRPr lang="en-US" altLang="zh-TW" sz="3600" b="1" dirty="0">
              <a:latin typeface="微軟正黑體" pitchFamily="34" charset="-120"/>
              <a:ea typeface="微軟正黑體" pitchFamily="34" charset="-120"/>
            </a:endParaRPr>
          </a:p>
          <a:p>
            <a:r>
              <a:rPr lang="zh-TW" altLang="en-US" sz="3600" b="1" dirty="0" smtClean="0">
                <a:latin typeface="微軟正黑體" pitchFamily="34" charset="-120"/>
                <a:ea typeface="微軟正黑體" pitchFamily="34" charset="-120"/>
              </a:rPr>
              <a:t>登革熱 </a:t>
            </a:r>
            <a:r>
              <a:rPr lang="en-US" altLang="zh-TW" sz="3600" b="1" dirty="0" smtClean="0">
                <a:latin typeface="微軟正黑體" pitchFamily="34" charset="-120"/>
                <a:ea typeface="微軟正黑體" pitchFamily="34" charset="-120"/>
              </a:rPr>
              <a:t>(2001-03)</a:t>
            </a:r>
            <a:endParaRPr lang="en-US" altLang="zh-TW" sz="3600" b="1" dirty="0">
              <a:latin typeface="微軟正黑體" pitchFamily="34" charset="-120"/>
              <a:ea typeface="微軟正黑體" pitchFamily="34" charset="-120"/>
            </a:endParaRPr>
          </a:p>
          <a:p>
            <a:r>
              <a:rPr lang="en-US" altLang="zh-TW" sz="3600" b="1" dirty="0" smtClean="0">
                <a:latin typeface="微軟正黑體" pitchFamily="34" charset="-120"/>
                <a:ea typeface="微軟正黑體" pitchFamily="34" charset="-120"/>
              </a:rPr>
              <a:t>SARS (2003)</a:t>
            </a:r>
          </a:p>
          <a:p>
            <a:r>
              <a:rPr lang="en-US" altLang="zh-TW" sz="3600" b="1" dirty="0" smtClean="0">
                <a:latin typeface="微軟正黑體" pitchFamily="34" charset="-120"/>
                <a:ea typeface="微軟正黑體" pitchFamily="34" charset="-120"/>
              </a:rPr>
              <a:t>……</a:t>
            </a:r>
            <a:endParaRPr lang="zh-TW" alt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3137906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1531" y="1048621"/>
            <a:ext cx="7708901" cy="4900659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751530" y="6195906"/>
            <a:ext cx="706083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sz="1200" dirty="0"/>
              <a:t>短片</a:t>
            </a:r>
            <a:r>
              <a:rPr lang="en-US" altLang="zh-TW" sz="1200" dirty="0"/>
              <a:t>:</a:t>
            </a:r>
            <a:r>
              <a:rPr lang="zh-TW" altLang="en-US" sz="1200" dirty="0"/>
              <a:t> </a:t>
            </a:r>
            <a:r>
              <a:rPr lang="en-US" altLang="zh-HK" sz="1200" dirty="0" smtClean="0">
                <a:hlinkClick r:id="rId3"/>
              </a:rPr>
              <a:t>https</a:t>
            </a:r>
            <a:r>
              <a:rPr lang="en-US" altLang="zh-HK" sz="1200" dirty="0">
                <a:hlinkClick r:id="rId3"/>
              </a:rPr>
              <a:t>://</a:t>
            </a:r>
            <a:r>
              <a:rPr lang="en-US" altLang="zh-HK" sz="1200" dirty="0" smtClean="0">
                <a:hlinkClick r:id="rId3"/>
              </a:rPr>
              <a:t>www.youtube.com/watch?v=UmOWbQMUStk</a:t>
            </a:r>
            <a:r>
              <a:rPr lang="zh-TW" altLang="en-US" sz="1200" dirty="0" smtClean="0"/>
              <a:t> </a:t>
            </a:r>
            <a:r>
              <a:rPr lang="en-US" altLang="zh-TW" sz="1200" dirty="0" smtClean="0"/>
              <a:t>(3</a:t>
            </a:r>
            <a:r>
              <a:rPr lang="zh-TW" altLang="en-US" sz="1200" dirty="0" smtClean="0"/>
              <a:t>分半鐘</a:t>
            </a:r>
            <a:r>
              <a:rPr lang="en-US" altLang="zh-TW" sz="1200" dirty="0" smtClean="0"/>
              <a:t>)</a:t>
            </a:r>
            <a:r>
              <a:rPr lang="zh-TW" altLang="en-US" sz="1200" dirty="0" smtClean="0"/>
              <a:t>　</a:t>
            </a:r>
            <a:endParaRPr lang="zh-HK" altLang="en-US" sz="1200" dirty="0"/>
          </a:p>
        </p:txBody>
      </p:sp>
      <p:sp>
        <p:nvSpPr>
          <p:cNvPr id="6" name="標題 1"/>
          <p:cNvSpPr>
            <a:spLocks noGrp="1"/>
          </p:cNvSpPr>
          <p:nvPr>
            <p:ph type="title"/>
          </p:nvPr>
        </p:nvSpPr>
        <p:spPr>
          <a:xfrm>
            <a:off x="2483768" y="85983"/>
            <a:ext cx="6336704" cy="1143000"/>
          </a:xfrm>
        </p:spPr>
        <p:txBody>
          <a:bodyPr>
            <a:normAutofit/>
          </a:bodyPr>
          <a:lstStyle/>
          <a:p>
            <a:pPr algn="r"/>
            <a:r>
              <a:rPr lang="zh-TW" altLang="en-US" sz="4800" b="1" dirty="0" smtClean="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伊波拉病毒</a:t>
            </a:r>
            <a:endParaRPr lang="zh-HK" altLang="en-US" sz="4800" dirty="0"/>
          </a:p>
        </p:txBody>
      </p:sp>
    </p:spTree>
    <p:extLst>
      <p:ext uri="{BB962C8B-B14F-4D97-AF65-F5344CB8AC3E}">
        <p14:creationId xmlns:p14="http://schemas.microsoft.com/office/powerpoint/2010/main" val="3605333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內容版面配置區 2"/>
          <p:cNvSpPr>
            <a:spLocks noGrp="1"/>
          </p:cNvSpPr>
          <p:nvPr>
            <p:ph idx="1"/>
          </p:nvPr>
        </p:nvSpPr>
        <p:spPr>
          <a:xfrm>
            <a:off x="519919" y="1268760"/>
            <a:ext cx="8229600" cy="3888432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altLang="zh-TW" sz="5200" b="1" dirty="0" smtClean="0">
              <a:solidFill>
                <a:srgbClr val="C00000"/>
              </a:solidFill>
              <a:latin typeface="微軟正黑體" pitchFamily="34" charset="-120"/>
              <a:ea typeface="微軟正黑體" pitchFamily="34" charset="-120"/>
            </a:endParaRPr>
          </a:p>
          <a:p>
            <a:pPr marL="0" indent="0" algn="ctr">
              <a:buNone/>
            </a:pPr>
            <a:r>
              <a:rPr lang="zh-TW" altLang="en-US" sz="7200" b="1" dirty="0" smtClean="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人道。</a:t>
            </a:r>
            <a:r>
              <a:rPr lang="zh-TW" altLang="en-US" sz="7200" b="1" dirty="0" smtClean="0">
                <a:solidFill>
                  <a:srgbClr val="002060"/>
                </a:solidFill>
                <a:latin typeface="微軟正黑體" pitchFamily="34" charset="-120"/>
                <a:ea typeface="微軟正黑體" pitchFamily="34" charset="-120"/>
              </a:rPr>
              <a:t>工作</a:t>
            </a:r>
            <a:endParaRPr lang="en-US" altLang="zh-TW" sz="7200" b="1" dirty="0" smtClean="0">
              <a:solidFill>
                <a:srgbClr val="002060"/>
              </a:solidFill>
              <a:latin typeface="微軟正黑體" pitchFamily="34" charset="-120"/>
              <a:ea typeface="微軟正黑體" pitchFamily="34" charset="-120"/>
            </a:endParaRPr>
          </a:p>
          <a:p>
            <a:pPr marL="0" indent="0" algn="ctr">
              <a:buNone/>
            </a:pPr>
            <a:r>
              <a:rPr lang="en-US" altLang="zh-TW" sz="6000" b="1" dirty="0" smtClean="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(</a:t>
            </a:r>
            <a:r>
              <a:rPr lang="zh-TW" altLang="en-US" sz="6000" b="1" dirty="0" smtClean="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第一節</a:t>
            </a:r>
            <a:r>
              <a:rPr lang="en-US" altLang="zh-TW" sz="6000" b="1" dirty="0" smtClean="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)</a:t>
            </a:r>
            <a:endParaRPr lang="en-US" altLang="zh-TW" sz="6000" b="1" dirty="0">
              <a:solidFill>
                <a:srgbClr val="C00000"/>
              </a:solidFill>
              <a:latin typeface="微軟正黑體" pitchFamily="34" charset="-120"/>
              <a:ea typeface="微軟正黑體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5729540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方塊 1"/>
          <p:cNvSpPr txBox="1"/>
          <p:nvPr/>
        </p:nvSpPr>
        <p:spPr>
          <a:xfrm>
            <a:off x="611560" y="1700808"/>
            <a:ext cx="7992888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zh-HK" sz="3200" b="1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很多</a:t>
            </a:r>
            <a:r>
              <a:rPr lang="zh-TW" altLang="zh-HK" sz="3200" b="1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人怕被誤以為染上伊波拉，身體不適都不去看醫生，家人有病又不敢說；為免被隔離，竟在家人死亡後，棄屍街頭。疫情發展至今已半年，當地不但缺醫少藥，日常用品的價格亦不斷上漲，人們的生活受到極大影響。伊波拉不單是一場疫症，它已發展成一場人道災難</a:t>
            </a:r>
            <a:r>
              <a:rPr lang="zh-TW" altLang="zh-HK" sz="3200" b="1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。</a:t>
            </a:r>
            <a:endParaRPr lang="zh-HK" altLang="en-US" sz="3200" b="1" dirty="0">
              <a:solidFill>
                <a:srgbClr val="C0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83568" y="6237312"/>
            <a:ext cx="792088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sz="1200" dirty="0"/>
              <a:t>參考資料</a:t>
            </a:r>
            <a:r>
              <a:rPr lang="zh-TW" altLang="en-US" sz="1200" dirty="0" smtClean="0"/>
              <a:t>：</a:t>
            </a:r>
            <a:r>
              <a:rPr lang="en-US" altLang="zh-HK" sz="1200" dirty="0">
                <a:hlinkClick r:id="rId2"/>
              </a:rPr>
              <a:t>https://</a:t>
            </a:r>
            <a:r>
              <a:rPr lang="en-US" altLang="zh-HK" sz="1200" dirty="0" smtClean="0">
                <a:hlinkClick r:id="rId2"/>
              </a:rPr>
              <a:t>www.redcross.org.hk/sec_comm_files/Red%20Cross%20News/Issue%2074/Red%20Cross%20World.pdf</a:t>
            </a:r>
            <a:r>
              <a:rPr lang="zh-TW" altLang="en-US" sz="1200" dirty="0" smtClean="0"/>
              <a:t> </a:t>
            </a:r>
            <a:r>
              <a:rPr lang="zh-TW" altLang="en-US" dirty="0" smtClean="0"/>
              <a:t>　　</a:t>
            </a:r>
            <a:endParaRPr lang="zh-HK" altLang="en-US" dirty="0"/>
          </a:p>
        </p:txBody>
      </p:sp>
      <p:sp>
        <p:nvSpPr>
          <p:cNvPr id="7" name="標題 1"/>
          <p:cNvSpPr txBox="1">
            <a:spLocks/>
          </p:cNvSpPr>
          <p:nvPr/>
        </p:nvSpPr>
        <p:spPr>
          <a:xfrm>
            <a:off x="2483768" y="85983"/>
            <a:ext cx="6336704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zh-TW" altLang="en-US" sz="4800" b="1" smtClean="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思考</a:t>
            </a:r>
            <a:endParaRPr lang="zh-HK" altLang="en-US" sz="4800" dirty="0"/>
          </a:p>
        </p:txBody>
      </p:sp>
    </p:spTree>
    <p:extLst>
      <p:ext uri="{BB962C8B-B14F-4D97-AF65-F5344CB8AC3E}">
        <p14:creationId xmlns:p14="http://schemas.microsoft.com/office/powerpoint/2010/main" val="15449325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標題 1"/>
          <p:cNvSpPr>
            <a:spLocks noGrp="1"/>
          </p:cNvSpPr>
          <p:nvPr>
            <p:ph type="title"/>
          </p:nvPr>
        </p:nvSpPr>
        <p:spPr>
          <a:xfrm>
            <a:off x="590872" y="85983"/>
            <a:ext cx="8229600" cy="1143000"/>
          </a:xfrm>
        </p:spPr>
        <p:txBody>
          <a:bodyPr>
            <a:normAutofit/>
          </a:bodyPr>
          <a:lstStyle/>
          <a:p>
            <a:pPr algn="r"/>
            <a:r>
              <a:rPr lang="zh-TW" altLang="en-US" sz="4800" b="1" dirty="0" smtClean="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屍體處理隊</a:t>
            </a:r>
            <a:endParaRPr lang="zh-HK" altLang="en-US" sz="4800" dirty="0"/>
          </a:p>
        </p:txBody>
      </p:sp>
      <p:pic>
        <p:nvPicPr>
          <p:cNvPr id="2" name="圖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1060084"/>
            <a:ext cx="7416824" cy="49795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25385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方塊 1"/>
          <p:cNvSpPr txBox="1"/>
          <p:nvPr/>
        </p:nvSpPr>
        <p:spPr>
          <a:xfrm>
            <a:off x="611560" y="1196752"/>
            <a:ext cx="7992888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3200" b="1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屍體處理隊的壓力來源：</a:t>
            </a:r>
            <a:endParaRPr lang="en-US" altLang="zh-TW" sz="3200" b="1" dirty="0" smtClean="0">
              <a:solidFill>
                <a:srgbClr val="C0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endParaRPr lang="en-US" altLang="zh-TW" sz="3200" dirty="0" smtClean="0">
              <a:solidFill>
                <a:srgbClr val="C0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742950" indent="-742950">
              <a:buAutoNum type="arabicPeriod"/>
            </a:pPr>
            <a:r>
              <a:rPr lang="zh-TW" altLang="zh-HK" sz="3200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害怕</a:t>
            </a:r>
            <a:r>
              <a:rPr lang="zh-TW" altLang="zh-HK" sz="3200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工作期間受</a:t>
            </a:r>
            <a:r>
              <a:rPr lang="zh-TW" altLang="zh-HK" sz="3200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感染</a:t>
            </a:r>
            <a:r>
              <a:rPr lang="zh-TW" altLang="en-US" sz="3200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，</a:t>
            </a:r>
            <a:r>
              <a:rPr lang="zh-TW" altLang="zh-HK" sz="3200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患者死亡時數量最多；</a:t>
            </a:r>
            <a:endParaRPr lang="en-US" altLang="zh-TW" sz="3200" dirty="0">
              <a:solidFill>
                <a:srgbClr val="C0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742950" indent="-742950">
              <a:buAutoNum type="arabicPeriod"/>
            </a:pPr>
            <a:r>
              <a:rPr lang="zh-TW" altLang="zh-HK" sz="3200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冒</a:t>
            </a:r>
            <a:r>
              <a:rPr lang="zh-TW" altLang="zh-HK" sz="3200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着生命危險工作的他們非但不受尊重，反而遭到家人朋友唾棄，下班回家連門都不讓進</a:t>
            </a:r>
            <a:r>
              <a:rPr lang="zh-TW" altLang="zh-HK" sz="3200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；</a:t>
            </a:r>
            <a:endParaRPr lang="en-US" altLang="zh-TW" sz="3200" dirty="0" smtClean="0">
              <a:solidFill>
                <a:srgbClr val="C0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742950" indent="-742950">
              <a:buAutoNum type="arabicPeriod"/>
            </a:pPr>
            <a:r>
              <a:rPr lang="zh-TW" altLang="zh-HK" sz="3200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當地人</a:t>
            </a:r>
            <a:r>
              <a:rPr lang="zh-TW" altLang="zh-HK" sz="3200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對伊波拉嚴重缺乏認識，謠言四起，竟認定噴灑消毒藥水的工作人員是在散播伊波拉，向他們扔石頭窮追猛打</a:t>
            </a:r>
            <a:r>
              <a:rPr lang="zh-TW" altLang="zh-HK" sz="3200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。</a:t>
            </a:r>
            <a:endParaRPr lang="zh-HK" altLang="en-US" sz="3200" b="1" dirty="0">
              <a:solidFill>
                <a:srgbClr val="C0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83568" y="6237312"/>
            <a:ext cx="792088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sz="1200" dirty="0"/>
              <a:t>參考資料</a:t>
            </a:r>
            <a:r>
              <a:rPr lang="zh-TW" altLang="en-US" sz="1200" dirty="0" smtClean="0"/>
              <a:t>：</a:t>
            </a:r>
            <a:r>
              <a:rPr lang="en-US" altLang="zh-HK" sz="1200" dirty="0">
                <a:hlinkClick r:id="rId2"/>
              </a:rPr>
              <a:t>http://</a:t>
            </a:r>
            <a:r>
              <a:rPr lang="en-US" altLang="zh-HK" sz="1200" dirty="0" smtClean="0">
                <a:hlinkClick r:id="rId2"/>
              </a:rPr>
              <a:t>www.cuhk.edu.hk/chinese/features/eliza_cheung.html</a:t>
            </a:r>
            <a:r>
              <a:rPr lang="zh-TW" altLang="en-US" sz="1200" dirty="0" smtClean="0"/>
              <a:t> </a:t>
            </a:r>
            <a:r>
              <a:rPr lang="zh-TW" altLang="en-US" dirty="0" smtClean="0"/>
              <a:t>　　</a:t>
            </a:r>
            <a:endParaRPr lang="zh-HK" altLang="en-US" dirty="0"/>
          </a:p>
        </p:txBody>
      </p:sp>
      <p:sp>
        <p:nvSpPr>
          <p:cNvPr id="6" name="標題 1"/>
          <p:cNvSpPr>
            <a:spLocks noGrp="1"/>
          </p:cNvSpPr>
          <p:nvPr>
            <p:ph type="title"/>
          </p:nvPr>
        </p:nvSpPr>
        <p:spPr>
          <a:xfrm>
            <a:off x="2483768" y="85983"/>
            <a:ext cx="6336704" cy="1143000"/>
          </a:xfrm>
        </p:spPr>
        <p:txBody>
          <a:bodyPr>
            <a:normAutofit/>
          </a:bodyPr>
          <a:lstStyle/>
          <a:p>
            <a:pPr algn="r"/>
            <a:r>
              <a:rPr lang="zh-TW" altLang="en-US" sz="4800" b="1" dirty="0" smtClean="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思考</a:t>
            </a:r>
            <a:endParaRPr lang="zh-HK" altLang="en-US" sz="4800" dirty="0"/>
          </a:p>
        </p:txBody>
      </p:sp>
    </p:spTree>
    <p:extLst>
      <p:ext uri="{BB962C8B-B14F-4D97-AF65-F5344CB8AC3E}">
        <p14:creationId xmlns:p14="http://schemas.microsoft.com/office/powerpoint/2010/main" val="3690895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755576" y="6093296"/>
            <a:ext cx="64087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sz="1200" dirty="0"/>
              <a:t>短片</a:t>
            </a:r>
            <a:r>
              <a:rPr lang="en-US" altLang="zh-TW" sz="1200" dirty="0"/>
              <a:t>: </a:t>
            </a:r>
            <a:r>
              <a:rPr lang="en-US" altLang="zh-HK" sz="1200" dirty="0">
                <a:hlinkClick r:id="rId2"/>
              </a:rPr>
              <a:t>https://</a:t>
            </a:r>
            <a:r>
              <a:rPr lang="en-US" altLang="zh-HK" sz="1200" dirty="0" smtClean="0">
                <a:hlinkClick r:id="rId2"/>
              </a:rPr>
              <a:t>www.youtube.com/watch?v=oQ5QXXkOq3g</a:t>
            </a:r>
            <a:r>
              <a:rPr lang="zh-TW" altLang="en-US" sz="1200" dirty="0" smtClean="0"/>
              <a:t> </a:t>
            </a:r>
            <a:r>
              <a:rPr lang="en-US" altLang="zh-TW" sz="1200" dirty="0" smtClean="0"/>
              <a:t>(3</a:t>
            </a:r>
            <a:r>
              <a:rPr lang="zh-TW" altLang="en-US" sz="1200" dirty="0" smtClean="0"/>
              <a:t>分鐘</a:t>
            </a:r>
            <a:r>
              <a:rPr lang="en-US" altLang="zh-TW" sz="1200" dirty="0" smtClean="0"/>
              <a:t>)</a:t>
            </a:r>
            <a:endParaRPr lang="zh-HK" altLang="en-US" sz="1200" dirty="0"/>
          </a:p>
        </p:txBody>
      </p:sp>
      <p:pic>
        <p:nvPicPr>
          <p:cNvPr id="5" name="圖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1052736"/>
            <a:ext cx="7344816" cy="4889549"/>
          </a:xfrm>
          <a:prstGeom prst="rect">
            <a:avLst/>
          </a:prstGeom>
        </p:spPr>
      </p:pic>
      <p:sp>
        <p:nvSpPr>
          <p:cNvPr id="6" name="標題 1"/>
          <p:cNvSpPr>
            <a:spLocks noGrp="1"/>
          </p:cNvSpPr>
          <p:nvPr>
            <p:ph type="title"/>
          </p:nvPr>
        </p:nvSpPr>
        <p:spPr>
          <a:xfrm>
            <a:off x="590872" y="85983"/>
            <a:ext cx="8229600" cy="1143000"/>
          </a:xfrm>
        </p:spPr>
        <p:txBody>
          <a:bodyPr>
            <a:normAutofit/>
          </a:bodyPr>
          <a:lstStyle/>
          <a:p>
            <a:pPr algn="r"/>
            <a:r>
              <a:rPr lang="zh-TW" altLang="en-US" sz="4800" b="1" dirty="0" smtClean="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張依勵的故事</a:t>
            </a:r>
            <a:endParaRPr lang="zh-HK" altLang="en-US" sz="4800" dirty="0"/>
          </a:p>
        </p:txBody>
      </p:sp>
    </p:spTree>
    <p:extLst>
      <p:ext uri="{BB962C8B-B14F-4D97-AF65-F5344CB8AC3E}">
        <p14:creationId xmlns:p14="http://schemas.microsoft.com/office/powerpoint/2010/main" val="11330425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5" y="1092118"/>
            <a:ext cx="6624735" cy="5073186"/>
          </a:xfrm>
          <a:prstGeom prst="rect">
            <a:avLst/>
          </a:prstGeom>
        </p:spPr>
      </p:pic>
      <p:sp>
        <p:nvSpPr>
          <p:cNvPr id="5" name="標題 1"/>
          <p:cNvSpPr>
            <a:spLocks noGrp="1"/>
          </p:cNvSpPr>
          <p:nvPr>
            <p:ph type="title"/>
          </p:nvPr>
        </p:nvSpPr>
        <p:spPr>
          <a:xfrm>
            <a:off x="2483768" y="85983"/>
            <a:ext cx="6336704" cy="1143000"/>
          </a:xfrm>
        </p:spPr>
        <p:txBody>
          <a:bodyPr>
            <a:normAutofit/>
          </a:bodyPr>
          <a:lstStyle/>
          <a:p>
            <a:pPr algn="r"/>
            <a:r>
              <a:rPr lang="zh-TW" altLang="en-US" sz="4800" b="1" dirty="0" smtClean="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健康</a:t>
            </a:r>
            <a:endParaRPr lang="zh-HK" altLang="en-US" sz="4800" dirty="0"/>
          </a:p>
        </p:txBody>
      </p:sp>
    </p:spTree>
    <p:extLst>
      <p:ext uri="{BB962C8B-B14F-4D97-AF65-F5344CB8AC3E}">
        <p14:creationId xmlns:p14="http://schemas.microsoft.com/office/powerpoint/2010/main" val="1875987903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方塊 1"/>
          <p:cNvSpPr txBox="1"/>
          <p:nvPr/>
        </p:nvSpPr>
        <p:spPr>
          <a:xfrm>
            <a:off x="611560" y="2151434"/>
            <a:ext cx="7992888" cy="30777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5400" b="1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失去</a:t>
            </a:r>
            <a:r>
              <a:rPr lang="zh-TW" altLang="en-US" sz="5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金錢</a:t>
            </a:r>
            <a:r>
              <a:rPr lang="zh-TW" altLang="en-US" sz="5400" b="1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的人損失甚少</a:t>
            </a:r>
            <a:r>
              <a:rPr lang="zh-TW" altLang="en-US" sz="5400" b="1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，</a:t>
            </a:r>
            <a:endParaRPr lang="en-US" altLang="zh-TW" sz="5400" b="1" dirty="0" smtClean="0">
              <a:solidFill>
                <a:srgbClr val="C0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en-US" sz="5400" b="1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失去</a:t>
            </a:r>
            <a:r>
              <a:rPr lang="zh-TW" altLang="en-US" sz="5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健康</a:t>
            </a:r>
            <a:r>
              <a:rPr lang="zh-TW" altLang="en-US" sz="5400" b="1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的人損失極多</a:t>
            </a:r>
            <a:r>
              <a:rPr lang="zh-TW" altLang="en-US" sz="5400" b="1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，</a:t>
            </a:r>
            <a:endParaRPr lang="en-US" altLang="zh-TW" sz="5400" b="1" dirty="0" smtClean="0">
              <a:solidFill>
                <a:srgbClr val="C0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en-US" sz="5400" b="1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失去</a:t>
            </a:r>
            <a:r>
              <a:rPr lang="zh-TW" altLang="en-US" sz="5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勇氣</a:t>
            </a:r>
            <a:r>
              <a:rPr lang="zh-TW" altLang="en-US" sz="5400" b="1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的人損失一切</a:t>
            </a:r>
            <a:r>
              <a:rPr lang="zh-TW" altLang="en-US" sz="5400" b="1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。</a:t>
            </a:r>
            <a:endParaRPr lang="en-US" altLang="zh-TW" sz="5400" b="1" dirty="0" smtClean="0">
              <a:solidFill>
                <a:srgbClr val="C0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endParaRPr lang="en-US" altLang="zh-TW" sz="3200" dirty="0" smtClean="0">
              <a:solidFill>
                <a:srgbClr val="C0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6" name="標題 1"/>
          <p:cNvSpPr>
            <a:spLocks noGrp="1"/>
          </p:cNvSpPr>
          <p:nvPr>
            <p:ph type="title"/>
          </p:nvPr>
        </p:nvSpPr>
        <p:spPr>
          <a:xfrm>
            <a:off x="2483768" y="85983"/>
            <a:ext cx="6336704" cy="1143000"/>
          </a:xfrm>
        </p:spPr>
        <p:txBody>
          <a:bodyPr>
            <a:normAutofit/>
          </a:bodyPr>
          <a:lstStyle/>
          <a:p>
            <a:pPr algn="r"/>
            <a:r>
              <a:rPr lang="zh-TW" altLang="en-US" sz="4800" b="1" dirty="0" smtClean="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總結</a:t>
            </a:r>
            <a:endParaRPr lang="zh-HK" altLang="en-US" sz="4800" dirty="0"/>
          </a:p>
        </p:txBody>
      </p:sp>
    </p:spTree>
    <p:extLst>
      <p:ext uri="{BB962C8B-B14F-4D97-AF65-F5344CB8AC3E}">
        <p14:creationId xmlns:p14="http://schemas.microsoft.com/office/powerpoint/2010/main" val="3848389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方塊 1"/>
          <p:cNvSpPr txBox="1"/>
          <p:nvPr/>
        </p:nvSpPr>
        <p:spPr>
          <a:xfrm>
            <a:off x="539552" y="2151434"/>
            <a:ext cx="799288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5400" b="1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哪怕是最沒有希望的事情，只要有一個</a:t>
            </a:r>
            <a:r>
              <a:rPr lang="zh-TW" altLang="en-US" sz="5400" b="1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勇者堅持去做</a:t>
            </a:r>
            <a:r>
              <a:rPr lang="zh-TW" altLang="en-US" sz="5400" b="1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，到</a:t>
            </a:r>
            <a:r>
              <a:rPr lang="zh-TW" altLang="en-US" sz="5400" b="1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最後大家就</a:t>
            </a:r>
            <a:r>
              <a:rPr lang="zh-TW" altLang="en-US" sz="5400" b="1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會擁有希望</a:t>
            </a:r>
            <a:r>
              <a:rPr lang="zh-TW" altLang="en-US" sz="5400" b="1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。</a:t>
            </a:r>
            <a:endParaRPr lang="en-US" altLang="zh-TW" sz="3200" b="1" dirty="0" smtClean="0">
              <a:solidFill>
                <a:srgbClr val="C0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6" name="標題 1"/>
          <p:cNvSpPr>
            <a:spLocks noGrp="1"/>
          </p:cNvSpPr>
          <p:nvPr>
            <p:ph type="title"/>
          </p:nvPr>
        </p:nvSpPr>
        <p:spPr>
          <a:xfrm>
            <a:off x="2483768" y="85983"/>
            <a:ext cx="6336704" cy="1143000"/>
          </a:xfrm>
        </p:spPr>
        <p:txBody>
          <a:bodyPr>
            <a:normAutofit/>
          </a:bodyPr>
          <a:lstStyle/>
          <a:p>
            <a:pPr algn="r"/>
            <a:r>
              <a:rPr lang="zh-TW" altLang="en-US" sz="4800" b="1" dirty="0" smtClean="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總結</a:t>
            </a:r>
            <a:endParaRPr lang="zh-HK" altLang="en-US" sz="4800" dirty="0"/>
          </a:p>
        </p:txBody>
      </p:sp>
    </p:spTree>
    <p:extLst>
      <p:ext uri="{BB962C8B-B14F-4D97-AF65-F5344CB8AC3E}">
        <p14:creationId xmlns:p14="http://schemas.microsoft.com/office/powerpoint/2010/main" val="17248814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方塊 1"/>
          <p:cNvSpPr txBox="1"/>
          <p:nvPr/>
        </p:nvSpPr>
        <p:spPr>
          <a:xfrm>
            <a:off x="755576" y="4437112"/>
            <a:ext cx="799288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4000" b="1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你需要甚麼？</a:t>
            </a:r>
            <a:endParaRPr lang="en-US" altLang="zh-TW" sz="4000" b="1" dirty="0" smtClean="0">
              <a:solidFill>
                <a:srgbClr val="C0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en-US" sz="4000" b="1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你有甚麼夢想？</a:t>
            </a:r>
            <a:endParaRPr lang="en-US" altLang="zh-TW" sz="4000" b="1" dirty="0" smtClean="0">
              <a:solidFill>
                <a:srgbClr val="C0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en-US" sz="4000" b="1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你將來想做甚麼工作？</a:t>
            </a:r>
            <a:endParaRPr lang="zh-HK" altLang="en-US" sz="4000" b="1" dirty="0">
              <a:solidFill>
                <a:srgbClr val="C0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pic>
        <p:nvPicPr>
          <p:cNvPr id="3" name="圖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1068231"/>
            <a:ext cx="6912768" cy="3368881"/>
          </a:xfrm>
          <a:prstGeom prst="rect">
            <a:avLst/>
          </a:prstGeom>
        </p:spPr>
      </p:pic>
      <p:sp>
        <p:nvSpPr>
          <p:cNvPr id="5" name="標題 1"/>
          <p:cNvSpPr>
            <a:spLocks noGrp="1"/>
          </p:cNvSpPr>
          <p:nvPr>
            <p:ph type="title"/>
          </p:nvPr>
        </p:nvSpPr>
        <p:spPr>
          <a:xfrm>
            <a:off x="2483768" y="85983"/>
            <a:ext cx="6336704" cy="1143000"/>
          </a:xfrm>
        </p:spPr>
        <p:txBody>
          <a:bodyPr>
            <a:normAutofit/>
          </a:bodyPr>
          <a:lstStyle/>
          <a:p>
            <a:pPr algn="r"/>
            <a:r>
              <a:rPr lang="zh-TW" altLang="en-US" sz="4800" b="1" dirty="0" smtClean="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想一想</a:t>
            </a:r>
            <a:endParaRPr lang="zh-HK" altLang="en-US" sz="4800" dirty="0"/>
          </a:p>
        </p:txBody>
      </p:sp>
    </p:spTree>
    <p:extLst>
      <p:ext uri="{BB962C8B-B14F-4D97-AF65-F5344CB8AC3E}">
        <p14:creationId xmlns:p14="http://schemas.microsoft.com/office/powerpoint/2010/main" val="3245545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內容版面配置區 2"/>
          <p:cNvSpPr>
            <a:spLocks noGrp="1"/>
          </p:cNvSpPr>
          <p:nvPr>
            <p:ph idx="1"/>
          </p:nvPr>
        </p:nvSpPr>
        <p:spPr>
          <a:xfrm>
            <a:off x="519919" y="1268760"/>
            <a:ext cx="8229600" cy="3888432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altLang="zh-TW" sz="5200" b="1" dirty="0" smtClean="0">
              <a:solidFill>
                <a:srgbClr val="C00000"/>
              </a:solidFill>
              <a:latin typeface="微軟正黑體" pitchFamily="34" charset="-120"/>
              <a:ea typeface="微軟正黑體" pitchFamily="34" charset="-120"/>
            </a:endParaRPr>
          </a:p>
          <a:p>
            <a:pPr marL="0" indent="0" algn="ctr">
              <a:buNone/>
            </a:pPr>
            <a:r>
              <a:rPr lang="zh-TW" altLang="en-US" sz="7200" b="1" dirty="0" smtClean="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人道。</a:t>
            </a:r>
            <a:r>
              <a:rPr lang="zh-TW" altLang="en-US" sz="7200" b="1" dirty="0" smtClean="0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</a:rPr>
              <a:t>救援</a:t>
            </a:r>
            <a:endParaRPr lang="en-US" altLang="zh-TW" sz="7200" b="1" dirty="0" smtClean="0">
              <a:solidFill>
                <a:srgbClr val="FF0000"/>
              </a:solidFill>
              <a:latin typeface="微軟正黑體" pitchFamily="34" charset="-120"/>
              <a:ea typeface="微軟正黑體" pitchFamily="34" charset="-120"/>
            </a:endParaRPr>
          </a:p>
          <a:p>
            <a:pPr marL="0" indent="0" algn="ctr">
              <a:buNone/>
            </a:pPr>
            <a:r>
              <a:rPr lang="en-US" altLang="zh-TW" sz="6000" b="1" dirty="0" smtClean="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(</a:t>
            </a:r>
            <a:r>
              <a:rPr lang="zh-TW" altLang="en-US" sz="6000" b="1" dirty="0" smtClean="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第三節</a:t>
            </a:r>
            <a:r>
              <a:rPr lang="en-US" altLang="zh-TW" sz="6000" b="1" dirty="0" smtClean="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)</a:t>
            </a:r>
            <a:endParaRPr lang="en-US" altLang="zh-TW" sz="6000" b="1" dirty="0">
              <a:solidFill>
                <a:srgbClr val="C00000"/>
              </a:solidFill>
              <a:latin typeface="微軟正黑體" pitchFamily="34" charset="-120"/>
              <a:ea typeface="微軟正黑體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576628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內容版面配置區 2"/>
          <p:cNvSpPr>
            <a:spLocks noGrp="1"/>
          </p:cNvSpPr>
          <p:nvPr>
            <p:ph idx="1"/>
          </p:nvPr>
        </p:nvSpPr>
        <p:spPr>
          <a:xfrm>
            <a:off x="467544" y="1196752"/>
            <a:ext cx="8229600" cy="1728192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zh-TW" altLang="en-US" sz="6000" b="1" dirty="0" smtClean="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你對難民有何認識？</a:t>
            </a:r>
            <a:endParaRPr lang="en-US" altLang="zh-TW" sz="6000" b="1" dirty="0" smtClean="0">
              <a:solidFill>
                <a:srgbClr val="C00000"/>
              </a:solidFill>
              <a:latin typeface="微軟正黑體" pitchFamily="34" charset="-120"/>
              <a:ea typeface="微軟正黑體" pitchFamily="34" charset="-120"/>
            </a:endParaRPr>
          </a:p>
        </p:txBody>
      </p:sp>
      <p:pic>
        <p:nvPicPr>
          <p:cNvPr id="2" name="圖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7880" y="2420888"/>
            <a:ext cx="6028928" cy="3509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78633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內容版面配置區 2"/>
          <p:cNvSpPr>
            <a:spLocks noGrp="1"/>
          </p:cNvSpPr>
          <p:nvPr>
            <p:ph idx="1"/>
          </p:nvPr>
        </p:nvSpPr>
        <p:spPr>
          <a:xfrm>
            <a:off x="611560" y="1916832"/>
            <a:ext cx="4464496" cy="3168352"/>
          </a:xfrm>
        </p:spPr>
        <p:txBody>
          <a:bodyPr>
            <a:normAutofit/>
          </a:bodyPr>
          <a:lstStyle/>
          <a:p>
            <a:pPr marL="0" indent="0" algn="r">
              <a:buNone/>
            </a:pPr>
            <a:r>
              <a:rPr lang="zh-TW" altLang="en-US" sz="8000" b="1" dirty="0" smtClean="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人必須要</a:t>
            </a:r>
            <a:endParaRPr lang="en-US" altLang="zh-TW" sz="8000" b="1" dirty="0" smtClean="0">
              <a:solidFill>
                <a:srgbClr val="C00000"/>
              </a:solidFill>
              <a:latin typeface="微軟正黑體" pitchFamily="34" charset="-120"/>
              <a:ea typeface="微軟正黑體" pitchFamily="34" charset="-120"/>
            </a:endParaRPr>
          </a:p>
          <a:p>
            <a:pPr marL="0" indent="0" algn="r">
              <a:buNone/>
            </a:pPr>
            <a:r>
              <a:rPr lang="zh-TW" altLang="en-US" sz="8000" b="1" dirty="0" smtClean="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工作嗎？</a:t>
            </a:r>
            <a:endParaRPr lang="en-US" altLang="zh-TW" sz="8000" b="1" dirty="0" smtClean="0">
              <a:solidFill>
                <a:srgbClr val="C00000"/>
              </a:solidFill>
              <a:latin typeface="微軟正黑體" pitchFamily="34" charset="-120"/>
              <a:ea typeface="微軟正黑體" pitchFamily="34" charset="-120"/>
            </a:endParaRPr>
          </a:p>
        </p:txBody>
      </p:sp>
      <p:pic>
        <p:nvPicPr>
          <p:cNvPr id="3" name="圖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8104" y="1916832"/>
            <a:ext cx="3024336" cy="30243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31690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265874" y="1228984"/>
            <a:ext cx="8554598" cy="4897180"/>
          </a:xfrm>
        </p:spPr>
        <p:txBody>
          <a:bodyPr>
            <a:normAutofit fontScale="85000" lnSpcReduction="10000"/>
          </a:bodyPr>
          <a:lstStyle/>
          <a:p>
            <a:pPr marL="0" indent="0">
              <a:buNone/>
            </a:pPr>
            <a:r>
              <a:rPr lang="zh-CN" altLang="en-US" sz="48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難民</a:t>
            </a:r>
            <a:r>
              <a:rPr lang="zh-TW" altLang="en-US" sz="48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：</a:t>
            </a:r>
            <a:r>
              <a:rPr lang="zh-TW" altLang="en-US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難民的身分</a:t>
            </a:r>
            <a:r>
              <a:rPr lang="zh-TW" altLang="en-US" b="1" u="sng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由國際法</a:t>
            </a:r>
            <a:r>
              <a:rPr lang="zh-TW" altLang="en-US" b="1" u="sng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定義並</a:t>
            </a:r>
            <a:r>
              <a:rPr lang="zh-TW" altLang="en-US" b="1" u="sng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受到保護</a:t>
            </a:r>
            <a:r>
              <a:rPr lang="zh-TW" altLang="en-US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。</a:t>
            </a:r>
            <a:r>
              <a:rPr lang="zh-CN" altLang="en-US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是指那些因在原籍國有可能成為或已經</a:t>
            </a:r>
            <a:r>
              <a:rPr lang="zh-CN" altLang="en-US" b="1" u="sng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成為迫害對象而穿越國界的人</a:t>
            </a:r>
            <a:r>
              <a:rPr lang="zh-CN" altLang="en-US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。</a:t>
            </a:r>
            <a:endParaRPr lang="en-US" altLang="zh-CN" dirty="0" smtClean="0">
              <a:solidFill>
                <a:srgbClr val="C0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0" indent="0">
              <a:buNone/>
            </a:pPr>
            <a:endParaRPr lang="en-US" altLang="zh-CN" b="1" dirty="0" smtClean="0">
              <a:solidFill>
                <a:srgbClr val="C0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0" indent="0">
              <a:buNone/>
            </a:pPr>
            <a:r>
              <a:rPr lang="zh-CN" altLang="en-US" sz="48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流離失所者</a:t>
            </a:r>
            <a:r>
              <a:rPr lang="zh-TW" altLang="en-US" sz="48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：</a:t>
            </a:r>
            <a:r>
              <a:rPr lang="zh-CN" altLang="en-US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是指那些雖</a:t>
            </a:r>
            <a:r>
              <a:rPr lang="zh-CN" altLang="en-US" b="1" u="sng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未穿越國界</a:t>
            </a:r>
            <a:r>
              <a:rPr lang="zh-CN" altLang="en-US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，但由於某種原因而</a:t>
            </a:r>
            <a:r>
              <a:rPr lang="zh-CN" altLang="en-US" b="1" u="sng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逃離家園的人</a:t>
            </a:r>
            <a:r>
              <a:rPr lang="zh-CN" altLang="en-US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。</a:t>
            </a:r>
            <a:endParaRPr lang="en-US" altLang="zh-CN" dirty="0" smtClean="0">
              <a:solidFill>
                <a:srgbClr val="C0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0" indent="0">
              <a:buNone/>
            </a:pPr>
            <a:endParaRPr lang="en-US" altLang="zh-CN" b="1" dirty="0" smtClean="0">
              <a:solidFill>
                <a:srgbClr val="C0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0" indent="0">
              <a:buNone/>
            </a:pPr>
            <a:r>
              <a:rPr lang="zh-TW" altLang="en-US" sz="48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移民：</a:t>
            </a:r>
            <a:r>
              <a:rPr lang="zh-TW" altLang="en-US" b="1" u="sng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因</a:t>
            </a:r>
            <a:r>
              <a:rPr lang="zh-TW" altLang="en-US" b="1" u="sng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尋找工作改善生活而遷移</a:t>
            </a:r>
            <a:r>
              <a:rPr lang="zh-TW" altLang="en-US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，或因</a:t>
            </a:r>
            <a:r>
              <a:rPr lang="zh-TW" altLang="en-US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教育、家庭重聚等因素，而</a:t>
            </a:r>
            <a:r>
              <a:rPr lang="zh-TW" altLang="en-US" b="1" u="sng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非受直接迫害或人身安全威脅</a:t>
            </a:r>
            <a:r>
              <a:rPr lang="zh-TW" altLang="en-US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。有別於難民無法安全回到家鄉，移民</a:t>
            </a:r>
            <a:r>
              <a:rPr lang="zh-TW" altLang="en-US" b="1" u="sng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可選擇返回</a:t>
            </a:r>
            <a:r>
              <a:rPr lang="zh-TW" altLang="en-US" b="1" u="sng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家鄉</a:t>
            </a:r>
            <a:r>
              <a:rPr lang="zh-TW" altLang="en-US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。</a:t>
            </a:r>
            <a:endParaRPr lang="zh-CN" altLang="en-US" dirty="0" smtClean="0">
              <a:solidFill>
                <a:srgbClr val="C0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0" indent="0">
              <a:buNone/>
            </a:pPr>
            <a:endParaRPr lang="zh-HK" altLang="en-US" b="1" dirty="0">
              <a:solidFill>
                <a:srgbClr val="C0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4" name="標題 1"/>
          <p:cNvSpPr>
            <a:spLocks noGrp="1"/>
          </p:cNvSpPr>
          <p:nvPr>
            <p:ph type="title"/>
          </p:nvPr>
        </p:nvSpPr>
        <p:spPr>
          <a:xfrm>
            <a:off x="590872" y="85983"/>
            <a:ext cx="8229600" cy="1143000"/>
          </a:xfrm>
        </p:spPr>
        <p:txBody>
          <a:bodyPr>
            <a:normAutofit/>
          </a:bodyPr>
          <a:lstStyle/>
          <a:p>
            <a:pPr algn="r"/>
            <a:r>
              <a:rPr lang="zh-TW" altLang="en-US" sz="4800" b="1" dirty="0" smtClean="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難民與流離失所者</a:t>
            </a:r>
            <a:endParaRPr lang="zh-HK" altLang="en-US" sz="4800" dirty="0"/>
          </a:p>
        </p:txBody>
      </p:sp>
    </p:spTree>
    <p:extLst>
      <p:ext uri="{BB962C8B-B14F-4D97-AF65-F5344CB8AC3E}">
        <p14:creationId xmlns:p14="http://schemas.microsoft.com/office/powerpoint/2010/main" val="14422082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048" y="1094128"/>
            <a:ext cx="8244408" cy="4955884"/>
          </a:xfrm>
          <a:prstGeom prst="rect">
            <a:avLst/>
          </a:prstGeom>
        </p:spPr>
      </p:pic>
      <p:sp>
        <p:nvSpPr>
          <p:cNvPr id="5" name="標題 1"/>
          <p:cNvSpPr>
            <a:spLocks noGrp="1"/>
          </p:cNvSpPr>
          <p:nvPr>
            <p:ph type="title"/>
          </p:nvPr>
        </p:nvSpPr>
        <p:spPr>
          <a:xfrm>
            <a:off x="590872" y="85983"/>
            <a:ext cx="8229600" cy="1143000"/>
          </a:xfrm>
        </p:spPr>
        <p:txBody>
          <a:bodyPr>
            <a:normAutofit/>
          </a:bodyPr>
          <a:lstStyle/>
          <a:p>
            <a:pPr algn="r"/>
            <a:r>
              <a:rPr lang="zh-TW" altLang="en-US" sz="4800" b="1" dirty="0" smtClean="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每</a:t>
            </a:r>
            <a:r>
              <a:rPr lang="en-US" altLang="zh-TW" sz="4800" b="1" dirty="0" smtClean="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20</a:t>
            </a:r>
            <a:r>
              <a:rPr lang="zh-TW" altLang="en-US" sz="4800" b="1" dirty="0" smtClean="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分鐘就多一個</a:t>
            </a:r>
            <a:endParaRPr lang="zh-HK" altLang="en-US" sz="4800" dirty="0"/>
          </a:p>
        </p:txBody>
      </p:sp>
    </p:spTree>
    <p:extLst>
      <p:ext uri="{BB962C8B-B14F-4D97-AF65-F5344CB8AC3E}">
        <p14:creationId xmlns:p14="http://schemas.microsoft.com/office/powerpoint/2010/main" val="41709329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內容版面配置區 2"/>
          <p:cNvSpPr>
            <a:spLocks noGrp="1"/>
          </p:cNvSpPr>
          <p:nvPr>
            <p:ph idx="1"/>
          </p:nvPr>
        </p:nvSpPr>
        <p:spPr>
          <a:xfrm>
            <a:off x="467544" y="1196752"/>
            <a:ext cx="8229600" cy="1728192"/>
          </a:xfrm>
        </p:spPr>
        <p:txBody>
          <a:bodyPr>
            <a:normAutofit fontScale="92500"/>
          </a:bodyPr>
          <a:lstStyle/>
          <a:p>
            <a:pPr marL="0" indent="0" algn="ctr">
              <a:buNone/>
            </a:pPr>
            <a:r>
              <a:rPr lang="zh-TW" altLang="en-US" sz="6000" b="1" dirty="0" smtClean="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你認為香港應否接收難民？</a:t>
            </a:r>
            <a:endParaRPr lang="en-US" altLang="zh-TW" sz="6000" b="1" dirty="0" smtClean="0">
              <a:solidFill>
                <a:srgbClr val="C00000"/>
              </a:solidFill>
              <a:latin typeface="微軟正黑體" pitchFamily="34" charset="-120"/>
              <a:ea typeface="微軟正黑體" pitchFamily="34" charset="-120"/>
            </a:endParaRPr>
          </a:p>
        </p:txBody>
      </p:sp>
      <p:pic>
        <p:nvPicPr>
          <p:cNvPr id="3" name="圖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9938" y="2348880"/>
            <a:ext cx="4836318" cy="38871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5282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320" y="1052736"/>
            <a:ext cx="8200200" cy="4608512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67544" y="5867980"/>
            <a:ext cx="457689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dirty="0" smtClean="0"/>
              <a:t>二十</a:t>
            </a:r>
            <a:r>
              <a:rPr lang="zh-CN" altLang="en-US" dirty="0" smtClean="0"/>
              <a:t>世</a:t>
            </a:r>
            <a:r>
              <a:rPr lang="zh-CN" altLang="en-US" dirty="0"/>
              <a:t>纪</a:t>
            </a:r>
            <a:r>
              <a:rPr lang="en-US" altLang="zh-CN" dirty="0"/>
              <a:t>40</a:t>
            </a:r>
            <a:r>
              <a:rPr lang="zh-CN" altLang="en-US" dirty="0"/>
              <a:t>年代</a:t>
            </a:r>
            <a:r>
              <a:rPr lang="zh-CN" altLang="en-US" dirty="0" smtClean="0"/>
              <a:t>末</a:t>
            </a:r>
            <a:r>
              <a:rPr lang="zh-TW" altLang="en-US" dirty="0" smtClean="0"/>
              <a:t>至</a:t>
            </a:r>
            <a:r>
              <a:rPr lang="en-US" altLang="zh-TW" dirty="0" smtClean="0"/>
              <a:t>6</a:t>
            </a:r>
            <a:r>
              <a:rPr lang="en-US" altLang="zh-CN" dirty="0" smtClean="0"/>
              <a:t>0</a:t>
            </a:r>
            <a:r>
              <a:rPr lang="zh-CN" altLang="en-US" dirty="0" smtClean="0"/>
              <a:t>年代</a:t>
            </a:r>
            <a:r>
              <a:rPr lang="zh-TW" altLang="en-US" dirty="0" smtClean="0"/>
              <a:t>不少內地人來港</a:t>
            </a:r>
            <a:endParaRPr lang="zh-HK" altLang="en-US" dirty="0"/>
          </a:p>
        </p:txBody>
      </p:sp>
      <p:sp>
        <p:nvSpPr>
          <p:cNvPr id="6" name="標題 1"/>
          <p:cNvSpPr>
            <a:spLocks noGrp="1"/>
          </p:cNvSpPr>
          <p:nvPr>
            <p:ph type="title"/>
          </p:nvPr>
        </p:nvSpPr>
        <p:spPr>
          <a:xfrm>
            <a:off x="590872" y="85983"/>
            <a:ext cx="8229600" cy="1143000"/>
          </a:xfrm>
        </p:spPr>
        <p:txBody>
          <a:bodyPr>
            <a:normAutofit/>
          </a:bodyPr>
          <a:lstStyle/>
          <a:p>
            <a:pPr algn="r"/>
            <a:r>
              <a:rPr lang="zh-TW" altLang="en-US" sz="4800" b="1" dirty="0" smtClean="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內地來港人士</a:t>
            </a:r>
            <a:endParaRPr lang="zh-HK" altLang="en-US" sz="4800" dirty="0"/>
          </a:p>
        </p:txBody>
      </p:sp>
    </p:spTree>
    <p:extLst>
      <p:ext uri="{BB962C8B-B14F-4D97-AF65-F5344CB8AC3E}">
        <p14:creationId xmlns:p14="http://schemas.microsoft.com/office/powerpoint/2010/main" val="15128971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546" y="1124744"/>
            <a:ext cx="8192911" cy="4608512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95536" y="5939988"/>
            <a:ext cx="580605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HK" altLang="en-US" dirty="0">
                <a:solidFill>
                  <a:srgbClr val="222222"/>
                </a:solidFill>
                <a:latin typeface="PingFang SC"/>
              </a:rPr>
              <a:t>由</a:t>
            </a:r>
            <a:r>
              <a:rPr lang="en-US" altLang="zh-HK" dirty="0">
                <a:solidFill>
                  <a:srgbClr val="222222"/>
                </a:solidFill>
                <a:latin typeface="PingFang SC"/>
              </a:rPr>
              <a:t>1975</a:t>
            </a:r>
            <a:r>
              <a:rPr lang="zh-HK" altLang="en-US" dirty="0">
                <a:solidFill>
                  <a:srgbClr val="222222"/>
                </a:solidFill>
                <a:latin typeface="PingFang SC"/>
              </a:rPr>
              <a:t>年至</a:t>
            </a:r>
            <a:r>
              <a:rPr lang="en-US" altLang="zh-HK" dirty="0" smtClean="0">
                <a:solidFill>
                  <a:srgbClr val="222222"/>
                </a:solidFill>
                <a:latin typeface="PingFang SC"/>
              </a:rPr>
              <a:t>2000</a:t>
            </a:r>
            <a:r>
              <a:rPr lang="zh-HK" altLang="en-US" dirty="0" smtClean="0">
                <a:solidFill>
                  <a:srgbClr val="222222"/>
                </a:solidFill>
                <a:latin typeface="PingFang SC"/>
              </a:rPr>
              <a:t>年，香港共收容二十多萬越南人</a:t>
            </a:r>
            <a:endParaRPr lang="zh-HK" altLang="en-US" dirty="0"/>
          </a:p>
        </p:txBody>
      </p:sp>
      <p:sp>
        <p:nvSpPr>
          <p:cNvPr id="6" name="標題 1"/>
          <p:cNvSpPr>
            <a:spLocks noGrp="1"/>
          </p:cNvSpPr>
          <p:nvPr>
            <p:ph type="title"/>
          </p:nvPr>
        </p:nvSpPr>
        <p:spPr>
          <a:xfrm>
            <a:off x="590872" y="85983"/>
            <a:ext cx="8229600" cy="1143000"/>
          </a:xfrm>
        </p:spPr>
        <p:txBody>
          <a:bodyPr>
            <a:normAutofit/>
          </a:bodyPr>
          <a:lstStyle/>
          <a:p>
            <a:pPr algn="r"/>
            <a:r>
              <a:rPr lang="zh-TW" altLang="en-US" sz="4800" b="1" dirty="0" smtClean="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越南難民及船民</a:t>
            </a:r>
            <a:endParaRPr lang="zh-HK" altLang="en-US" sz="4800" dirty="0"/>
          </a:p>
        </p:txBody>
      </p:sp>
    </p:spTree>
    <p:extLst>
      <p:ext uri="{BB962C8B-B14F-4D97-AF65-F5344CB8AC3E}">
        <p14:creationId xmlns:p14="http://schemas.microsoft.com/office/powerpoint/2010/main" val="20415976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95536" y="6093296"/>
            <a:ext cx="54543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sz="1200" dirty="0"/>
              <a:t>短片</a:t>
            </a:r>
            <a:r>
              <a:rPr lang="en-US" altLang="zh-TW" sz="1200" dirty="0" smtClean="0"/>
              <a:t>:</a:t>
            </a:r>
            <a:r>
              <a:rPr lang="zh-TW" altLang="en-US" sz="1200" dirty="0" smtClean="0"/>
              <a:t> </a:t>
            </a:r>
            <a:r>
              <a:rPr lang="zh-HK" altLang="en-US" sz="1200" dirty="0" smtClean="0">
                <a:hlinkClick r:id="rId2"/>
              </a:rPr>
              <a:t>https://www.youtube.com/watch?v=ukKR51yeVzI</a:t>
            </a:r>
            <a:r>
              <a:rPr lang="zh-TW" altLang="en-US" sz="1200" dirty="0" smtClean="0"/>
              <a:t> </a:t>
            </a:r>
            <a:r>
              <a:rPr lang="en-US" altLang="zh-TW" sz="1200" dirty="0" smtClean="0"/>
              <a:t>(2</a:t>
            </a:r>
            <a:r>
              <a:rPr lang="zh-TW" altLang="en-US" sz="1200" dirty="0" smtClean="0"/>
              <a:t>分鐘</a:t>
            </a:r>
            <a:r>
              <a:rPr lang="en-US" altLang="zh-TW" sz="1200" dirty="0" smtClean="0"/>
              <a:t>)</a:t>
            </a:r>
            <a:endParaRPr lang="zh-HK" altLang="en-US" sz="1200" dirty="0"/>
          </a:p>
        </p:txBody>
      </p:sp>
      <p:pic>
        <p:nvPicPr>
          <p:cNvPr id="5" name="圖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812" y="1095375"/>
            <a:ext cx="8334375" cy="4667250"/>
          </a:xfrm>
          <a:prstGeom prst="rect">
            <a:avLst/>
          </a:prstGeom>
        </p:spPr>
      </p:pic>
      <p:sp>
        <p:nvSpPr>
          <p:cNvPr id="6" name="標題 1"/>
          <p:cNvSpPr>
            <a:spLocks noGrp="1"/>
          </p:cNvSpPr>
          <p:nvPr>
            <p:ph type="title"/>
          </p:nvPr>
        </p:nvSpPr>
        <p:spPr>
          <a:xfrm>
            <a:off x="590872" y="85983"/>
            <a:ext cx="8229600" cy="1143000"/>
          </a:xfrm>
        </p:spPr>
        <p:txBody>
          <a:bodyPr>
            <a:normAutofit/>
          </a:bodyPr>
          <a:lstStyle/>
          <a:p>
            <a:pPr algn="r"/>
            <a:r>
              <a:rPr lang="zh-TW" altLang="en-US" sz="4800" b="1" dirty="0" smtClean="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緬甸若開邦</a:t>
            </a:r>
            <a:endParaRPr lang="zh-HK" altLang="en-US" sz="4800" dirty="0"/>
          </a:p>
        </p:txBody>
      </p:sp>
    </p:spTree>
    <p:extLst>
      <p:ext uri="{BB962C8B-B14F-4D97-AF65-F5344CB8AC3E}">
        <p14:creationId xmlns:p14="http://schemas.microsoft.com/office/powerpoint/2010/main" val="932063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755576" y="6093296"/>
            <a:ext cx="77768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sz="1200" dirty="0"/>
              <a:t>短</a:t>
            </a:r>
            <a:r>
              <a:rPr lang="zh-TW" altLang="en-US" sz="1200" dirty="0" smtClean="0"/>
              <a:t>片</a:t>
            </a:r>
            <a:r>
              <a:rPr lang="en-US" altLang="zh-TW" sz="1200" dirty="0" smtClean="0"/>
              <a:t>:</a:t>
            </a:r>
            <a:r>
              <a:rPr lang="zh-TW" altLang="en-US" sz="1200" dirty="0" smtClean="0"/>
              <a:t> </a:t>
            </a:r>
            <a:r>
              <a:rPr lang="en-US" altLang="zh-TW" sz="1200" dirty="0">
                <a:hlinkClick r:id="rId2"/>
              </a:rPr>
              <a:t>http://</a:t>
            </a:r>
            <a:r>
              <a:rPr lang="en-US" altLang="zh-TW" sz="1200" dirty="0" smtClean="0">
                <a:hlinkClick r:id="rId2"/>
              </a:rPr>
              <a:t>hk.on.cc/hk/bkn/cnt/news/20171208/bkn-20171208074032380-1208_00822_001.html</a:t>
            </a:r>
            <a:r>
              <a:rPr lang="zh-TW" altLang="en-US" sz="1200" dirty="0" smtClean="0"/>
              <a:t> </a:t>
            </a:r>
            <a:r>
              <a:rPr lang="en-US" altLang="zh-TW" sz="1200" dirty="0" smtClean="0"/>
              <a:t> (2</a:t>
            </a:r>
            <a:r>
              <a:rPr lang="zh-TW" altLang="en-US" sz="1200" dirty="0" smtClean="0"/>
              <a:t>分半鐘</a:t>
            </a:r>
            <a:r>
              <a:rPr lang="en-US" altLang="zh-TW" sz="1200" dirty="0" smtClean="0"/>
              <a:t>)</a:t>
            </a:r>
            <a:endParaRPr lang="zh-HK" altLang="en-US" sz="1200" dirty="0"/>
          </a:p>
        </p:txBody>
      </p:sp>
      <p:sp>
        <p:nvSpPr>
          <p:cNvPr id="6" name="標題 1"/>
          <p:cNvSpPr>
            <a:spLocks noGrp="1"/>
          </p:cNvSpPr>
          <p:nvPr>
            <p:ph type="title"/>
          </p:nvPr>
        </p:nvSpPr>
        <p:spPr>
          <a:xfrm>
            <a:off x="590872" y="85983"/>
            <a:ext cx="8229600" cy="1143000"/>
          </a:xfrm>
        </p:spPr>
        <p:txBody>
          <a:bodyPr>
            <a:normAutofit/>
          </a:bodyPr>
          <a:lstStyle/>
          <a:p>
            <a:pPr algn="r"/>
            <a:r>
              <a:rPr lang="zh-TW" altLang="en-US" sz="4800" b="1" dirty="0" smtClean="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梁偉賢的故事</a:t>
            </a:r>
            <a:endParaRPr lang="zh-HK" altLang="en-US" sz="4800" dirty="0"/>
          </a:p>
        </p:txBody>
      </p:sp>
      <p:pic>
        <p:nvPicPr>
          <p:cNvPr id="2" name="圖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1052736"/>
            <a:ext cx="7308304" cy="48684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56591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方塊 1"/>
          <p:cNvSpPr txBox="1"/>
          <p:nvPr/>
        </p:nvSpPr>
        <p:spPr>
          <a:xfrm>
            <a:off x="611560" y="1340768"/>
            <a:ext cx="7992888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zh-TW" altLang="en-US" sz="3200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梁偉賢 </a:t>
            </a:r>
            <a:r>
              <a:rPr lang="en-US" altLang="zh-TW" sz="3200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(Walter) </a:t>
            </a:r>
            <a:r>
              <a:rPr lang="zh-TW" altLang="en-US" sz="3200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在緬甸邊境</a:t>
            </a:r>
            <a:r>
              <a:rPr lang="zh-HK" altLang="zh-HK" sz="3200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遇上一萬多</a:t>
            </a:r>
            <a:r>
              <a:rPr lang="zh-TW" altLang="en-US" sz="3200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名</a:t>
            </a:r>
            <a:r>
              <a:rPr lang="zh-HK" altLang="zh-HK" sz="3200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難民</a:t>
            </a:r>
            <a:r>
              <a:rPr lang="zh-HK" altLang="zh-HK" sz="3200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在等候入境孟加拉</a:t>
            </a:r>
            <a:r>
              <a:rPr lang="zh-HK" altLang="zh-HK" sz="3200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，當地沒有</a:t>
            </a:r>
            <a:r>
              <a:rPr lang="zh-HK" altLang="zh-HK" sz="3200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地方給他們設立設施診症。由於很多難民都沒水喝、沒糧食</a:t>
            </a:r>
            <a:r>
              <a:rPr lang="zh-HK" altLang="zh-HK" sz="3200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，</a:t>
            </a:r>
            <a:r>
              <a:rPr lang="en-US" altLang="zh-HK" sz="3200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Walter</a:t>
            </a:r>
            <a:r>
              <a:rPr lang="zh-HK" altLang="zh-HK" sz="3200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和同伴決定先向他們提供食水，以解他們燃眉之渴，之後才處理醫療設施的問題</a:t>
            </a:r>
            <a:r>
              <a:rPr lang="zh-HK" altLang="zh-HK" sz="3200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。只</a:t>
            </a:r>
            <a:r>
              <a:rPr lang="zh-HK" altLang="zh-HK" sz="3200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能提供食水，似乎違背了醫治難民的初衷</a:t>
            </a:r>
            <a:r>
              <a:rPr lang="zh-HK" altLang="zh-HK" sz="3200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，</a:t>
            </a:r>
            <a:r>
              <a:rPr lang="zh-TW" altLang="en-US" sz="3200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但</a:t>
            </a:r>
            <a:r>
              <a:rPr lang="en-US" altLang="zh-HK" sz="3200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Walter</a:t>
            </a:r>
            <a:r>
              <a:rPr lang="zh-HK" altLang="zh-HK" sz="3200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卻</a:t>
            </a:r>
            <a:r>
              <a:rPr lang="zh-TW" altLang="en-US" sz="3200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認為</a:t>
            </a:r>
            <a:r>
              <a:rPr lang="zh-HK" altLang="zh-HK" sz="3200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咁</a:t>
            </a:r>
            <a:r>
              <a:rPr lang="zh-HK" altLang="zh-HK" sz="3200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更加</a:t>
            </a:r>
            <a:r>
              <a:rPr lang="zh-HK" altLang="zh-HK" sz="3200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印證有</a:t>
            </a:r>
            <a:r>
              <a:rPr lang="zh-HK" altLang="zh-HK" sz="3200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需要嚟到呢度，</a:t>
            </a:r>
            <a:r>
              <a:rPr lang="zh-HK" altLang="zh-HK" sz="3200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如果唔</a:t>
            </a:r>
            <a:r>
              <a:rPr lang="zh-TW" altLang="en-US" sz="3200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係</a:t>
            </a:r>
            <a:r>
              <a:rPr lang="zh-HK" altLang="zh-HK" sz="3200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，</a:t>
            </a:r>
            <a:r>
              <a:rPr lang="zh-HK" altLang="zh-HK" sz="3200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佢地</a:t>
            </a:r>
            <a:r>
              <a:rPr lang="zh-HK" altLang="zh-HK" sz="3200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一萬人</a:t>
            </a:r>
            <a:r>
              <a:rPr lang="zh-HK" altLang="zh-HK" sz="3200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喺度又做得啲咩</a:t>
            </a:r>
            <a:r>
              <a:rPr lang="zh-HK" altLang="zh-HK" sz="3200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？</a:t>
            </a:r>
            <a:endParaRPr lang="zh-HK" altLang="en-US" sz="3200" b="1" dirty="0">
              <a:solidFill>
                <a:srgbClr val="C0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83568" y="5733256"/>
            <a:ext cx="792088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sz="1200" dirty="0"/>
              <a:t>參考資料</a:t>
            </a:r>
            <a:r>
              <a:rPr lang="zh-TW" altLang="en-US" sz="1200" dirty="0" smtClean="0"/>
              <a:t>：</a:t>
            </a:r>
            <a:r>
              <a:rPr lang="en-US" altLang="zh-HK" sz="1200" dirty="0">
                <a:hlinkClick r:id="rId2"/>
              </a:rPr>
              <a:t>http://</a:t>
            </a:r>
            <a:r>
              <a:rPr lang="en-US" altLang="zh-HK" sz="1200" dirty="0" smtClean="0">
                <a:hlinkClick r:id="rId2"/>
              </a:rPr>
              <a:t>hk.on.cc/hk/bkn/cnt/news/20171208/bkn-20171208074032380-1208_00822_001.html</a:t>
            </a:r>
            <a:r>
              <a:rPr lang="zh-TW" altLang="en-US" sz="1200" dirty="0" smtClean="0"/>
              <a:t> </a:t>
            </a:r>
            <a:r>
              <a:rPr lang="zh-TW" altLang="en-US" dirty="0" smtClean="0"/>
              <a:t>　　</a:t>
            </a:r>
            <a:endParaRPr lang="zh-HK" altLang="en-US" dirty="0"/>
          </a:p>
        </p:txBody>
      </p:sp>
      <p:sp>
        <p:nvSpPr>
          <p:cNvPr id="6" name="標題 1"/>
          <p:cNvSpPr>
            <a:spLocks noGrp="1"/>
          </p:cNvSpPr>
          <p:nvPr>
            <p:ph type="title"/>
          </p:nvPr>
        </p:nvSpPr>
        <p:spPr>
          <a:xfrm>
            <a:off x="2483768" y="85983"/>
            <a:ext cx="6336704" cy="1143000"/>
          </a:xfrm>
        </p:spPr>
        <p:txBody>
          <a:bodyPr>
            <a:normAutofit/>
          </a:bodyPr>
          <a:lstStyle/>
          <a:p>
            <a:pPr algn="r"/>
            <a:r>
              <a:rPr lang="zh-TW" altLang="en-US" sz="4800" b="1" dirty="0" smtClean="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思考</a:t>
            </a:r>
            <a:endParaRPr lang="zh-HK" altLang="en-US" sz="4800" dirty="0"/>
          </a:p>
        </p:txBody>
      </p:sp>
    </p:spTree>
    <p:extLst>
      <p:ext uri="{BB962C8B-B14F-4D97-AF65-F5344CB8AC3E}">
        <p14:creationId xmlns:p14="http://schemas.microsoft.com/office/powerpoint/2010/main" val="30778015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51520" y="6093296"/>
            <a:ext cx="64087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sz="1200" dirty="0"/>
              <a:t>短片</a:t>
            </a:r>
            <a:r>
              <a:rPr lang="en-US" altLang="zh-TW" sz="1200" dirty="0" smtClean="0"/>
              <a:t>: </a:t>
            </a:r>
            <a:r>
              <a:rPr lang="en-US" altLang="zh-HK" sz="1200" dirty="0">
                <a:hlinkClick r:id="rId2"/>
              </a:rPr>
              <a:t>https://</a:t>
            </a:r>
            <a:r>
              <a:rPr lang="en-US" altLang="zh-HK" sz="1200" dirty="0" smtClean="0">
                <a:hlinkClick r:id="rId2"/>
              </a:rPr>
              <a:t>www.youtube.com/watch?v=j5KfCkyvK0E&amp;t=4s</a:t>
            </a:r>
            <a:r>
              <a:rPr lang="zh-TW" altLang="en-US" sz="1200" dirty="0" smtClean="0"/>
              <a:t> </a:t>
            </a:r>
            <a:r>
              <a:rPr lang="en-US" altLang="zh-TW" sz="1200" dirty="0" smtClean="0"/>
              <a:t>(2</a:t>
            </a:r>
            <a:r>
              <a:rPr lang="zh-TW" altLang="en-US" sz="1200" dirty="0" smtClean="0"/>
              <a:t>分半鐘</a:t>
            </a:r>
            <a:r>
              <a:rPr lang="en-US" altLang="zh-TW" sz="1200" dirty="0" smtClean="0"/>
              <a:t>)</a:t>
            </a:r>
            <a:endParaRPr lang="zh-HK" altLang="en-US" sz="1200" dirty="0"/>
          </a:p>
        </p:txBody>
      </p:sp>
      <p:sp>
        <p:nvSpPr>
          <p:cNvPr id="6" name="標題 1"/>
          <p:cNvSpPr>
            <a:spLocks noGrp="1"/>
          </p:cNvSpPr>
          <p:nvPr>
            <p:ph type="title"/>
          </p:nvPr>
        </p:nvSpPr>
        <p:spPr>
          <a:xfrm>
            <a:off x="590872" y="85983"/>
            <a:ext cx="8229600" cy="1143000"/>
          </a:xfrm>
        </p:spPr>
        <p:txBody>
          <a:bodyPr>
            <a:normAutofit/>
          </a:bodyPr>
          <a:lstStyle/>
          <a:p>
            <a:pPr algn="r"/>
            <a:r>
              <a:rPr lang="zh-TW" altLang="en-US" sz="4800" b="1" dirty="0" smtClean="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梁偉賢的故事</a:t>
            </a:r>
            <a:endParaRPr lang="zh-HK" altLang="en-US" sz="4800" dirty="0"/>
          </a:p>
        </p:txBody>
      </p:sp>
      <p:pic>
        <p:nvPicPr>
          <p:cNvPr id="3" name="圖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7344" y="1124744"/>
            <a:ext cx="8553128" cy="48111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15120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方塊 1"/>
          <p:cNvSpPr txBox="1"/>
          <p:nvPr/>
        </p:nvSpPr>
        <p:spPr>
          <a:xfrm>
            <a:off x="611560" y="1124744"/>
            <a:ext cx="7992888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3600" b="1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難民不只是一個名詞。</a:t>
            </a:r>
            <a:endParaRPr lang="en-US" altLang="zh-TW" sz="3600" b="1" dirty="0" smtClean="0">
              <a:solidFill>
                <a:srgbClr val="C0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endParaRPr lang="en-US" altLang="zh-TW" sz="3600" b="1" dirty="0">
              <a:solidFill>
                <a:srgbClr val="C0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en-US" sz="3600" b="1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香港媒體對浸死小孩、炸傷小朋友</a:t>
            </a:r>
            <a:r>
              <a:rPr lang="zh-TW" altLang="en-US" sz="3600" b="1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的情景</a:t>
            </a:r>
            <a:r>
              <a:rPr lang="zh-TW" altLang="en-US" sz="3600" b="1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，報道一輪便銷聲匿迹，對國際難民問題不會有任何跟進，只是得個知字，從來不覺得親身體驗和深入了解是有價值</a:t>
            </a:r>
            <a:r>
              <a:rPr lang="zh-TW" altLang="en-US" sz="3600" b="1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的。當</a:t>
            </a:r>
            <a:r>
              <a:rPr lang="zh-TW" altLang="en-US" sz="3600" b="1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社會只懂計算，用數字衡量人的得失並不公平，他們是有血有肉的人，不只是經濟</a:t>
            </a:r>
            <a:r>
              <a:rPr lang="zh-TW" altLang="en-US" sz="3600" b="1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數據。</a:t>
            </a:r>
            <a:endParaRPr lang="en-US" altLang="zh-TW" sz="3600" b="1" dirty="0" smtClean="0">
              <a:solidFill>
                <a:srgbClr val="C0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83568" y="6237312"/>
            <a:ext cx="792088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dirty="0" smtClean="0"/>
              <a:t>　　</a:t>
            </a:r>
            <a:endParaRPr lang="zh-HK" altLang="en-US" dirty="0"/>
          </a:p>
        </p:txBody>
      </p:sp>
      <p:sp>
        <p:nvSpPr>
          <p:cNvPr id="6" name="標題 1"/>
          <p:cNvSpPr>
            <a:spLocks noGrp="1"/>
          </p:cNvSpPr>
          <p:nvPr>
            <p:ph type="title"/>
          </p:nvPr>
        </p:nvSpPr>
        <p:spPr>
          <a:xfrm>
            <a:off x="2483768" y="85983"/>
            <a:ext cx="6336704" cy="1143000"/>
          </a:xfrm>
        </p:spPr>
        <p:txBody>
          <a:bodyPr>
            <a:normAutofit/>
          </a:bodyPr>
          <a:lstStyle/>
          <a:p>
            <a:pPr algn="r"/>
            <a:r>
              <a:rPr lang="zh-TW" altLang="en-US" sz="4800" b="1" dirty="0" smtClean="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總結</a:t>
            </a:r>
            <a:endParaRPr lang="zh-HK" altLang="en-US" sz="4800" dirty="0"/>
          </a:p>
        </p:txBody>
      </p:sp>
      <p:sp>
        <p:nvSpPr>
          <p:cNvPr id="3" name="矩形 2"/>
          <p:cNvSpPr/>
          <p:nvPr/>
        </p:nvSpPr>
        <p:spPr>
          <a:xfrm>
            <a:off x="611560" y="6238473"/>
            <a:ext cx="631844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sz="1200" dirty="0"/>
              <a:t>資料</a:t>
            </a:r>
            <a:r>
              <a:rPr lang="zh-TW" altLang="en-US" sz="1200" dirty="0" smtClean="0"/>
              <a:t>：</a:t>
            </a:r>
            <a:r>
              <a:rPr lang="zh-HK" altLang="en-US" sz="1200" dirty="0" smtClean="0">
                <a:hlinkClick r:id="rId2"/>
              </a:rPr>
              <a:t>https</a:t>
            </a:r>
            <a:r>
              <a:rPr lang="zh-HK" altLang="en-US" sz="1200" dirty="0">
                <a:hlinkClick r:id="rId2"/>
              </a:rPr>
              <a:t>://hk.lifestyle.appledaily.com/lifestyle/special/daily/article/20161106/</a:t>
            </a:r>
            <a:r>
              <a:rPr lang="zh-HK" altLang="en-US" sz="1200" dirty="0" smtClean="0">
                <a:hlinkClick r:id="rId2"/>
              </a:rPr>
              <a:t>19822769</a:t>
            </a:r>
            <a:r>
              <a:rPr lang="zh-TW" altLang="en-US" dirty="0" smtClean="0"/>
              <a:t>　</a:t>
            </a:r>
            <a:endParaRPr lang="zh-HK" altLang="en-US" dirty="0"/>
          </a:p>
        </p:txBody>
      </p:sp>
    </p:spTree>
    <p:extLst>
      <p:ext uri="{BB962C8B-B14F-4D97-AF65-F5344CB8AC3E}">
        <p14:creationId xmlns:p14="http://schemas.microsoft.com/office/powerpoint/2010/main" val="33333720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內容版面配置區 2"/>
          <p:cNvSpPr>
            <a:spLocks noGrp="1"/>
          </p:cNvSpPr>
          <p:nvPr>
            <p:ph idx="1"/>
          </p:nvPr>
        </p:nvSpPr>
        <p:spPr>
          <a:xfrm>
            <a:off x="827584" y="2708920"/>
            <a:ext cx="8229600" cy="1728192"/>
          </a:xfrm>
        </p:spPr>
        <p:txBody>
          <a:bodyPr>
            <a:normAutofit/>
          </a:bodyPr>
          <a:lstStyle/>
          <a:p>
            <a:pPr marL="0" indent="0" algn="r">
              <a:buNone/>
            </a:pPr>
            <a:r>
              <a:rPr lang="zh-TW" altLang="en-US" sz="8000" b="1" dirty="0" smtClean="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「理想」工作</a:t>
            </a:r>
            <a:endParaRPr lang="en-US" altLang="zh-TW" sz="8000" b="1" dirty="0" smtClean="0">
              <a:solidFill>
                <a:srgbClr val="C00000"/>
              </a:solidFill>
              <a:latin typeface="微軟正黑體" pitchFamily="34" charset="-120"/>
              <a:ea typeface="微軟正黑體" pitchFamily="34" charset="-120"/>
            </a:endParaRPr>
          </a:p>
        </p:txBody>
      </p:sp>
      <p:pic>
        <p:nvPicPr>
          <p:cNvPr id="5" name="圖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844824"/>
            <a:ext cx="3024336" cy="30243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1336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方塊 1"/>
          <p:cNvSpPr txBox="1"/>
          <p:nvPr/>
        </p:nvSpPr>
        <p:spPr>
          <a:xfrm>
            <a:off x="611560" y="1052736"/>
            <a:ext cx="7992888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4000" b="1" dirty="0" smtClean="0">
                <a:solidFill>
                  <a:srgbClr val="00206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香港</a:t>
            </a:r>
            <a:r>
              <a:rPr lang="zh-TW" altLang="zh-HK" sz="4000" b="1" dirty="0" smtClean="0">
                <a:solidFill>
                  <a:srgbClr val="00206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，</a:t>
            </a:r>
            <a:endParaRPr lang="en-US" altLang="zh-TW" sz="4000" b="1" dirty="0" smtClean="0">
              <a:solidFill>
                <a:srgbClr val="00206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en-US" sz="4000" b="1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曾經是一個難民城市</a:t>
            </a:r>
            <a:r>
              <a:rPr lang="zh-TW" altLang="zh-HK" sz="4000" b="1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，</a:t>
            </a:r>
            <a:endParaRPr lang="en-US" altLang="zh-TW" sz="4000" b="1" dirty="0" smtClean="0">
              <a:solidFill>
                <a:srgbClr val="C0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en-US" sz="4000" b="1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接收來自中國大陸的人；</a:t>
            </a:r>
            <a:endParaRPr lang="en-US" altLang="zh-TW" sz="4000" b="1" dirty="0" smtClean="0">
              <a:solidFill>
                <a:srgbClr val="C0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en-US" sz="4000" b="1" dirty="0" smtClean="0">
                <a:solidFill>
                  <a:srgbClr val="00206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香港，</a:t>
            </a:r>
            <a:endParaRPr lang="en-US" altLang="zh-TW" sz="4000" b="1" dirty="0" smtClean="0">
              <a:solidFill>
                <a:srgbClr val="00206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en-US" sz="4000" b="1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曾經是第一收容港，</a:t>
            </a:r>
            <a:endParaRPr lang="en-US" altLang="zh-TW" sz="4000" b="1" dirty="0" smtClean="0">
              <a:solidFill>
                <a:srgbClr val="C0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en-US" sz="4000" b="1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接收無數越南難民及船民；</a:t>
            </a:r>
            <a:endParaRPr lang="en-US" altLang="zh-TW" sz="4000" b="1" dirty="0">
              <a:solidFill>
                <a:srgbClr val="C0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en-US" sz="4000" b="1" dirty="0">
                <a:solidFill>
                  <a:srgbClr val="00206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香港，</a:t>
            </a:r>
            <a:endParaRPr lang="en-US" altLang="zh-TW" sz="4000" b="1" dirty="0">
              <a:solidFill>
                <a:srgbClr val="00206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en-US" sz="4000" b="1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現在仍有等待甄別人士及難民滯留，</a:t>
            </a:r>
            <a:endParaRPr lang="en-US" altLang="zh-TW" sz="4000" b="1" dirty="0" smtClean="0">
              <a:solidFill>
                <a:srgbClr val="C0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en-US" sz="4000" b="1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需要人道援助。</a:t>
            </a:r>
            <a:endParaRPr lang="zh-HK" altLang="en-US" sz="4000" b="1" dirty="0">
              <a:solidFill>
                <a:srgbClr val="C0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83568" y="6237312"/>
            <a:ext cx="792088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dirty="0" smtClean="0"/>
              <a:t>　　</a:t>
            </a:r>
            <a:endParaRPr lang="zh-HK" altLang="en-US" dirty="0"/>
          </a:p>
        </p:txBody>
      </p:sp>
      <p:sp>
        <p:nvSpPr>
          <p:cNvPr id="6" name="標題 1"/>
          <p:cNvSpPr>
            <a:spLocks noGrp="1"/>
          </p:cNvSpPr>
          <p:nvPr>
            <p:ph type="title"/>
          </p:nvPr>
        </p:nvSpPr>
        <p:spPr>
          <a:xfrm>
            <a:off x="2483768" y="85983"/>
            <a:ext cx="6336704" cy="1143000"/>
          </a:xfrm>
        </p:spPr>
        <p:txBody>
          <a:bodyPr>
            <a:normAutofit/>
          </a:bodyPr>
          <a:lstStyle/>
          <a:p>
            <a:pPr algn="r"/>
            <a:r>
              <a:rPr lang="zh-TW" altLang="en-US" sz="4800" b="1" dirty="0" smtClean="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總結</a:t>
            </a:r>
            <a:endParaRPr lang="zh-HK" altLang="en-US" sz="4800" dirty="0"/>
          </a:p>
        </p:txBody>
      </p:sp>
    </p:spTree>
    <p:extLst>
      <p:ext uri="{BB962C8B-B14F-4D97-AF65-F5344CB8AC3E}">
        <p14:creationId xmlns:p14="http://schemas.microsoft.com/office/powerpoint/2010/main" val="2061086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方塊 1"/>
          <p:cNvSpPr txBox="1"/>
          <p:nvPr/>
        </p:nvSpPr>
        <p:spPr>
          <a:xfrm>
            <a:off x="755576" y="4437112"/>
            <a:ext cx="799288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4000" b="1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我們可以包容外來的人嗎？</a:t>
            </a:r>
            <a:endParaRPr lang="en-US" altLang="zh-TW" sz="4000" b="1" dirty="0" smtClean="0">
              <a:solidFill>
                <a:srgbClr val="C0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en-US" sz="4000" b="1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我們可以善待外庸或少數族裔嗎？</a:t>
            </a:r>
            <a:endParaRPr lang="en-US" altLang="zh-TW" sz="4000" b="1" dirty="0" smtClean="0">
              <a:solidFill>
                <a:srgbClr val="C0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en-US" sz="4000" b="1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我們可以為難民做些甚麼？</a:t>
            </a:r>
            <a:endParaRPr lang="zh-HK" altLang="en-US" sz="4000" b="1" dirty="0">
              <a:solidFill>
                <a:srgbClr val="C0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pic>
        <p:nvPicPr>
          <p:cNvPr id="3" name="圖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1068231"/>
            <a:ext cx="6912768" cy="3368881"/>
          </a:xfrm>
          <a:prstGeom prst="rect">
            <a:avLst/>
          </a:prstGeom>
        </p:spPr>
      </p:pic>
      <p:sp>
        <p:nvSpPr>
          <p:cNvPr id="5" name="標題 1"/>
          <p:cNvSpPr>
            <a:spLocks noGrp="1"/>
          </p:cNvSpPr>
          <p:nvPr>
            <p:ph type="title"/>
          </p:nvPr>
        </p:nvSpPr>
        <p:spPr>
          <a:xfrm>
            <a:off x="2483768" y="85983"/>
            <a:ext cx="6336704" cy="1143000"/>
          </a:xfrm>
        </p:spPr>
        <p:txBody>
          <a:bodyPr>
            <a:normAutofit/>
          </a:bodyPr>
          <a:lstStyle/>
          <a:p>
            <a:pPr algn="r"/>
            <a:r>
              <a:rPr lang="zh-TW" altLang="en-US" sz="4800" b="1" dirty="0" smtClean="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想一想</a:t>
            </a:r>
            <a:endParaRPr lang="zh-HK" altLang="en-US" sz="4800" dirty="0"/>
          </a:p>
        </p:txBody>
      </p:sp>
    </p:spTree>
    <p:extLst>
      <p:ext uri="{BB962C8B-B14F-4D97-AF65-F5344CB8AC3E}">
        <p14:creationId xmlns:p14="http://schemas.microsoft.com/office/powerpoint/2010/main" val="26412577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內容版面配置區 2"/>
          <p:cNvSpPr>
            <a:spLocks noGrp="1"/>
          </p:cNvSpPr>
          <p:nvPr>
            <p:ph idx="1"/>
          </p:nvPr>
        </p:nvSpPr>
        <p:spPr>
          <a:xfrm>
            <a:off x="519919" y="1268760"/>
            <a:ext cx="8229600" cy="3888432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endParaRPr lang="en-US" altLang="zh-TW" sz="5200" b="1" dirty="0" smtClean="0">
              <a:solidFill>
                <a:srgbClr val="C00000"/>
              </a:solidFill>
              <a:latin typeface="微軟正黑體" pitchFamily="34" charset="-120"/>
              <a:ea typeface="微軟正黑體" pitchFamily="34" charset="-120"/>
            </a:endParaRPr>
          </a:p>
          <a:p>
            <a:pPr marL="0" indent="0" algn="ctr">
              <a:buNone/>
            </a:pPr>
            <a:r>
              <a:rPr lang="zh-TW" altLang="en-US" sz="7200" b="1" dirty="0" smtClean="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世界公民與人道工作</a:t>
            </a:r>
            <a:endParaRPr lang="en-US" altLang="zh-TW" sz="7200" b="1" dirty="0" smtClean="0">
              <a:solidFill>
                <a:srgbClr val="C00000"/>
              </a:solidFill>
              <a:latin typeface="微軟正黑體" pitchFamily="34" charset="-120"/>
              <a:ea typeface="微軟正黑體" pitchFamily="34" charset="-120"/>
            </a:endParaRPr>
          </a:p>
          <a:p>
            <a:pPr marL="0" indent="0" algn="ctr">
              <a:buNone/>
            </a:pPr>
            <a:r>
              <a:rPr lang="en-US" altLang="zh-TW" sz="6000" b="1" dirty="0" smtClean="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(</a:t>
            </a:r>
            <a:r>
              <a:rPr lang="zh-TW" altLang="en-US" sz="6000" b="1" dirty="0" smtClean="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第四節</a:t>
            </a:r>
            <a:r>
              <a:rPr lang="en-US" altLang="zh-TW" sz="6000" b="1" dirty="0" smtClean="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)</a:t>
            </a:r>
            <a:endParaRPr lang="en-US" altLang="zh-TW" sz="6000" b="1" dirty="0">
              <a:solidFill>
                <a:srgbClr val="C00000"/>
              </a:solidFill>
              <a:latin typeface="微軟正黑體" pitchFamily="34" charset="-120"/>
              <a:ea typeface="微軟正黑體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854919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內容版面配置區 2"/>
          <p:cNvSpPr>
            <a:spLocks noGrp="1"/>
          </p:cNvSpPr>
          <p:nvPr>
            <p:ph idx="1"/>
          </p:nvPr>
        </p:nvSpPr>
        <p:spPr>
          <a:xfrm>
            <a:off x="179512" y="1196752"/>
            <a:ext cx="8676456" cy="1728192"/>
          </a:xfrm>
        </p:spPr>
        <p:txBody>
          <a:bodyPr>
            <a:normAutofit fontScale="92500"/>
          </a:bodyPr>
          <a:lstStyle/>
          <a:p>
            <a:pPr marL="0" indent="0" algn="ctr">
              <a:buNone/>
            </a:pPr>
            <a:r>
              <a:rPr lang="zh-TW" altLang="en-US" sz="6000" b="1" dirty="0" smtClean="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假如地球是一個</a:t>
            </a:r>
            <a:r>
              <a:rPr lang="en-US" altLang="zh-TW" sz="6000" b="1" dirty="0" smtClean="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100</a:t>
            </a:r>
            <a:r>
              <a:rPr lang="zh-TW" altLang="en-US" sz="6000" b="1" dirty="0" smtClean="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人村莊</a:t>
            </a:r>
            <a:endParaRPr lang="en-US" altLang="zh-TW" sz="6000" b="1" dirty="0" smtClean="0">
              <a:solidFill>
                <a:srgbClr val="C00000"/>
              </a:solidFill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76500" y="6093296"/>
            <a:ext cx="712030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sz="1200" dirty="0"/>
              <a:t>短片</a:t>
            </a:r>
            <a:r>
              <a:rPr lang="en-US" altLang="zh-TW" sz="1200" dirty="0"/>
              <a:t>:</a:t>
            </a:r>
            <a:r>
              <a:rPr lang="zh-TW" altLang="en-US" sz="1200" dirty="0"/>
              <a:t> </a:t>
            </a:r>
            <a:r>
              <a:rPr lang="zh-HK" altLang="en-US" sz="1200" dirty="0" smtClean="0">
                <a:hlinkClick r:id="rId2"/>
              </a:rPr>
              <a:t>https</a:t>
            </a:r>
            <a:r>
              <a:rPr lang="zh-HK" altLang="en-US" sz="1200" dirty="0">
                <a:hlinkClick r:id="rId2"/>
              </a:rPr>
              <a:t>://www.youtube.com/watch?v=ABmi8cHTl6</a:t>
            </a:r>
            <a:r>
              <a:rPr lang="zh-HK" altLang="en-US" sz="1200" dirty="0" smtClean="0">
                <a:hlinkClick r:id="rId2"/>
              </a:rPr>
              <a:t>U</a:t>
            </a:r>
            <a:r>
              <a:rPr lang="zh-TW" altLang="en-US" sz="1200" dirty="0" smtClean="0"/>
              <a:t> </a:t>
            </a:r>
            <a:r>
              <a:rPr lang="en-US" altLang="zh-TW" sz="1200" dirty="0" smtClean="0"/>
              <a:t>(5</a:t>
            </a:r>
            <a:r>
              <a:rPr lang="zh-TW" altLang="en-US" sz="1200" dirty="0" smtClean="0"/>
              <a:t>分半鐘</a:t>
            </a:r>
            <a:r>
              <a:rPr lang="en-US" altLang="zh-TW" sz="1200" dirty="0" smtClean="0"/>
              <a:t>)</a:t>
            </a:r>
            <a:endParaRPr lang="en-US" altLang="zh-HK" sz="1200" dirty="0" smtClean="0"/>
          </a:p>
        </p:txBody>
      </p:sp>
      <p:pic>
        <p:nvPicPr>
          <p:cNvPr id="4" name="圖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09255" y="2103452"/>
            <a:ext cx="3816970" cy="39852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1866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4857403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zh-TW" altLang="en-US" sz="44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世界公民：</a:t>
            </a:r>
            <a:r>
              <a:rPr lang="zh-TW" altLang="en-US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是</a:t>
            </a:r>
            <a:r>
              <a:rPr lang="zh-CN" altLang="en-US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具有</a:t>
            </a:r>
            <a:r>
              <a:rPr lang="zh-CN" altLang="en-US" b="1" u="sng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全球意識</a:t>
            </a:r>
            <a:r>
              <a:rPr lang="zh-CN" altLang="en-US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的個人和社區參與社會、政治、環境和經濟行動的總稱。</a:t>
            </a:r>
            <a:endParaRPr lang="en-US" altLang="zh-CN" dirty="0" smtClean="0">
              <a:solidFill>
                <a:srgbClr val="C0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0" indent="0">
              <a:buNone/>
            </a:pPr>
            <a:endParaRPr lang="en-US" altLang="zh-CN" dirty="0" smtClean="0">
              <a:solidFill>
                <a:srgbClr val="C0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0" indent="0">
              <a:buNone/>
            </a:pPr>
            <a:r>
              <a:rPr lang="zh-CN" altLang="en-US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這個概念指的是</a:t>
            </a:r>
            <a:r>
              <a:rPr lang="zh-CN" altLang="en-US" b="1" u="sng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個人是群體中的一員</a:t>
            </a:r>
            <a:r>
              <a:rPr lang="zh-CN" altLang="en-US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，處於多重、多樣化、本地及非本地的人際網路中，而非孤立社會的單一個體這一信念。</a:t>
            </a:r>
            <a:endParaRPr lang="en-US" altLang="zh-CN" dirty="0" smtClean="0">
              <a:solidFill>
                <a:srgbClr val="C0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0" indent="0">
              <a:buNone/>
            </a:pPr>
            <a:endParaRPr lang="en-US" altLang="zh-CN" dirty="0">
              <a:solidFill>
                <a:srgbClr val="C0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0" indent="0">
              <a:buNone/>
            </a:pPr>
            <a:r>
              <a:rPr lang="zh-CN" altLang="en-US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在可持續發展中促進世界公民意識將</a:t>
            </a:r>
            <a:r>
              <a:rPr lang="zh-CN" altLang="en-US" b="1" u="sng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使個人更有社會責任感</a:t>
            </a:r>
            <a:r>
              <a:rPr lang="zh-CN" altLang="en-US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，不僅為自己謀利，還要為社會各界福祉行動。</a:t>
            </a:r>
            <a:endParaRPr lang="zh-HK" altLang="en-US" dirty="0">
              <a:solidFill>
                <a:srgbClr val="C0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4" name="標題 1"/>
          <p:cNvSpPr>
            <a:spLocks noGrp="1"/>
          </p:cNvSpPr>
          <p:nvPr>
            <p:ph type="title"/>
          </p:nvPr>
        </p:nvSpPr>
        <p:spPr>
          <a:xfrm>
            <a:off x="2483768" y="85983"/>
            <a:ext cx="6336704" cy="1143000"/>
          </a:xfrm>
        </p:spPr>
        <p:txBody>
          <a:bodyPr>
            <a:normAutofit/>
          </a:bodyPr>
          <a:lstStyle/>
          <a:p>
            <a:pPr algn="r"/>
            <a:r>
              <a:rPr lang="zh-TW" altLang="en-US" sz="4800" b="1" dirty="0" smtClean="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世界公民</a:t>
            </a:r>
            <a:endParaRPr lang="zh-HK" altLang="en-US" sz="4800" dirty="0"/>
          </a:p>
        </p:txBody>
      </p:sp>
    </p:spTree>
    <p:extLst>
      <p:ext uri="{BB962C8B-B14F-4D97-AF65-F5344CB8AC3E}">
        <p14:creationId xmlns:p14="http://schemas.microsoft.com/office/powerpoint/2010/main" val="792955712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內容版面配置區 2"/>
          <p:cNvSpPr>
            <a:spLocks noGrp="1"/>
          </p:cNvSpPr>
          <p:nvPr>
            <p:ph idx="1"/>
          </p:nvPr>
        </p:nvSpPr>
        <p:spPr>
          <a:xfrm>
            <a:off x="467544" y="1340768"/>
            <a:ext cx="8229600" cy="3168351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zh-TW" altLang="zh-HK" sz="4800" b="1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作為</a:t>
            </a:r>
            <a:r>
              <a:rPr lang="zh-TW" altLang="zh-HK" sz="4800" b="1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世界公民的一分子</a:t>
            </a:r>
            <a:r>
              <a:rPr lang="zh-TW" altLang="zh-HK" sz="4800" b="1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，</a:t>
            </a:r>
            <a:endParaRPr lang="en-US" altLang="zh-TW" sz="4800" b="1" dirty="0" smtClean="0">
              <a:solidFill>
                <a:srgbClr val="C0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0" indent="0">
              <a:buNone/>
            </a:pPr>
            <a:r>
              <a:rPr lang="zh-TW" altLang="en-US" sz="4800" b="1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你</a:t>
            </a:r>
            <a:r>
              <a:rPr lang="zh-TW" altLang="zh-HK" sz="4800" b="1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可以</a:t>
            </a:r>
            <a:r>
              <a:rPr lang="zh-TW" altLang="en-US" sz="4800" b="1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對人道工作有</a:t>
            </a:r>
            <a:r>
              <a:rPr lang="zh-TW" altLang="zh-HK" sz="4800" b="1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何貢獻</a:t>
            </a:r>
            <a:r>
              <a:rPr lang="zh-TW" altLang="en-US" sz="4800" b="1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？</a:t>
            </a:r>
            <a:endParaRPr lang="en-US" altLang="zh-TW" sz="4800" b="1" dirty="0">
              <a:solidFill>
                <a:srgbClr val="C00000"/>
              </a:solidFill>
              <a:latin typeface="微軟正黑體" pitchFamily="34" charset="-120"/>
              <a:ea typeface="微軟正黑體" pitchFamily="34" charset="-120"/>
            </a:endParaRPr>
          </a:p>
        </p:txBody>
      </p:sp>
      <p:pic>
        <p:nvPicPr>
          <p:cNvPr id="2" name="圖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3379688"/>
            <a:ext cx="2641600" cy="2641600"/>
          </a:xfrm>
          <a:prstGeom prst="rect">
            <a:avLst/>
          </a:prstGeom>
        </p:spPr>
      </p:pic>
      <p:pic>
        <p:nvPicPr>
          <p:cNvPr id="3" name="圖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5895" y="3573016"/>
            <a:ext cx="4825062" cy="2160240"/>
          </a:xfrm>
          <a:prstGeom prst="rect">
            <a:avLst/>
          </a:prstGeom>
        </p:spPr>
      </p:pic>
      <p:sp>
        <p:nvSpPr>
          <p:cNvPr id="5" name="標題 1"/>
          <p:cNvSpPr>
            <a:spLocks noGrp="1"/>
          </p:cNvSpPr>
          <p:nvPr>
            <p:ph type="title"/>
          </p:nvPr>
        </p:nvSpPr>
        <p:spPr>
          <a:xfrm>
            <a:off x="2483768" y="85983"/>
            <a:ext cx="6336704" cy="1143000"/>
          </a:xfrm>
        </p:spPr>
        <p:txBody>
          <a:bodyPr>
            <a:normAutofit/>
          </a:bodyPr>
          <a:lstStyle/>
          <a:p>
            <a:pPr algn="r"/>
            <a:r>
              <a:rPr lang="zh-TW" altLang="en-US" sz="4800" b="1" dirty="0" smtClean="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思考</a:t>
            </a:r>
            <a:endParaRPr lang="zh-HK" altLang="en-US" sz="4800" dirty="0"/>
          </a:p>
        </p:txBody>
      </p:sp>
    </p:spTree>
    <p:extLst>
      <p:ext uri="{BB962C8B-B14F-4D97-AF65-F5344CB8AC3E}">
        <p14:creationId xmlns:p14="http://schemas.microsoft.com/office/powerpoint/2010/main" val="3398874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827584" y="6248345"/>
            <a:ext cx="784887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sz="1200" dirty="0"/>
              <a:t>短片</a:t>
            </a:r>
            <a:r>
              <a:rPr lang="en-US" altLang="zh-TW" sz="1200" dirty="0" smtClean="0"/>
              <a:t>: </a:t>
            </a:r>
            <a:r>
              <a:rPr lang="en-US" altLang="zh-HK" sz="1200" dirty="0">
                <a:hlinkClick r:id="rId2"/>
              </a:rPr>
              <a:t>http://</a:t>
            </a:r>
            <a:r>
              <a:rPr lang="en-US" altLang="zh-HK" sz="1200" dirty="0" smtClean="0">
                <a:hlinkClick r:id="rId2"/>
              </a:rPr>
              <a:t>hk.on.cc/int/bkn/cnt/news/20170215/bknint-20170215204235597-0215_17011_001.html</a:t>
            </a:r>
            <a:r>
              <a:rPr lang="zh-TW" altLang="en-US" sz="1200" dirty="0" smtClean="0"/>
              <a:t> </a:t>
            </a:r>
            <a:r>
              <a:rPr lang="en-US" altLang="zh-TW" sz="1200" dirty="0" smtClean="0"/>
              <a:t>(2</a:t>
            </a:r>
            <a:r>
              <a:rPr lang="zh-TW" altLang="en-US" sz="1200" dirty="0" smtClean="0"/>
              <a:t>分半鐘</a:t>
            </a:r>
            <a:r>
              <a:rPr lang="en-US" altLang="zh-TW" sz="1200" dirty="0" smtClean="0"/>
              <a:t>)</a:t>
            </a:r>
            <a:endParaRPr lang="zh-HK" altLang="en-US" sz="1200" dirty="0"/>
          </a:p>
        </p:txBody>
      </p:sp>
      <p:sp>
        <p:nvSpPr>
          <p:cNvPr id="6" name="標題 1"/>
          <p:cNvSpPr>
            <a:spLocks noGrp="1"/>
          </p:cNvSpPr>
          <p:nvPr>
            <p:ph type="title"/>
          </p:nvPr>
        </p:nvSpPr>
        <p:spPr>
          <a:xfrm>
            <a:off x="590872" y="85983"/>
            <a:ext cx="8229600" cy="1143000"/>
          </a:xfrm>
        </p:spPr>
        <p:txBody>
          <a:bodyPr>
            <a:normAutofit/>
          </a:bodyPr>
          <a:lstStyle/>
          <a:p>
            <a:pPr algn="r"/>
            <a:r>
              <a:rPr lang="zh-TW" altLang="en-US" sz="4800" b="1" dirty="0" smtClean="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吳穎琛的故事</a:t>
            </a:r>
            <a:endParaRPr lang="zh-HK" altLang="en-US" sz="4800" dirty="0"/>
          </a:p>
        </p:txBody>
      </p:sp>
      <p:pic>
        <p:nvPicPr>
          <p:cNvPr id="2" name="圖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1124744"/>
            <a:ext cx="7344816" cy="48888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78952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 txBox="1">
            <a:spLocks noChangeArrowheads="1"/>
          </p:cNvSpPr>
          <p:nvPr/>
        </p:nvSpPr>
        <p:spPr>
          <a:xfrm>
            <a:off x="611560" y="1484784"/>
            <a:ext cx="7920879" cy="367240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>
              <a:spcBef>
                <a:spcPct val="0"/>
              </a:spcBef>
              <a:defRPr/>
            </a:pPr>
            <a:r>
              <a:rPr lang="zh-TW" altLang="zh-HK" sz="4000" b="1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就算</a:t>
            </a:r>
            <a:r>
              <a:rPr lang="zh-TW" altLang="zh-HK" sz="4000" b="1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距離災場遙遠</a:t>
            </a:r>
            <a:r>
              <a:rPr lang="zh-TW" altLang="zh-HK" sz="4000" b="1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，</a:t>
            </a:r>
            <a:endParaRPr lang="en-US" altLang="zh-TW" sz="4000" b="1" dirty="0" smtClean="0">
              <a:solidFill>
                <a:srgbClr val="C0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lvl="0">
              <a:spcBef>
                <a:spcPct val="0"/>
              </a:spcBef>
              <a:defRPr/>
            </a:pPr>
            <a:r>
              <a:rPr lang="zh-TW" altLang="zh-HK" sz="4000" b="1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港人</a:t>
            </a:r>
            <a:r>
              <a:rPr lang="zh-TW" altLang="zh-HK" sz="4000" b="1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亦應該持續關注事件</a:t>
            </a:r>
            <a:r>
              <a:rPr lang="zh-TW" altLang="zh-HK" sz="4000" b="1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，</a:t>
            </a:r>
            <a:endParaRPr lang="en-US" altLang="zh-TW" sz="4000" b="1" dirty="0" smtClean="0">
              <a:solidFill>
                <a:srgbClr val="C0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lvl="0">
              <a:spcBef>
                <a:spcPct val="0"/>
              </a:spcBef>
              <a:defRPr/>
            </a:pPr>
            <a:r>
              <a:rPr lang="zh-TW" altLang="zh-HK" sz="4000" b="1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支持</a:t>
            </a:r>
            <a:r>
              <a:rPr lang="zh-TW" altLang="zh-HK" sz="4000" b="1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人道救援</a:t>
            </a:r>
            <a:r>
              <a:rPr lang="zh-TW" altLang="zh-HK" sz="4000" b="1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，</a:t>
            </a:r>
            <a:endParaRPr lang="en-US" altLang="zh-TW" sz="4000" b="1" dirty="0" smtClean="0">
              <a:solidFill>
                <a:srgbClr val="C0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lvl="0">
              <a:spcBef>
                <a:spcPct val="0"/>
              </a:spcBef>
              <a:defRPr/>
            </a:pPr>
            <a:r>
              <a:rPr lang="zh-TW" altLang="zh-HK" sz="4000" b="1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為</a:t>
            </a:r>
            <a:r>
              <a:rPr lang="zh-TW" altLang="en-US" sz="4000" b="1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災民</a:t>
            </a:r>
            <a:r>
              <a:rPr lang="zh-TW" altLang="zh-HK" sz="4000" b="1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帶來尊嚴</a:t>
            </a:r>
            <a:r>
              <a:rPr lang="zh-TW" altLang="en-US" sz="4000" b="1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和</a:t>
            </a:r>
            <a:r>
              <a:rPr lang="zh-TW" altLang="zh-HK" sz="4000" b="1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希望。</a:t>
            </a:r>
            <a:endParaRPr kumimoji="0" lang="zh-TW" altLang="en-US" sz="4000" b="1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微軟正黑體" pitchFamily="34" charset="-120"/>
              <a:ea typeface="微軟正黑體" pitchFamily="34" charset="-120"/>
              <a:cs typeface="+mj-cs"/>
            </a:endParaRPr>
          </a:p>
        </p:txBody>
      </p:sp>
      <p:pic>
        <p:nvPicPr>
          <p:cNvPr id="3" name="圖片 2"/>
          <p:cNvPicPr/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9512" y="188640"/>
            <a:ext cx="2592288" cy="1008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標題 1"/>
          <p:cNvSpPr>
            <a:spLocks noGrp="1"/>
          </p:cNvSpPr>
          <p:nvPr>
            <p:ph type="title"/>
          </p:nvPr>
        </p:nvSpPr>
        <p:spPr>
          <a:xfrm>
            <a:off x="2483768" y="85983"/>
            <a:ext cx="6336704" cy="1143000"/>
          </a:xfrm>
        </p:spPr>
        <p:txBody>
          <a:bodyPr>
            <a:normAutofit/>
          </a:bodyPr>
          <a:lstStyle/>
          <a:p>
            <a:pPr algn="r"/>
            <a:r>
              <a:rPr lang="zh-TW" altLang="en-US" sz="4800" b="1" dirty="0" smtClean="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思考</a:t>
            </a:r>
            <a:endParaRPr lang="zh-HK" altLang="en-US" sz="4800" dirty="0"/>
          </a:p>
        </p:txBody>
      </p:sp>
    </p:spTree>
    <p:extLst>
      <p:ext uri="{BB962C8B-B14F-4D97-AF65-F5344CB8AC3E}">
        <p14:creationId xmlns:p14="http://schemas.microsoft.com/office/powerpoint/2010/main" val="14046555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 txBox="1">
            <a:spLocks noChangeArrowheads="1"/>
          </p:cNvSpPr>
          <p:nvPr/>
        </p:nvSpPr>
        <p:spPr>
          <a:xfrm>
            <a:off x="107504" y="1484784"/>
            <a:ext cx="8568951" cy="367240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TW" altLang="en-US" sz="4000" b="1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微軟正黑體" pitchFamily="34" charset="-120"/>
                <a:ea typeface="微軟正黑體" pitchFamily="34" charset="-120"/>
                <a:cs typeface="+mj-cs"/>
              </a:rPr>
              <a:t>「</a:t>
            </a:r>
            <a:r>
              <a:rPr kumimoji="0" lang="zh-TW" altLang="en-US" sz="4000" b="1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軟正黑體" pitchFamily="34" charset="-120"/>
                <a:ea typeface="微軟正黑體" pitchFamily="34" charset="-120"/>
                <a:cs typeface="+mj-cs"/>
              </a:rPr>
              <a:t>人類最大的敵人不是武器，也不是</a:t>
            </a:r>
            <a:endParaRPr kumimoji="0" lang="en-US" altLang="zh-TW" sz="4000" b="1" u="none" strike="noStrike" kern="1200" cap="none" spc="0" normalizeH="0" baseline="0" noProof="0" dirty="0" smtClean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微軟正黑體" pitchFamily="34" charset="-120"/>
              <a:ea typeface="微軟正黑體" pitchFamily="34" charset="-120"/>
              <a:cs typeface="+mj-cs"/>
            </a:endParaRP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TW" altLang="en-US" sz="4000" b="1" dirty="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  <a:cs typeface="+mj-cs"/>
              </a:rPr>
              <a:t>　</a:t>
            </a:r>
            <a:r>
              <a:rPr kumimoji="0" lang="zh-TW" altLang="en-US" sz="4000" b="1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軟正黑體" pitchFamily="34" charset="-120"/>
                <a:ea typeface="微軟正黑體" pitchFamily="34" charset="-120"/>
                <a:cs typeface="+mj-cs"/>
              </a:rPr>
              <a:t>災害，而是</a:t>
            </a:r>
            <a:r>
              <a:rPr kumimoji="0" lang="zh-TW" altLang="en-US" sz="4000" b="1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微軟正黑體" pitchFamily="34" charset="-120"/>
                <a:ea typeface="微軟正黑體" pitchFamily="34" charset="-120"/>
                <a:cs typeface="+mj-cs"/>
              </a:rPr>
              <a:t>自私、冷漠和灰心。」</a:t>
            </a:r>
            <a:endParaRPr kumimoji="0" lang="zh-TW" altLang="en-US" sz="4000" b="1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微軟正黑體" pitchFamily="34" charset="-120"/>
              <a:ea typeface="微軟正黑體" pitchFamily="34" charset="-120"/>
              <a:cs typeface="+mj-cs"/>
            </a:endParaRPr>
          </a:p>
        </p:txBody>
      </p:sp>
      <p:pic>
        <p:nvPicPr>
          <p:cNvPr id="3" name="圖片 2"/>
          <p:cNvPicPr/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9512" y="188640"/>
            <a:ext cx="2592288" cy="1008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標題 1"/>
          <p:cNvSpPr>
            <a:spLocks noGrp="1"/>
          </p:cNvSpPr>
          <p:nvPr>
            <p:ph type="title"/>
          </p:nvPr>
        </p:nvSpPr>
        <p:spPr>
          <a:xfrm>
            <a:off x="2483768" y="85983"/>
            <a:ext cx="6336704" cy="1143000"/>
          </a:xfrm>
        </p:spPr>
        <p:txBody>
          <a:bodyPr>
            <a:normAutofit/>
          </a:bodyPr>
          <a:lstStyle/>
          <a:p>
            <a:pPr algn="r"/>
            <a:r>
              <a:rPr lang="zh-TW" altLang="en-US" sz="4800" b="1" dirty="0" smtClean="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思考</a:t>
            </a:r>
            <a:endParaRPr lang="zh-HK" altLang="en-US" sz="4800" dirty="0"/>
          </a:p>
        </p:txBody>
      </p:sp>
    </p:spTree>
    <p:extLst>
      <p:ext uri="{BB962C8B-B14F-4D97-AF65-F5344CB8AC3E}">
        <p14:creationId xmlns:p14="http://schemas.microsoft.com/office/powerpoint/2010/main" val="1486384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內容版面配置區 2"/>
          <p:cNvSpPr>
            <a:spLocks noGrp="1"/>
          </p:cNvSpPr>
          <p:nvPr>
            <p:ph idx="1"/>
          </p:nvPr>
        </p:nvSpPr>
        <p:spPr>
          <a:xfrm>
            <a:off x="539552" y="1484784"/>
            <a:ext cx="8229600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zh-TW" altLang="en-US" sz="4400" b="1" dirty="0" smtClean="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大家可以：</a:t>
            </a:r>
            <a:endParaRPr lang="en-US" altLang="zh-TW" sz="4400" b="1" dirty="0" smtClean="0">
              <a:solidFill>
                <a:srgbClr val="C00000"/>
              </a:solidFill>
              <a:latin typeface="微軟正黑體" pitchFamily="34" charset="-120"/>
              <a:ea typeface="微軟正黑體" pitchFamily="34" charset="-120"/>
            </a:endParaRPr>
          </a:p>
          <a:p>
            <a:pPr>
              <a:buNone/>
            </a:pPr>
            <a:endParaRPr lang="en-US" altLang="zh-TW" sz="4400" b="1" dirty="0" smtClean="0">
              <a:solidFill>
                <a:srgbClr val="C00000"/>
              </a:solidFill>
              <a:latin typeface="微軟正黑體" pitchFamily="34" charset="-120"/>
              <a:ea typeface="微軟正黑體" pitchFamily="34" charset="-120"/>
            </a:endParaRPr>
          </a:p>
          <a:p>
            <a:r>
              <a:rPr lang="zh-TW" altLang="en-US" sz="4400" b="1" dirty="0" smtClean="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關心人道議題</a:t>
            </a:r>
            <a:endParaRPr lang="en-US" altLang="zh-TW" sz="4400" b="1" dirty="0" smtClean="0">
              <a:solidFill>
                <a:srgbClr val="C00000"/>
              </a:solidFill>
              <a:latin typeface="微軟正黑體" pitchFamily="34" charset="-120"/>
              <a:ea typeface="微軟正黑體" pitchFamily="34" charset="-120"/>
            </a:endParaRPr>
          </a:p>
          <a:p>
            <a:r>
              <a:rPr lang="zh-TW" altLang="en-US" sz="4400" b="1" dirty="0" smtClean="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分享有關訊息</a:t>
            </a:r>
            <a:endParaRPr lang="en-US" altLang="zh-TW" sz="4400" b="1" dirty="0" smtClean="0">
              <a:solidFill>
                <a:srgbClr val="C00000"/>
              </a:solidFill>
              <a:latin typeface="微軟正黑體" pitchFamily="34" charset="-120"/>
              <a:ea typeface="微軟正黑體" pitchFamily="34" charset="-120"/>
            </a:endParaRPr>
          </a:p>
          <a:p>
            <a:r>
              <a:rPr lang="zh-TW" altLang="en-US" sz="4400" b="1" dirty="0" smtClean="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採取實際行動</a:t>
            </a:r>
            <a:endParaRPr lang="zh-TW" altLang="en-US" sz="4400" b="1" dirty="0">
              <a:solidFill>
                <a:srgbClr val="C00000"/>
              </a:solidFill>
            </a:endParaRPr>
          </a:p>
        </p:txBody>
      </p:sp>
      <p:pic>
        <p:nvPicPr>
          <p:cNvPr id="7170" name="Picture 2" descr="http://blogs.edweek.org/teachers/coach_gs_teaching_tips/Choral%20Respons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64496" y="1700808"/>
            <a:ext cx="4572000" cy="3429000"/>
          </a:xfrm>
          <a:prstGeom prst="rect">
            <a:avLst/>
          </a:prstGeom>
          <a:noFill/>
        </p:spPr>
      </p:pic>
      <p:sp>
        <p:nvSpPr>
          <p:cNvPr id="4" name="標題 1"/>
          <p:cNvSpPr>
            <a:spLocks noGrp="1"/>
          </p:cNvSpPr>
          <p:nvPr>
            <p:ph type="title"/>
          </p:nvPr>
        </p:nvSpPr>
        <p:spPr>
          <a:xfrm>
            <a:off x="2483768" y="85983"/>
            <a:ext cx="6336704" cy="1143000"/>
          </a:xfrm>
        </p:spPr>
        <p:txBody>
          <a:bodyPr>
            <a:normAutofit/>
          </a:bodyPr>
          <a:lstStyle/>
          <a:p>
            <a:pPr algn="r"/>
            <a:r>
              <a:rPr lang="zh-TW" altLang="en-US" sz="4800" b="1" dirty="0" smtClean="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思考</a:t>
            </a:r>
            <a:endParaRPr lang="zh-HK" altLang="en-US" sz="4800" dirty="0"/>
          </a:p>
        </p:txBody>
      </p:sp>
    </p:spTree>
    <p:extLst>
      <p:ext uri="{BB962C8B-B14F-4D97-AF65-F5344CB8AC3E}">
        <p14:creationId xmlns:p14="http://schemas.microsoft.com/office/powerpoint/2010/main" val="41357778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標題 1"/>
          <p:cNvSpPr>
            <a:spLocks noGrp="1"/>
          </p:cNvSpPr>
          <p:nvPr>
            <p:ph type="title"/>
          </p:nvPr>
        </p:nvSpPr>
        <p:spPr>
          <a:xfrm>
            <a:off x="2483768" y="85983"/>
            <a:ext cx="6336704" cy="1143000"/>
          </a:xfrm>
        </p:spPr>
        <p:txBody>
          <a:bodyPr>
            <a:normAutofit/>
          </a:bodyPr>
          <a:lstStyle/>
          <a:p>
            <a:pPr algn="r"/>
            <a:r>
              <a:rPr lang="zh-TW" altLang="en-US" sz="4800" b="1" dirty="0" smtClean="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思考</a:t>
            </a:r>
            <a:endParaRPr lang="zh-HK" altLang="en-US" sz="4800" dirty="0"/>
          </a:p>
        </p:txBody>
      </p:sp>
      <p:pic>
        <p:nvPicPr>
          <p:cNvPr id="7" name="圖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0152" y="1916832"/>
            <a:ext cx="2987021" cy="3165351"/>
          </a:xfrm>
          <a:prstGeom prst="rect">
            <a:avLst/>
          </a:prstGeom>
        </p:spPr>
      </p:pic>
      <p:sp>
        <p:nvSpPr>
          <p:cNvPr id="8" name="內容版面配置區 2"/>
          <p:cNvSpPr txBox="1">
            <a:spLocks/>
          </p:cNvSpPr>
          <p:nvPr/>
        </p:nvSpPr>
        <p:spPr>
          <a:xfrm>
            <a:off x="107504" y="2132856"/>
            <a:ext cx="6624736" cy="331236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zh-TW" altLang="en-US" sz="7200" b="1" dirty="0" smtClean="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「你想」工作</a:t>
            </a:r>
            <a:endParaRPr lang="en-US" altLang="zh-TW" sz="7200" b="1" dirty="0" smtClean="0">
              <a:solidFill>
                <a:srgbClr val="C00000"/>
              </a:solidFill>
              <a:latin typeface="微軟正黑體" pitchFamily="34" charset="-120"/>
              <a:ea typeface="微軟正黑體" pitchFamily="34" charset="-120"/>
            </a:endParaRPr>
          </a:p>
          <a:p>
            <a:pPr marL="0" indent="0">
              <a:buFont typeface="Arial" pitchFamily="34" charset="0"/>
              <a:buNone/>
            </a:pPr>
            <a:endParaRPr lang="en-US" altLang="zh-TW" sz="2400" b="1" dirty="0" smtClean="0">
              <a:solidFill>
                <a:srgbClr val="C00000"/>
              </a:solidFill>
              <a:latin typeface="微軟正黑體" pitchFamily="34" charset="-120"/>
              <a:ea typeface="微軟正黑體" pitchFamily="34" charset="-120"/>
            </a:endParaRPr>
          </a:p>
          <a:p>
            <a:pPr marL="0" indent="0">
              <a:buFont typeface="Arial" pitchFamily="34" charset="0"/>
              <a:buNone/>
            </a:pPr>
            <a:r>
              <a:rPr lang="zh-TW" altLang="en-US" sz="4000" b="1" dirty="0" smtClean="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　你會首先考慮甚麼因素？</a:t>
            </a:r>
            <a:endParaRPr lang="en-US" altLang="zh-TW" sz="4000" b="1" dirty="0" smtClean="0">
              <a:solidFill>
                <a:srgbClr val="C00000"/>
              </a:solidFill>
              <a:latin typeface="微軟正黑體" pitchFamily="34" charset="-120"/>
              <a:ea typeface="微軟正黑體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951033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內容版面配置區 2"/>
          <p:cNvSpPr>
            <a:spLocks noGrp="1"/>
          </p:cNvSpPr>
          <p:nvPr>
            <p:ph idx="1"/>
          </p:nvPr>
        </p:nvSpPr>
        <p:spPr>
          <a:xfrm>
            <a:off x="539552" y="1124744"/>
            <a:ext cx="8229600" cy="496855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zh-TW" altLang="en-US" sz="6000" b="1" dirty="0" smtClean="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行動實踐</a:t>
            </a:r>
            <a:endParaRPr lang="en-US" altLang="zh-TW" sz="6000" b="1" dirty="0" smtClean="0">
              <a:solidFill>
                <a:srgbClr val="C00000"/>
              </a:solidFill>
              <a:latin typeface="微軟正黑體" pitchFamily="34" charset="-120"/>
              <a:ea typeface="微軟正黑體" pitchFamily="34" charset="-120"/>
            </a:endParaRPr>
          </a:p>
          <a:p>
            <a:pPr>
              <a:buNone/>
            </a:pPr>
            <a:endParaRPr lang="en-US" altLang="zh-TW" sz="4400" b="1" dirty="0" smtClean="0">
              <a:solidFill>
                <a:srgbClr val="C00000"/>
              </a:solidFill>
              <a:latin typeface="微軟正黑體" pitchFamily="34" charset="-120"/>
              <a:ea typeface="微軟正黑體" pitchFamily="34" charset="-120"/>
            </a:endParaRPr>
          </a:p>
          <a:p>
            <a:r>
              <a:rPr lang="zh-TW" altLang="en-US" sz="4400" b="1" dirty="0" smtClean="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定期瀏覽</a:t>
            </a:r>
            <a:r>
              <a:rPr lang="zh-TW" altLang="en-US" sz="4400" b="1" dirty="0" smtClean="0">
                <a:latin typeface="微軟正黑體" pitchFamily="34" charset="-120"/>
                <a:ea typeface="微軟正黑體" pitchFamily="34" charset="-120"/>
              </a:rPr>
              <a:t>國際組織</a:t>
            </a:r>
            <a:r>
              <a:rPr lang="zh-TW" altLang="en-US" sz="4400" b="1" dirty="0" smtClean="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網頁，了解最新的國際形式及討論焦點</a:t>
            </a:r>
            <a:endParaRPr lang="en-US" altLang="zh-TW" sz="4400" b="1" dirty="0" smtClean="0">
              <a:latin typeface="微軟正黑體" pitchFamily="34" charset="-120"/>
              <a:ea typeface="微軟正黑體" pitchFamily="34" charset="-120"/>
            </a:endParaRPr>
          </a:p>
          <a:p>
            <a:r>
              <a:rPr lang="zh-TW" altLang="en-US" sz="4400" b="1" dirty="0" smtClean="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考慮作為</a:t>
            </a:r>
            <a:r>
              <a:rPr lang="zh-TW" altLang="en-US" sz="4400" b="1" dirty="0" smtClean="0">
                <a:latin typeface="微軟正黑體" pitchFamily="34" charset="-120"/>
                <a:ea typeface="微軟正黑體" pitchFamily="34" charset="-120"/>
              </a:rPr>
              <a:t>世界公民</a:t>
            </a:r>
            <a:r>
              <a:rPr lang="zh-TW" altLang="en-US" sz="4400" b="1" dirty="0" smtClean="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的一份子，參與國際組織的義工服務</a:t>
            </a:r>
            <a:endParaRPr lang="en-US" altLang="zh-TW" sz="4400" b="1" dirty="0" smtClean="0">
              <a:solidFill>
                <a:srgbClr val="C00000"/>
              </a:solidFill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3" name="標題 1"/>
          <p:cNvSpPr>
            <a:spLocks noGrp="1"/>
          </p:cNvSpPr>
          <p:nvPr>
            <p:ph type="title"/>
          </p:nvPr>
        </p:nvSpPr>
        <p:spPr>
          <a:xfrm>
            <a:off x="2483768" y="85983"/>
            <a:ext cx="6336704" cy="1143000"/>
          </a:xfrm>
        </p:spPr>
        <p:txBody>
          <a:bodyPr>
            <a:normAutofit/>
          </a:bodyPr>
          <a:lstStyle/>
          <a:p>
            <a:pPr algn="r"/>
            <a:r>
              <a:rPr lang="zh-TW" altLang="en-US" sz="4800" b="1" dirty="0" smtClean="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思考</a:t>
            </a:r>
            <a:endParaRPr lang="zh-HK" altLang="en-US" sz="4800" dirty="0"/>
          </a:p>
        </p:txBody>
      </p:sp>
    </p:spTree>
    <p:extLst>
      <p:ext uri="{BB962C8B-B14F-4D97-AF65-F5344CB8AC3E}">
        <p14:creationId xmlns:p14="http://schemas.microsoft.com/office/powerpoint/2010/main" val="30352431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9512" y="1556792"/>
            <a:ext cx="8706607" cy="4206974"/>
          </a:xfrm>
          <a:prstGeom prst="rect">
            <a:avLst/>
          </a:prstGeom>
        </p:spPr>
      </p:pic>
      <p:sp>
        <p:nvSpPr>
          <p:cNvPr id="5" name="內容版面配置區 2"/>
          <p:cNvSpPr>
            <a:spLocks noGrp="1"/>
          </p:cNvSpPr>
          <p:nvPr>
            <p:ph idx="1"/>
          </p:nvPr>
        </p:nvSpPr>
        <p:spPr>
          <a:xfrm>
            <a:off x="656519" y="188639"/>
            <a:ext cx="8229600" cy="1224137"/>
          </a:xfrm>
        </p:spPr>
        <p:txBody>
          <a:bodyPr>
            <a:normAutofit/>
          </a:bodyPr>
          <a:lstStyle/>
          <a:p>
            <a:pPr marL="0" indent="0" algn="r">
              <a:buNone/>
            </a:pPr>
            <a:r>
              <a:rPr lang="zh-TW" altLang="en-US" sz="4800" b="1" dirty="0" smtClean="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國際組織</a:t>
            </a:r>
            <a:endParaRPr lang="en-US" altLang="zh-TW" sz="4800" b="1" dirty="0">
              <a:solidFill>
                <a:srgbClr val="C00000"/>
              </a:solidFill>
              <a:latin typeface="微軟正黑體" pitchFamily="34" charset="-120"/>
              <a:ea typeface="微軟正黑體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505268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071503"/>
            <a:ext cx="8676456" cy="4983539"/>
          </a:xfrm>
          <a:prstGeom prst="rect">
            <a:avLst/>
          </a:prstGeom>
        </p:spPr>
      </p:pic>
      <p:sp>
        <p:nvSpPr>
          <p:cNvPr id="7" name="標題 1"/>
          <p:cNvSpPr>
            <a:spLocks noGrp="1"/>
          </p:cNvSpPr>
          <p:nvPr>
            <p:ph type="title"/>
          </p:nvPr>
        </p:nvSpPr>
        <p:spPr>
          <a:xfrm>
            <a:off x="2483768" y="85983"/>
            <a:ext cx="6336704" cy="1143000"/>
          </a:xfrm>
        </p:spPr>
        <p:txBody>
          <a:bodyPr>
            <a:normAutofit/>
          </a:bodyPr>
          <a:lstStyle/>
          <a:p>
            <a:pPr algn="r"/>
            <a:r>
              <a:rPr lang="zh-TW" altLang="en-US" sz="4800" b="1" dirty="0" smtClean="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千禧發展目標</a:t>
            </a:r>
            <a:endParaRPr lang="zh-HK" altLang="en-US" sz="4800" dirty="0"/>
          </a:p>
        </p:txBody>
      </p:sp>
    </p:spTree>
    <p:extLst>
      <p:ext uri="{BB962C8B-B14F-4D97-AF65-F5344CB8AC3E}">
        <p14:creationId xmlns:p14="http://schemas.microsoft.com/office/powerpoint/2010/main" val="16843736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 txBox="1">
            <a:spLocks noChangeArrowheads="1"/>
          </p:cNvSpPr>
          <p:nvPr/>
        </p:nvSpPr>
        <p:spPr>
          <a:xfrm>
            <a:off x="107504" y="1484784"/>
            <a:ext cx="8568951" cy="367240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TW" altLang="en-US" sz="4000" b="1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微軟正黑體" pitchFamily="34" charset="-120"/>
                <a:ea typeface="微軟正黑體" pitchFamily="34" charset="-120"/>
                <a:cs typeface="+mj-cs"/>
              </a:rPr>
              <a:t>「</a:t>
            </a:r>
            <a:r>
              <a:rPr kumimoji="0" lang="zh-TW" altLang="en-US" sz="5400" b="1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軟正黑體" pitchFamily="34" charset="-120"/>
                <a:ea typeface="微軟正黑體" pitchFamily="34" charset="-120"/>
                <a:cs typeface="+mj-cs"/>
              </a:rPr>
              <a:t>所有人</a:t>
            </a:r>
            <a:r>
              <a:rPr kumimoji="0" lang="zh-TW" altLang="en-US" sz="4000" b="1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微軟正黑體" pitchFamily="34" charset="-120"/>
                <a:ea typeface="微軟正黑體" pitchFamily="34" charset="-120"/>
                <a:cs typeface="+mj-cs"/>
              </a:rPr>
              <a:t>，都能在各自的領域，</a:t>
            </a:r>
            <a:endParaRPr kumimoji="0" lang="en-US" altLang="zh-TW" sz="4000" b="1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微軟正黑體" pitchFamily="34" charset="-120"/>
              <a:ea typeface="微軟正黑體" pitchFamily="34" charset="-120"/>
              <a:cs typeface="+mj-cs"/>
            </a:endParaRP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TW" altLang="en-US" sz="4000" b="1" dirty="0" smtClean="0">
                <a:latin typeface="微軟正黑體" pitchFamily="34" charset="-120"/>
                <a:ea typeface="微軟正黑體" pitchFamily="34" charset="-120"/>
                <a:cs typeface="+mj-cs"/>
              </a:rPr>
              <a:t>　</a:t>
            </a:r>
            <a:r>
              <a:rPr kumimoji="0" lang="zh-TW" altLang="en-US" sz="4000" b="1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微軟正黑體" pitchFamily="34" charset="-120"/>
                <a:ea typeface="微軟正黑體" pitchFamily="34" charset="-120"/>
                <a:cs typeface="+mj-cs"/>
              </a:rPr>
              <a:t>用不同的方式，</a:t>
            </a:r>
            <a:r>
              <a:rPr kumimoji="0" lang="zh-TW" altLang="en-US" sz="5400" b="1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軟正黑體" pitchFamily="34" charset="-120"/>
                <a:ea typeface="微軟正黑體" pitchFamily="34" charset="-120"/>
                <a:cs typeface="+mj-cs"/>
              </a:rPr>
              <a:t>力所能及</a:t>
            </a:r>
            <a:r>
              <a:rPr kumimoji="0" lang="zh-TW" altLang="en-US" sz="4000" b="1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微軟正黑體" pitchFamily="34" charset="-120"/>
                <a:ea typeface="微軟正黑體" pitchFamily="34" charset="-120"/>
                <a:cs typeface="+mj-cs"/>
              </a:rPr>
              <a:t>地做</a:t>
            </a:r>
            <a:endParaRPr kumimoji="0" lang="en-US" altLang="zh-TW" sz="4000" b="1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微軟正黑體" pitchFamily="34" charset="-120"/>
              <a:ea typeface="微軟正黑體" pitchFamily="34" charset="-120"/>
              <a:cs typeface="+mj-cs"/>
            </a:endParaRP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TW" altLang="en-US" sz="4000" b="1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微軟正黑體" pitchFamily="34" charset="-120"/>
                <a:ea typeface="微軟正黑體" pitchFamily="34" charset="-120"/>
                <a:cs typeface="+mj-cs"/>
              </a:rPr>
              <a:t>　點事，推動</a:t>
            </a:r>
            <a:r>
              <a:rPr kumimoji="0" lang="zh-TW" altLang="en-US" sz="5400" b="1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軟正黑體" pitchFamily="34" charset="-120"/>
                <a:ea typeface="微軟正黑體" pitchFamily="34" charset="-120"/>
                <a:cs typeface="+mj-cs"/>
              </a:rPr>
              <a:t>人道工作</a:t>
            </a:r>
            <a:r>
              <a:rPr kumimoji="0" lang="zh-TW" altLang="en-US" sz="4000" b="1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微軟正黑體" pitchFamily="34" charset="-120"/>
                <a:ea typeface="微軟正黑體" pitchFamily="34" charset="-120"/>
                <a:cs typeface="+mj-cs"/>
              </a:rPr>
              <a:t>向前發展。」</a:t>
            </a:r>
            <a:endParaRPr kumimoji="0" lang="zh-TW" altLang="en-US" sz="4000" b="1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微軟正黑體" pitchFamily="34" charset="-120"/>
              <a:ea typeface="微軟正黑體" pitchFamily="34" charset="-120"/>
              <a:cs typeface="+mj-cs"/>
            </a:endParaRPr>
          </a:p>
        </p:txBody>
      </p:sp>
      <p:pic>
        <p:nvPicPr>
          <p:cNvPr id="3" name="圖片 2"/>
          <p:cNvPicPr/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9512" y="188640"/>
            <a:ext cx="2592288" cy="1008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標題 1"/>
          <p:cNvSpPr>
            <a:spLocks noGrp="1"/>
          </p:cNvSpPr>
          <p:nvPr>
            <p:ph type="title"/>
          </p:nvPr>
        </p:nvSpPr>
        <p:spPr>
          <a:xfrm>
            <a:off x="2483768" y="85983"/>
            <a:ext cx="6336704" cy="1143000"/>
          </a:xfrm>
        </p:spPr>
        <p:txBody>
          <a:bodyPr>
            <a:normAutofit/>
          </a:bodyPr>
          <a:lstStyle/>
          <a:p>
            <a:pPr algn="r"/>
            <a:r>
              <a:rPr lang="zh-TW" altLang="en-US" sz="4800" b="1" dirty="0" smtClean="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總結</a:t>
            </a:r>
            <a:endParaRPr lang="zh-HK" altLang="en-US" sz="4800" dirty="0"/>
          </a:p>
        </p:txBody>
      </p:sp>
    </p:spTree>
    <p:extLst>
      <p:ext uri="{BB962C8B-B14F-4D97-AF65-F5344CB8AC3E}">
        <p14:creationId xmlns:p14="http://schemas.microsoft.com/office/powerpoint/2010/main" val="10229754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endParaRPr lang="zh-TW" altLang="en-US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文字方塊 4"/>
          <p:cNvSpPr txBox="1"/>
          <p:nvPr/>
        </p:nvSpPr>
        <p:spPr>
          <a:xfrm>
            <a:off x="2987824" y="4725144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zh-TW" altLang="en-US" dirty="0"/>
          </a:p>
        </p:txBody>
      </p:sp>
      <p:pic>
        <p:nvPicPr>
          <p:cNvPr id="7" name="圖片 6" descr="26-HKRC_Branding Guideline-v4-power point-0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46479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989856"/>
            <a:ext cx="8229600" cy="1143000"/>
          </a:xfrm>
        </p:spPr>
        <p:txBody>
          <a:bodyPr>
            <a:normAutofit/>
          </a:bodyPr>
          <a:lstStyle/>
          <a:p>
            <a:pPr algn="l"/>
            <a:r>
              <a:rPr lang="zh-TW" altLang="en-US" sz="6000" b="1" dirty="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「理想」工作的</a:t>
            </a:r>
            <a:r>
              <a:rPr lang="zh-TW" altLang="en-US" sz="6000" b="1" dirty="0" smtClean="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考慮</a:t>
            </a:r>
            <a:endParaRPr lang="zh-HK" altLang="en-US" sz="6000" dirty="0"/>
          </a:p>
        </p:txBody>
      </p:sp>
      <p:sp>
        <p:nvSpPr>
          <p:cNvPr id="8" name="內容版面配置區 2"/>
          <p:cNvSpPr>
            <a:spLocks noGrp="1"/>
          </p:cNvSpPr>
          <p:nvPr>
            <p:ph sz="half" idx="1"/>
          </p:nvPr>
        </p:nvSpPr>
        <p:spPr>
          <a:xfrm>
            <a:off x="457200" y="2143397"/>
            <a:ext cx="4038600" cy="4525963"/>
          </a:xfrm>
        </p:spPr>
        <p:txBody>
          <a:bodyPr>
            <a:normAutofit/>
          </a:bodyPr>
          <a:lstStyle/>
          <a:p>
            <a:r>
              <a:rPr lang="zh-TW" altLang="en-US" sz="3600" b="1" dirty="0" smtClean="0">
                <a:latin typeface="微軟正黑體" pitchFamily="34" charset="-120"/>
                <a:ea typeface="微軟正黑體" pitchFamily="34" charset="-120"/>
              </a:rPr>
              <a:t>符合自己</a:t>
            </a:r>
            <a:r>
              <a:rPr lang="zh-TW" altLang="en-US" sz="3600" b="1" dirty="0" smtClean="0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</a:rPr>
              <a:t>興趣</a:t>
            </a:r>
            <a:endParaRPr lang="en-US" altLang="zh-TW" sz="3600" b="1" dirty="0" smtClean="0">
              <a:solidFill>
                <a:srgbClr val="FF0000"/>
              </a:solidFill>
              <a:latin typeface="微軟正黑體" pitchFamily="34" charset="-120"/>
              <a:ea typeface="微軟正黑體" pitchFamily="34" charset="-120"/>
            </a:endParaRPr>
          </a:p>
          <a:p>
            <a:r>
              <a:rPr lang="zh-TW" altLang="en-US" sz="3600" b="1" dirty="0" smtClean="0">
                <a:latin typeface="微軟正黑體" pitchFamily="34" charset="-120"/>
                <a:ea typeface="微軟正黑體" pitchFamily="34" charset="-120"/>
              </a:rPr>
              <a:t>發揮個人</a:t>
            </a:r>
            <a:r>
              <a:rPr lang="zh-TW" altLang="en-US" sz="3600" b="1" dirty="0" smtClean="0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</a:rPr>
              <a:t>才能</a:t>
            </a:r>
            <a:endParaRPr lang="en-US" altLang="zh-TW" sz="3600" b="1" dirty="0" smtClean="0">
              <a:solidFill>
                <a:srgbClr val="FF0000"/>
              </a:solidFill>
              <a:latin typeface="微軟正黑體" pitchFamily="34" charset="-120"/>
              <a:ea typeface="微軟正黑體" pitchFamily="34" charset="-120"/>
            </a:endParaRPr>
          </a:p>
          <a:p>
            <a:r>
              <a:rPr lang="zh-TW" altLang="en-US" sz="3600" b="1" dirty="0" smtClean="0">
                <a:latin typeface="微軟正黑體" pitchFamily="34" charset="-120"/>
                <a:ea typeface="微軟正黑體" pitchFamily="34" charset="-120"/>
              </a:rPr>
              <a:t>個人發展</a:t>
            </a:r>
            <a:r>
              <a:rPr lang="zh-TW" altLang="en-US" sz="3600" b="1" dirty="0" smtClean="0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</a:rPr>
              <a:t>機會</a:t>
            </a:r>
            <a:endParaRPr lang="en-US" altLang="zh-TW" sz="3600" b="1" dirty="0" smtClean="0">
              <a:solidFill>
                <a:srgbClr val="FF0000"/>
              </a:solidFill>
              <a:latin typeface="微軟正黑體" pitchFamily="34" charset="-120"/>
              <a:ea typeface="微軟正黑體" pitchFamily="34" charset="-120"/>
            </a:endParaRPr>
          </a:p>
          <a:p>
            <a:r>
              <a:rPr lang="zh-TW" altLang="en-US" sz="3600" b="1" dirty="0">
                <a:latin typeface="微軟正黑體" pitchFamily="34" charset="-120"/>
                <a:ea typeface="微軟正黑體" pitchFamily="34" charset="-120"/>
              </a:rPr>
              <a:t>較多</a:t>
            </a:r>
            <a:r>
              <a:rPr lang="zh-TW" altLang="en-US" sz="3600" b="1" dirty="0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</a:rPr>
              <a:t>掙錢</a:t>
            </a:r>
            <a:r>
              <a:rPr lang="zh-TW" altLang="en-US" sz="3600" b="1" dirty="0">
                <a:latin typeface="微軟正黑體" pitchFamily="34" charset="-120"/>
                <a:ea typeface="微軟正黑體" pitchFamily="34" charset="-120"/>
              </a:rPr>
              <a:t>機會</a:t>
            </a:r>
            <a:endParaRPr lang="en-US" altLang="zh-TW" sz="3600" b="1" dirty="0">
              <a:latin typeface="微軟正黑體" pitchFamily="34" charset="-120"/>
              <a:ea typeface="微軟正黑體" pitchFamily="34" charset="-120"/>
            </a:endParaRPr>
          </a:p>
          <a:p>
            <a:r>
              <a:rPr lang="zh-TW" altLang="en-US" sz="3600" b="1" dirty="0">
                <a:latin typeface="微軟正黑體" pitchFamily="34" charset="-120"/>
                <a:ea typeface="微軟正黑體" pitchFamily="34" charset="-120"/>
              </a:rPr>
              <a:t>可以</a:t>
            </a:r>
            <a:r>
              <a:rPr lang="zh-TW" altLang="en-US" sz="3600" b="1" dirty="0" smtClean="0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</a:rPr>
              <a:t>富有</a:t>
            </a:r>
            <a:r>
              <a:rPr lang="zh-TW" altLang="en-US" sz="3600" b="1" dirty="0" smtClean="0">
                <a:latin typeface="微軟正黑體" pitchFamily="34" charset="-120"/>
                <a:ea typeface="微軟正黑體" pitchFamily="34" charset="-120"/>
              </a:rPr>
              <a:t>起來</a:t>
            </a:r>
            <a:endParaRPr lang="en-US" altLang="zh-TW" sz="3600" b="1" dirty="0" smtClean="0">
              <a:latin typeface="微軟正黑體" pitchFamily="34" charset="-120"/>
              <a:ea typeface="微軟正黑體" pitchFamily="34" charset="-120"/>
            </a:endParaRPr>
          </a:p>
          <a:p>
            <a:r>
              <a:rPr lang="zh-TW" altLang="en-US" sz="3600" b="1" dirty="0">
                <a:latin typeface="微軟正黑體" pitchFamily="34" charset="-120"/>
                <a:ea typeface="微軟正黑體" pitchFamily="34" charset="-120"/>
              </a:rPr>
              <a:t>與</a:t>
            </a:r>
            <a:r>
              <a:rPr lang="zh-TW" altLang="en-US" sz="3600" b="1" dirty="0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</a:rPr>
              <a:t>屋企</a:t>
            </a:r>
            <a:r>
              <a:rPr lang="zh-TW" altLang="en-US" sz="3600" b="1" dirty="0">
                <a:latin typeface="微軟正黑體" pitchFamily="34" charset="-120"/>
                <a:ea typeface="微軟正黑體" pitchFamily="34" charset="-120"/>
              </a:rPr>
              <a:t>的</a:t>
            </a:r>
            <a:r>
              <a:rPr lang="zh-TW" altLang="en-US" sz="3600" b="1" dirty="0" smtClean="0">
                <a:latin typeface="微軟正黑體" pitchFamily="34" charset="-120"/>
                <a:ea typeface="微軟正黑體" pitchFamily="34" charset="-120"/>
              </a:rPr>
              <a:t>距離</a:t>
            </a:r>
            <a:endParaRPr lang="en-US" altLang="zh-TW" sz="3600" b="1" dirty="0"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sz="half" idx="2"/>
          </p:nvPr>
        </p:nvSpPr>
        <p:spPr>
          <a:xfrm>
            <a:off x="4648200" y="2143397"/>
            <a:ext cx="4038600" cy="4525963"/>
          </a:xfrm>
        </p:spPr>
        <p:txBody>
          <a:bodyPr>
            <a:noAutofit/>
          </a:bodyPr>
          <a:lstStyle/>
          <a:p>
            <a:r>
              <a:rPr lang="zh-TW" altLang="en-US" sz="3600" b="1" dirty="0">
                <a:latin typeface="微軟正黑體" pitchFamily="34" charset="-120"/>
                <a:ea typeface="微軟正黑體" pitchFamily="34" charset="-120"/>
              </a:rPr>
              <a:t>良好</a:t>
            </a:r>
            <a:r>
              <a:rPr lang="zh-TW" altLang="en-US" sz="3600" b="1" dirty="0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</a:rPr>
              <a:t>工作條件</a:t>
            </a:r>
            <a:endParaRPr lang="en-US" altLang="zh-TW" sz="3600" b="1" dirty="0">
              <a:solidFill>
                <a:srgbClr val="FF0000"/>
              </a:solidFill>
              <a:latin typeface="微軟正黑體" pitchFamily="34" charset="-120"/>
              <a:ea typeface="微軟正黑體" pitchFamily="34" charset="-120"/>
            </a:endParaRPr>
          </a:p>
          <a:p>
            <a:r>
              <a:rPr lang="zh-TW" altLang="en-US" sz="3600" b="1" dirty="0">
                <a:latin typeface="微軟正黑體" pitchFamily="34" charset="-120"/>
                <a:ea typeface="微軟正黑體" pitchFamily="34" charset="-120"/>
              </a:rPr>
              <a:t>良好</a:t>
            </a:r>
            <a:r>
              <a:rPr lang="zh-TW" altLang="en-US" sz="3600" b="1" dirty="0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</a:rPr>
              <a:t>管理制度</a:t>
            </a:r>
            <a:endParaRPr lang="en-US" altLang="zh-TW" sz="3600" b="1" dirty="0">
              <a:solidFill>
                <a:srgbClr val="FF0000"/>
              </a:solidFill>
              <a:latin typeface="微軟正黑體" pitchFamily="34" charset="-120"/>
              <a:ea typeface="微軟正黑體" pitchFamily="34" charset="-120"/>
            </a:endParaRPr>
          </a:p>
          <a:p>
            <a:r>
              <a:rPr lang="zh-TW" altLang="en-US" sz="3600" b="1" dirty="0">
                <a:latin typeface="微軟正黑體" pitchFamily="34" charset="-120"/>
                <a:ea typeface="微軟正黑體" pitchFamily="34" charset="-120"/>
              </a:rPr>
              <a:t>工作的</a:t>
            </a:r>
            <a:r>
              <a:rPr lang="zh-TW" altLang="en-US" sz="3600" b="1" dirty="0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</a:rPr>
              <a:t>穩定性</a:t>
            </a:r>
            <a:endParaRPr lang="en-US" altLang="zh-TW" sz="3600" b="1" dirty="0">
              <a:solidFill>
                <a:srgbClr val="FF0000"/>
              </a:solidFill>
              <a:latin typeface="微軟正黑體" pitchFamily="34" charset="-120"/>
              <a:ea typeface="微軟正黑體" pitchFamily="34" charset="-120"/>
            </a:endParaRPr>
          </a:p>
          <a:p>
            <a:r>
              <a:rPr lang="zh-TW" altLang="en-US" sz="3600" b="1" dirty="0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</a:rPr>
              <a:t>人際關係</a:t>
            </a:r>
            <a:r>
              <a:rPr lang="zh-TW" altLang="en-US" sz="3600" b="1" dirty="0">
                <a:latin typeface="微軟正黑體" pitchFamily="34" charset="-120"/>
                <a:ea typeface="微軟正黑體" pitchFamily="34" charset="-120"/>
              </a:rPr>
              <a:t>融洽</a:t>
            </a:r>
            <a:endParaRPr lang="en-US" altLang="zh-TW" sz="3600" b="1" dirty="0">
              <a:latin typeface="微軟正黑體" pitchFamily="34" charset="-120"/>
              <a:ea typeface="微軟正黑體" pitchFamily="34" charset="-120"/>
            </a:endParaRPr>
          </a:p>
          <a:p>
            <a:r>
              <a:rPr lang="zh-TW" altLang="en-US" sz="3600" b="1" dirty="0" smtClean="0">
                <a:latin typeface="微軟正黑體" pitchFamily="34" charset="-120"/>
                <a:ea typeface="微軟正黑體" pitchFamily="34" charset="-120"/>
              </a:rPr>
              <a:t>能否</a:t>
            </a:r>
            <a:r>
              <a:rPr lang="zh-TW" altLang="en-US" sz="3600" b="1" dirty="0" smtClean="0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</a:rPr>
              <a:t>造福社會</a:t>
            </a:r>
            <a:endParaRPr lang="en-US" altLang="zh-TW" sz="3600" b="1" dirty="0">
              <a:solidFill>
                <a:srgbClr val="FF0000"/>
              </a:solidFill>
              <a:latin typeface="微軟正黑體" pitchFamily="34" charset="-120"/>
              <a:ea typeface="微軟正黑體" pitchFamily="34" charset="-120"/>
            </a:endParaRPr>
          </a:p>
          <a:p>
            <a:r>
              <a:rPr lang="en-US" altLang="zh-TW" sz="3600" b="1" dirty="0" smtClean="0">
                <a:latin typeface="微軟正黑體" pitchFamily="34" charset="-120"/>
                <a:ea typeface="微軟正黑體" pitchFamily="34" charset="-120"/>
              </a:rPr>
              <a:t>……</a:t>
            </a:r>
            <a:endParaRPr lang="zh-TW" alt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4107183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601" b="12562"/>
          <a:stretch/>
        </p:blipFill>
        <p:spPr>
          <a:xfrm>
            <a:off x="1259632" y="1124744"/>
            <a:ext cx="6588224" cy="2736304"/>
          </a:xfrm>
          <a:prstGeom prst="rect">
            <a:avLst/>
          </a:prstGeom>
        </p:spPr>
      </p:pic>
      <p:sp>
        <p:nvSpPr>
          <p:cNvPr id="5" name="內容版面配置區 2"/>
          <p:cNvSpPr txBox="1">
            <a:spLocks/>
          </p:cNvSpPr>
          <p:nvPr/>
        </p:nvSpPr>
        <p:spPr>
          <a:xfrm>
            <a:off x="683568" y="3933056"/>
            <a:ext cx="8229600" cy="18722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zh-TW" altLang="en-US" sz="9600" b="1" dirty="0" smtClean="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工作「意義」</a:t>
            </a:r>
            <a:endParaRPr lang="en-US" altLang="zh-TW" sz="9600" b="1" dirty="0" smtClean="0">
              <a:solidFill>
                <a:srgbClr val="C00000"/>
              </a:solidFill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6" name="標題 1"/>
          <p:cNvSpPr>
            <a:spLocks noGrp="1"/>
          </p:cNvSpPr>
          <p:nvPr>
            <p:ph type="title"/>
          </p:nvPr>
        </p:nvSpPr>
        <p:spPr>
          <a:xfrm>
            <a:off x="2483768" y="85983"/>
            <a:ext cx="6336704" cy="1143000"/>
          </a:xfrm>
        </p:spPr>
        <p:txBody>
          <a:bodyPr>
            <a:normAutofit/>
          </a:bodyPr>
          <a:lstStyle/>
          <a:p>
            <a:pPr algn="r"/>
            <a:r>
              <a:rPr lang="zh-TW" altLang="en-US" sz="4800" b="1" dirty="0" smtClean="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思考</a:t>
            </a:r>
            <a:endParaRPr lang="zh-HK" altLang="en-US" sz="4800" dirty="0"/>
          </a:p>
        </p:txBody>
      </p:sp>
    </p:spTree>
    <p:extLst>
      <p:ext uri="{BB962C8B-B14F-4D97-AF65-F5344CB8AC3E}">
        <p14:creationId xmlns:p14="http://schemas.microsoft.com/office/powerpoint/2010/main" val="10344068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/>
          <p:cNvPicPr>
            <a:picLocks noChangeAspect="1"/>
          </p:cNvPicPr>
          <p:nvPr/>
        </p:nvPicPr>
        <p:blipFill rotWithShape="1">
          <a:blip r:embed="rId2"/>
          <a:srcRect l="27163" t="23400" r="28738" b="9401"/>
          <a:stretch/>
        </p:blipFill>
        <p:spPr>
          <a:xfrm>
            <a:off x="323528" y="1093883"/>
            <a:ext cx="6336704" cy="5431461"/>
          </a:xfrm>
          <a:prstGeom prst="rect">
            <a:avLst/>
          </a:prstGeom>
        </p:spPr>
      </p:pic>
      <p:sp>
        <p:nvSpPr>
          <p:cNvPr id="5" name="標題 1"/>
          <p:cNvSpPr>
            <a:spLocks noGrp="1"/>
          </p:cNvSpPr>
          <p:nvPr>
            <p:ph type="title"/>
          </p:nvPr>
        </p:nvSpPr>
        <p:spPr>
          <a:xfrm>
            <a:off x="2483768" y="85983"/>
            <a:ext cx="6336704" cy="1143000"/>
          </a:xfrm>
        </p:spPr>
        <p:txBody>
          <a:bodyPr>
            <a:normAutofit/>
          </a:bodyPr>
          <a:lstStyle/>
          <a:p>
            <a:pPr algn="r"/>
            <a:r>
              <a:rPr lang="zh-TW" altLang="en-US" sz="4800" b="1" dirty="0" smtClean="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思考</a:t>
            </a:r>
            <a:endParaRPr lang="zh-HK" altLang="en-US" sz="4800" dirty="0"/>
          </a:p>
        </p:txBody>
      </p:sp>
      <p:sp>
        <p:nvSpPr>
          <p:cNvPr id="3" name="文字方塊 2"/>
          <p:cNvSpPr txBox="1"/>
          <p:nvPr/>
        </p:nvSpPr>
        <p:spPr>
          <a:xfrm>
            <a:off x="7020272" y="2132856"/>
            <a:ext cx="1661993" cy="360040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TW" altLang="en-US" sz="4800" b="1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無意義工作虛耗人生</a:t>
            </a:r>
            <a:endParaRPr lang="zh-HK" altLang="en-US" sz="4800" b="1" dirty="0">
              <a:solidFill>
                <a:srgbClr val="C0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95536" y="6396335"/>
            <a:ext cx="655272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HK" altLang="en-US" sz="1200" dirty="0">
                <a:hlinkClick r:id="rId3"/>
              </a:rPr>
              <a:t>https://news.mingpao.com/pns/dailynews/web_tc/article/20180525/s00014/</a:t>
            </a:r>
            <a:r>
              <a:rPr lang="zh-HK" altLang="en-US" sz="1200" dirty="0" smtClean="0">
                <a:hlinkClick r:id="rId3"/>
              </a:rPr>
              <a:t>1527186111716</a:t>
            </a:r>
            <a:r>
              <a:rPr lang="zh-TW" altLang="en-US" sz="1200" dirty="0" smtClean="0"/>
              <a:t> </a:t>
            </a:r>
            <a:endParaRPr lang="zh-HK" altLang="en-US" sz="1200" dirty="0"/>
          </a:p>
        </p:txBody>
      </p:sp>
    </p:spTree>
    <p:extLst>
      <p:ext uri="{BB962C8B-B14F-4D97-AF65-F5344CB8AC3E}">
        <p14:creationId xmlns:p14="http://schemas.microsoft.com/office/powerpoint/2010/main" val="15289344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文件" ma:contentTypeID="0x010100D53FD8A700A31F4A960465B809248680" ma:contentTypeVersion="8" ma:contentTypeDescription="建立新的文件。" ma:contentTypeScope="" ma:versionID="7564deafd78da0035d0e6602d0a4ad46">
  <xsd:schema xmlns:xsd="http://www.w3.org/2001/XMLSchema" xmlns:xs="http://www.w3.org/2001/XMLSchema" xmlns:p="http://schemas.microsoft.com/office/2006/metadata/properties" xmlns:ns2="406852d2-e36a-415a-a5db-f3bb6c0d9741" targetNamespace="http://schemas.microsoft.com/office/2006/metadata/properties" ma:root="true" ma:fieldsID="6fe9dd3ca22b8ec0beac22b1e3ecb69e" ns2:_="">
    <xsd:import namespace="406852d2-e36a-415a-a5db-f3bb6c0d974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06852d2-e36a-415a-a5db-f3bb6c0d974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內容類型"/>
        <xsd:element ref="dc:title" minOccurs="0" maxOccurs="1" ma:index="4" ma:displayName="標題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519A1ABC-8998-45E4-B1AA-2FF2FF88A589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A53E044B-9C86-4703-950F-04B91FF0D52F}"/>
</file>

<file path=customXml/itemProps3.xml><?xml version="1.0" encoding="utf-8"?>
<ds:datastoreItem xmlns:ds="http://schemas.openxmlformats.org/officeDocument/2006/customXml" ds:itemID="{DF7B769A-C5D9-402B-9960-BE634051DBCB}">
  <ds:schemaRefs>
    <ds:schemaRef ds:uri="http://schemas.microsoft.com/sharepoint/v3/fields"/>
    <ds:schemaRef ds:uri="9e14bc9f-d43a-4562-9a47-6bccc43a8b23"/>
    <ds:schemaRef ds:uri="1c42d590-2cf2-48e7-a94a-96c3769d5ca8"/>
    <ds:schemaRef ds:uri="http://purl.org/dc/dcmitype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d345244c-9b58-4b8a-9c05-5c2064f1f411"/>
    <ds:schemaRef ds:uri="http://schemas.microsoft.com/sharepoint/v3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5589</TotalTime>
  <Words>1731</Words>
  <Application>Microsoft Office PowerPoint</Application>
  <PresentationFormat>如螢幕大小 (4:3)</PresentationFormat>
  <Paragraphs>202</Paragraphs>
  <Slides>64</Slides>
  <Notes>0</Notes>
  <HiddenSlides>0</HiddenSlides>
  <MMClips>0</MMClips>
  <ScaleCrop>false</ScaleCrop>
  <HeadingPairs>
    <vt:vector size="6" baseType="variant">
      <vt:variant>
        <vt:lpstr>使用字型</vt:lpstr>
      </vt:variant>
      <vt:variant>
        <vt:i4>6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64</vt:i4>
      </vt:variant>
    </vt:vector>
  </HeadingPairs>
  <TitlesOfParts>
    <vt:vector size="71" baseType="lpstr">
      <vt:lpstr>PingFang SC</vt:lpstr>
      <vt:lpstr>宋体</vt:lpstr>
      <vt:lpstr>微軟正黑體</vt:lpstr>
      <vt:lpstr>新細明體</vt:lpstr>
      <vt:lpstr>Arial</vt:lpstr>
      <vt:lpstr>Calibri</vt:lpstr>
      <vt:lpstr>Office 佈景主題</vt:lpstr>
      <vt:lpstr>PowerPoint 簡報</vt:lpstr>
      <vt:lpstr>PowerPoint 簡報</vt:lpstr>
      <vt:lpstr>PowerPoint 簡報</vt:lpstr>
      <vt:lpstr>PowerPoint 簡報</vt:lpstr>
      <vt:lpstr>PowerPoint 簡報</vt:lpstr>
      <vt:lpstr>思考</vt:lpstr>
      <vt:lpstr>「理想」工作的考慮</vt:lpstr>
      <vt:lpstr>思考</vt:lpstr>
      <vt:lpstr>思考</vt:lpstr>
      <vt:lpstr>需求層次</vt:lpstr>
      <vt:lpstr>思考</vt:lpstr>
      <vt:lpstr>人道工作</vt:lpstr>
      <vt:lpstr>PowerPoint 簡報</vt:lpstr>
      <vt:lpstr>PowerPoint 簡報</vt:lpstr>
      <vt:lpstr>葉維昌的故事</vt:lpstr>
      <vt:lpstr>葉維昌的故事</vt:lpstr>
      <vt:lpstr>思考</vt:lpstr>
      <vt:lpstr>總結</vt:lpstr>
      <vt:lpstr>想一想</vt:lpstr>
      <vt:lpstr>PowerPoint 簡報</vt:lpstr>
      <vt:lpstr>PowerPoint 簡報</vt:lpstr>
      <vt:lpstr>PowerPoint 簡報</vt:lpstr>
      <vt:lpstr>PowerPoint 簡報</vt:lpstr>
      <vt:lpstr>災難的定義</vt:lpstr>
      <vt:lpstr>PowerPoint 簡報</vt:lpstr>
      <vt:lpstr>傳染病</vt:lpstr>
      <vt:lpstr>PowerPoint 簡報</vt:lpstr>
      <vt:lpstr>香港曾爆發過的傳染病</vt:lpstr>
      <vt:lpstr>伊波拉病毒</vt:lpstr>
      <vt:lpstr>PowerPoint 簡報</vt:lpstr>
      <vt:lpstr>屍體處理隊</vt:lpstr>
      <vt:lpstr>思考</vt:lpstr>
      <vt:lpstr>張依勵的故事</vt:lpstr>
      <vt:lpstr>健康</vt:lpstr>
      <vt:lpstr>總結</vt:lpstr>
      <vt:lpstr>總結</vt:lpstr>
      <vt:lpstr>想一想</vt:lpstr>
      <vt:lpstr>PowerPoint 簡報</vt:lpstr>
      <vt:lpstr>PowerPoint 簡報</vt:lpstr>
      <vt:lpstr>難民與流離失所者</vt:lpstr>
      <vt:lpstr>每20分鐘就多一個</vt:lpstr>
      <vt:lpstr>PowerPoint 簡報</vt:lpstr>
      <vt:lpstr>內地來港人士</vt:lpstr>
      <vt:lpstr>越南難民及船民</vt:lpstr>
      <vt:lpstr>緬甸若開邦</vt:lpstr>
      <vt:lpstr>梁偉賢的故事</vt:lpstr>
      <vt:lpstr>思考</vt:lpstr>
      <vt:lpstr>梁偉賢的故事</vt:lpstr>
      <vt:lpstr>總結</vt:lpstr>
      <vt:lpstr>總結</vt:lpstr>
      <vt:lpstr>想一想</vt:lpstr>
      <vt:lpstr>PowerPoint 簡報</vt:lpstr>
      <vt:lpstr>PowerPoint 簡報</vt:lpstr>
      <vt:lpstr>世界公民</vt:lpstr>
      <vt:lpstr>思考</vt:lpstr>
      <vt:lpstr>吳穎琛的故事</vt:lpstr>
      <vt:lpstr>思考</vt:lpstr>
      <vt:lpstr>思考</vt:lpstr>
      <vt:lpstr>思考</vt:lpstr>
      <vt:lpstr>思考</vt:lpstr>
      <vt:lpstr>PowerPoint 簡報</vt:lpstr>
      <vt:lpstr>千禧發展目標</vt:lpstr>
      <vt:lpstr>總結</vt:lpstr>
      <vt:lpstr>PowerPoint 簡報</vt:lpstr>
    </vt:vector>
  </TitlesOfParts>
  <Company>Hewlett-Packard Company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投影片 1</dc:title>
  <dc:creator>carter.ng</dc:creator>
  <cp:lastModifiedBy>KT Szeto (HEO)</cp:lastModifiedBy>
  <cp:revision>165</cp:revision>
  <cp:lastPrinted>2019-04-09T06:34:45Z</cp:lastPrinted>
  <dcterms:created xsi:type="dcterms:W3CDTF">2015-08-19T03:17:37Z</dcterms:created>
  <dcterms:modified xsi:type="dcterms:W3CDTF">2019-04-09T06:37:07Z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0x010100D53FD8A700A31F4A960465B809248680</vt:lpwstr>
  </property>
</Properties>
</file>