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9"/>
  </p:notesMasterIdLst>
  <p:sldIdLst>
    <p:sldId id="256" r:id="rId2"/>
    <p:sldId id="315" r:id="rId3"/>
    <p:sldId id="316" r:id="rId4"/>
    <p:sldId id="317" r:id="rId5"/>
    <p:sldId id="318" r:id="rId6"/>
    <p:sldId id="320" r:id="rId7"/>
    <p:sldId id="321" r:id="rId8"/>
    <p:sldId id="322" r:id="rId9"/>
    <p:sldId id="324" r:id="rId10"/>
    <p:sldId id="360" r:id="rId11"/>
    <p:sldId id="361" r:id="rId12"/>
    <p:sldId id="362" r:id="rId13"/>
    <p:sldId id="325" r:id="rId14"/>
    <p:sldId id="281" r:id="rId15"/>
    <p:sldId id="288" r:id="rId16"/>
    <p:sldId id="277" r:id="rId17"/>
    <p:sldId id="287" r:id="rId18"/>
    <p:sldId id="326" r:id="rId19"/>
    <p:sldId id="328" r:id="rId20"/>
    <p:sldId id="329" r:id="rId21"/>
    <p:sldId id="259" r:id="rId22"/>
    <p:sldId id="275" r:id="rId23"/>
    <p:sldId id="330" r:id="rId24"/>
    <p:sldId id="261" r:id="rId25"/>
    <p:sldId id="257" r:id="rId26"/>
    <p:sldId id="274" r:id="rId27"/>
    <p:sldId id="260" r:id="rId28"/>
    <p:sldId id="285" r:id="rId29"/>
    <p:sldId id="286" r:id="rId30"/>
    <p:sldId id="331" r:id="rId31"/>
    <p:sldId id="327" r:id="rId32"/>
    <p:sldId id="332" r:id="rId33"/>
    <p:sldId id="334" r:id="rId34"/>
    <p:sldId id="303" r:id="rId35"/>
    <p:sldId id="340" r:id="rId36"/>
    <p:sldId id="304" r:id="rId37"/>
    <p:sldId id="305" r:id="rId38"/>
    <p:sldId id="335" r:id="rId39"/>
    <p:sldId id="337" r:id="rId40"/>
    <p:sldId id="341" r:id="rId41"/>
    <p:sldId id="342" r:id="rId42"/>
    <p:sldId id="358" r:id="rId43"/>
    <p:sldId id="359" r:id="rId44"/>
    <p:sldId id="338" r:id="rId45"/>
    <p:sldId id="343" r:id="rId46"/>
    <p:sldId id="344" r:id="rId47"/>
    <p:sldId id="345" r:id="rId48"/>
    <p:sldId id="347" r:id="rId49"/>
    <p:sldId id="348" r:id="rId50"/>
    <p:sldId id="351" r:id="rId51"/>
    <p:sldId id="353" r:id="rId52"/>
    <p:sldId id="352" r:id="rId53"/>
    <p:sldId id="354" r:id="rId54"/>
    <p:sldId id="350" r:id="rId55"/>
    <p:sldId id="349" r:id="rId56"/>
    <p:sldId id="355" r:id="rId57"/>
    <p:sldId id="356" r:id="rId58"/>
  </p:sldIdLst>
  <p:sldSz cx="9144000" cy="6858000" type="screen4x3"/>
  <p:notesSz cx="6858000" cy="9144000"/>
  <p:defaultTextStyle>
    <a:defPPr>
      <a:defRPr lang="zh-H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CBAD"/>
    <a:srgbClr val="DEDEDE"/>
    <a:srgbClr val="FFFFFF"/>
    <a:srgbClr val="F7C9EB"/>
    <a:srgbClr val="B34D80"/>
    <a:srgbClr val="E0AFFB"/>
    <a:srgbClr val="8A3CC4"/>
    <a:srgbClr val="81DEFF"/>
    <a:srgbClr val="1DC4FF"/>
    <a:srgbClr val="00B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47" autoAdjust="0"/>
    <p:restoredTop sz="74867" autoAdjust="0"/>
  </p:normalViewPr>
  <p:slideViewPr>
    <p:cSldViewPr snapToGrid="0">
      <p:cViewPr varScale="1">
        <p:scale>
          <a:sx n="50" d="100"/>
          <a:sy n="50" d="100"/>
        </p:scale>
        <p:origin x="176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HK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43B8CD-31A8-46D5-95C5-716B59E99352}" type="datetimeFigureOut">
              <a:rPr lang="zh-HK" altLang="en-US" smtClean="0"/>
              <a:t>24/9/2018</a:t>
            </a:fld>
            <a:endParaRPr lang="zh-HK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HK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HK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A442B8-192C-457F-A5B2-D22F937A172A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7112946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此簡報目的在於讓參加者能夠：</a:t>
            </a:r>
            <a:endParaRPr lang="en-US" altLang="zh-TW" dirty="0"/>
          </a:p>
          <a:p>
            <a:pPr marL="228600" indent="-228600">
              <a:buAutoNum type="arabicPeriod"/>
            </a:pPr>
            <a:r>
              <a:rPr lang="zh-TW" altLang="en-US" dirty="0"/>
              <a:t>重溫及認識「颱風山竹」為香港帶來的人道後果；</a:t>
            </a:r>
            <a:endParaRPr lang="en-US" altLang="zh-TW" dirty="0"/>
          </a:p>
          <a:p>
            <a:pPr marL="228600" indent="-228600">
              <a:buAutoNum type="arabicPeriod"/>
            </a:pPr>
            <a:r>
              <a:rPr lang="zh-TW" altLang="en-US" dirty="0"/>
              <a:t>重溫及認識各界面對「颱風山竹」的影響所做的人道行動；</a:t>
            </a:r>
            <a:endParaRPr lang="en-US" altLang="zh-TW" dirty="0"/>
          </a:p>
          <a:p>
            <a:pPr marL="228600" indent="-228600">
              <a:buAutoNum type="arabicPeriod"/>
            </a:pPr>
            <a:r>
              <a:rPr lang="zh-TW" altLang="en-US" dirty="0"/>
              <a:t>以「颱風山竹」為例，提高參加者的備災知識；</a:t>
            </a:r>
            <a:endParaRPr lang="en-US" altLang="zh-TW" dirty="0"/>
          </a:p>
          <a:p>
            <a:pPr marL="228600" indent="-228600">
              <a:buAutoNum type="arabicPeriod"/>
            </a:pPr>
            <a:r>
              <a:rPr lang="zh-TW" altLang="en-US" dirty="0"/>
              <a:t>以「颱風山竹」為例，反思當中帶出的人道議題，建立人道價值，鼓勵人道行動。</a:t>
            </a: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r>
              <a:rPr lang="zh-TW" altLang="en-US" dirty="0"/>
              <a:t>相片來源：經濟日報、星島日報、獨立媒體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A442B8-192C-457F-A5B2-D22F937A172A}" type="slidenum">
              <a:rPr lang="zh-HK" altLang="en-US" smtClean="0"/>
              <a:t>1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40539588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以</a:t>
            </a:r>
            <a:r>
              <a:rPr lang="en-US" altLang="zh-TW" dirty="0"/>
              <a:t>4</a:t>
            </a:r>
            <a:r>
              <a:rPr lang="zh-TW" altLang="en-US" dirty="0"/>
              <a:t>條問題作為切入點，希望參與者從自己出發，回想對於「颱風山竹」的想法、感受。</a:t>
            </a:r>
            <a:endParaRPr lang="en-US" altLang="zh-TW" dirty="0"/>
          </a:p>
          <a:p>
            <a:r>
              <a:rPr lang="zh-TW" altLang="en-US" dirty="0"/>
              <a:t>導師亦可從參與者的答案中，得出初步的統計，以便開展以下的備災教育及人道價值教育內容。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A442B8-192C-457F-A5B2-D22F937A172A}" type="slidenum">
              <a:rPr lang="zh-HK" altLang="en-US" smtClean="0"/>
              <a:t>3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1077133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sz="1200" b="0" u="non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山竹的</a:t>
            </a:r>
            <a:r>
              <a:rPr lang="zh-TW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中心附近持續風力，最高曾達達每小時</a:t>
            </a:r>
            <a:r>
              <a:rPr lang="en-US" altLang="zh-TW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250</a:t>
            </a:r>
            <a:r>
              <a:rPr lang="zh-TW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公里。</a:t>
            </a:r>
            <a:endParaRPr lang="en-US" altLang="zh-TW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TW" altLang="en-US" sz="1200" b="0" u="non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據天文台的資料，熱帶氣旋類別</a:t>
            </a:r>
            <a:r>
              <a:rPr lang="en-US" altLang="zh-TW" sz="1200" b="0" u="non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zh-TW" altLang="en-US" sz="1200" b="0" u="non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接近風暴中心之</a:t>
            </a:r>
            <a:r>
              <a:rPr lang="en-US" altLang="zh-TW" sz="1200" b="0" u="non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10</a:t>
            </a:r>
            <a:r>
              <a:rPr lang="zh-TW" altLang="en-US" sz="1200" b="0" u="non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分鐘最高平均風力</a:t>
            </a:r>
            <a:r>
              <a:rPr lang="en-US" altLang="zh-TW" sz="1200" b="0" u="non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r>
              <a:rPr lang="zh-TW" altLang="en-US" sz="1200" b="0" u="non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：</a:t>
            </a:r>
            <a:endParaRPr lang="en-US" altLang="zh-TW" sz="1200" b="0" u="non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熱帶低氣壓</a:t>
            </a:r>
            <a:r>
              <a:rPr lang="en-US" altLang="zh-TW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每小時</a:t>
            </a:r>
            <a:r>
              <a:rPr lang="en-US" altLang="zh-TW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41</a:t>
            </a:r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至</a:t>
            </a:r>
            <a:r>
              <a:rPr lang="en-US" altLang="zh-TW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62</a:t>
            </a:r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公里</a:t>
            </a:r>
            <a:r>
              <a:rPr lang="en-US" altLang="zh-TW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</a:p>
          <a:p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熱帶風暴</a:t>
            </a:r>
            <a:r>
              <a:rPr lang="en-US" altLang="zh-TW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每小時</a:t>
            </a:r>
            <a:r>
              <a:rPr lang="en-US" altLang="zh-TW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63</a:t>
            </a:r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至</a:t>
            </a:r>
            <a:r>
              <a:rPr lang="en-US" altLang="zh-TW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87</a:t>
            </a:r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公里</a:t>
            </a:r>
            <a:r>
              <a:rPr lang="en-US" altLang="zh-TW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</a:p>
          <a:p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強烈熱帶風暴</a:t>
            </a:r>
            <a:r>
              <a:rPr lang="en-US" altLang="zh-TW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每小時</a:t>
            </a:r>
            <a:r>
              <a:rPr lang="en-US" altLang="zh-TW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88</a:t>
            </a:r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至</a:t>
            </a:r>
            <a:r>
              <a:rPr lang="en-US" altLang="zh-TW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117</a:t>
            </a:r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公里</a:t>
            </a:r>
            <a:r>
              <a:rPr lang="en-US" altLang="zh-TW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</a:p>
          <a:p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颱風</a:t>
            </a:r>
            <a:r>
              <a:rPr lang="en-US" altLang="zh-TW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每小時</a:t>
            </a:r>
            <a:r>
              <a:rPr lang="en-US" altLang="zh-TW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118</a:t>
            </a:r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至</a:t>
            </a:r>
            <a:r>
              <a:rPr lang="en-US" altLang="zh-TW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149</a:t>
            </a:r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公里</a:t>
            </a:r>
            <a:r>
              <a:rPr lang="en-US" altLang="zh-TW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</a:p>
          <a:p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強颱風* </a:t>
            </a:r>
            <a:r>
              <a:rPr lang="en-US" altLang="zh-TW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每小時</a:t>
            </a:r>
            <a:r>
              <a:rPr lang="en-US" altLang="zh-TW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150</a:t>
            </a:r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至</a:t>
            </a:r>
            <a:r>
              <a:rPr lang="en-US" altLang="zh-TW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184</a:t>
            </a:r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公里</a:t>
            </a:r>
            <a:r>
              <a:rPr lang="en-US" altLang="zh-TW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</a:p>
          <a:p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超強颱風* </a:t>
            </a:r>
            <a:r>
              <a:rPr lang="en-US" altLang="zh-TW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每小時</a:t>
            </a:r>
            <a:r>
              <a:rPr lang="en-US" altLang="zh-TW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185</a:t>
            </a:r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公里或以上</a:t>
            </a:r>
            <a:r>
              <a:rPr lang="en-US" altLang="zh-TW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</a:p>
          <a:p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*</a:t>
            </a:r>
            <a:r>
              <a:rPr lang="en-US" altLang="zh-TW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2009</a:t>
            </a:r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年新增等級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A442B8-192C-457F-A5B2-D22F937A172A}" type="slidenum">
              <a:rPr lang="zh-HK" altLang="en-US" smtClean="0"/>
              <a:t>5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77573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十號風球的發出，表示香港的風力已經達到或將會達到颶風程度（即持續風速每小時</a:t>
            </a:r>
            <a:r>
              <a:rPr lang="en-US" altLang="zh-TW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118</a:t>
            </a:r>
            <a:r>
              <a:rPr lang="zh-TW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公里或以上）。</a:t>
            </a:r>
            <a:endParaRPr lang="en-US" altLang="zh-TW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TW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山竹是繼去年「天鴿」之後再一次發出</a:t>
            </a:r>
            <a:r>
              <a:rPr lang="en-US" altLang="zh-TW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10</a:t>
            </a:r>
            <a:r>
              <a:rPr lang="zh-TW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號風球，是二戰後第</a:t>
            </a:r>
            <a:r>
              <a:rPr lang="en-US" altLang="zh-TW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TW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個熱帶氣旋引致天文台發出十號颶風信號。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A442B8-192C-457F-A5B2-D22F937A172A}" type="slidenum">
              <a:rPr lang="zh-HK" altLang="en-US" smtClean="0"/>
              <a:t>7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0054568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根據政府資料，醫院管理局表示，截至</a:t>
            </a:r>
            <a:r>
              <a:rPr lang="en-US" altLang="zh-TW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2018</a:t>
            </a:r>
            <a:r>
              <a:rPr lang="zh-TW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年</a:t>
            </a:r>
            <a:r>
              <a:rPr lang="en-US" altLang="zh-TW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9</a:t>
            </a:r>
            <a:r>
              <a:rPr lang="zh-TW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TW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17</a:t>
            </a:r>
            <a:r>
              <a:rPr lang="zh-TW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日上午五時，共有</a:t>
            </a:r>
            <a:r>
              <a:rPr lang="en-US" altLang="zh-TW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391</a:t>
            </a:r>
            <a:r>
              <a:rPr lang="zh-TW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名市民，分別為</a:t>
            </a:r>
            <a:r>
              <a:rPr lang="en-US" altLang="zh-TW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219</a:t>
            </a:r>
            <a:r>
              <a:rPr lang="zh-TW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男</a:t>
            </a:r>
            <a:r>
              <a:rPr lang="en-US" altLang="zh-TW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172</a:t>
            </a:r>
            <a:r>
              <a:rPr lang="zh-TW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女，在風暴期間受傷，前往公立醫院急症室求診。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A442B8-192C-457F-A5B2-D22F937A172A}" type="slidenum">
              <a:rPr lang="zh-HK" altLang="en-US" smtClean="0"/>
              <a:t>9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0613157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菲律賓：</a:t>
            </a:r>
            <a:endParaRPr lang="en-US" altLang="zh-TW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zh-TW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颱風「山竹」</a:t>
            </a:r>
            <a:r>
              <a:rPr lang="en-US" altLang="zh-TW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US" altLang="zh-TW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Mangkhut</a:t>
            </a:r>
            <a:r>
              <a:rPr lang="en-US" altLang="zh-TW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r>
              <a:rPr lang="zh-TW" altLang="zh-TW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在當地時間</a:t>
            </a:r>
            <a:r>
              <a:rPr lang="en-US" altLang="zh-TW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9</a:t>
            </a:r>
            <a:r>
              <a:rPr lang="zh-TW" altLang="zh-TW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TW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15</a:t>
            </a:r>
            <a:r>
              <a:rPr lang="zh-TW" altLang="zh-TW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日早清晨登陸菲律賓北部卡加延省</a:t>
            </a:r>
            <a:r>
              <a:rPr lang="en-US" altLang="zh-TW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(Cagayan)</a:t>
            </a:r>
            <a:r>
              <a:rPr lang="zh-TW" altLang="zh-TW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巴高市</a:t>
            </a:r>
            <a:r>
              <a:rPr lang="en-US" altLang="zh-TW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US" altLang="zh-TW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Baggao</a:t>
            </a:r>
            <a:r>
              <a:rPr lang="en-US" altLang="zh-TW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r>
              <a:rPr lang="zh-TW" altLang="zh-TW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。</a:t>
            </a:r>
          </a:p>
          <a:p>
            <a:pPr lvl="0"/>
            <a:r>
              <a:rPr lang="zh-TW" altLang="zh-TW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直至</a:t>
            </a:r>
            <a:r>
              <a:rPr lang="en-US" altLang="zh-TW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9</a:t>
            </a:r>
            <a:r>
              <a:rPr lang="zh-TW" altLang="zh-TW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TW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18</a:t>
            </a:r>
            <a:r>
              <a:rPr lang="zh-TW" altLang="zh-TW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日，菲律賓官方資料顯示當地有：</a:t>
            </a:r>
            <a:endParaRPr lang="en-US" altLang="zh-TW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US" altLang="zh-TW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218,492 </a:t>
            </a:r>
            <a:r>
              <a:rPr lang="zh-TW" altLang="zh-TW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家庭，共</a:t>
            </a:r>
            <a:r>
              <a:rPr lang="en-US" altLang="zh-TW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893,844</a:t>
            </a:r>
            <a:r>
              <a:rPr lang="zh-TW" altLang="zh-TW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人， </a:t>
            </a:r>
            <a:r>
              <a:rPr lang="en-US" altLang="zh-TW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31 </a:t>
            </a:r>
            <a:r>
              <a:rPr lang="zh-TW" altLang="zh-TW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省受災</a:t>
            </a:r>
            <a:endParaRPr lang="en-US" altLang="zh-TW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US" altLang="zh-TW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2,408</a:t>
            </a:r>
            <a:r>
              <a:rPr lang="zh-TW" altLang="zh-TW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民房損毀，當中</a:t>
            </a:r>
            <a:r>
              <a:rPr lang="en-US" altLang="zh-TW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167</a:t>
            </a:r>
            <a:r>
              <a:rPr lang="zh-TW" altLang="zh-TW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間民房倒塌</a:t>
            </a:r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，</a:t>
            </a:r>
            <a:r>
              <a:rPr lang="en-US" altLang="zh-TW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64</a:t>
            </a:r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人死亡</a:t>
            </a:r>
            <a:endParaRPr lang="en-US" altLang="zh-TW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zh-TW" altLang="zh-TW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大量農地受損，大量稻米及玉米田的收成損毀，社區的生計嚴重受影響。</a:t>
            </a:r>
            <a:endParaRPr lang="en-US" altLang="zh-TW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zh-TW" altLang="zh-TW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持續大雨亦有可能對民房及居民的生計帶來進一步的威脅，但現時評估仍在進行中，具體災情有待統計。</a:t>
            </a:r>
            <a:endParaRPr lang="en-US" altLang="zh-TW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中國內地：</a:t>
            </a:r>
            <a:endParaRPr lang="en-US" altLang="zh-TW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zh-TW" altLang="zh-TW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截至</a:t>
            </a:r>
            <a:r>
              <a:rPr lang="en-US" altLang="zh-TW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9</a:t>
            </a:r>
            <a:r>
              <a:rPr lang="zh-TW" altLang="zh-TW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TW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17</a:t>
            </a:r>
            <a:r>
              <a:rPr lang="zh-TW" altLang="zh-TW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日，根據政府公佈資料，受颱風「山竹」影響，廣東、廣西、海南</a:t>
            </a:r>
            <a:r>
              <a:rPr lang="en-US" altLang="zh-TW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</a:t>
            </a:r>
            <a:r>
              <a:rPr lang="zh-TW" altLang="zh-TW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省（自治區）</a:t>
            </a:r>
            <a:r>
              <a:rPr lang="en-US" altLang="zh-TW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29</a:t>
            </a:r>
            <a:r>
              <a:rPr lang="zh-TW" altLang="zh-TW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市共</a:t>
            </a:r>
            <a:r>
              <a:rPr lang="en-US" altLang="zh-TW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141.9</a:t>
            </a:r>
            <a:r>
              <a:rPr lang="zh-TW" altLang="zh-TW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萬人緊急避險轉移和安置，</a:t>
            </a:r>
            <a:r>
              <a:rPr lang="en-US" altLang="zh-TW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TW" altLang="zh-TW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人因災死亡。</a:t>
            </a:r>
          </a:p>
          <a:p>
            <a:pPr lvl="0"/>
            <a:r>
              <a:rPr lang="zh-TW" altLang="zh-TW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截至</a:t>
            </a:r>
            <a:r>
              <a:rPr lang="en-US" altLang="zh-TW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9</a:t>
            </a:r>
            <a:r>
              <a:rPr lang="zh-TW" altLang="zh-TW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TW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TW" altLang="zh-TW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日，廣東省消防部隊共接到颱風警情</a:t>
            </a:r>
            <a:r>
              <a:rPr lang="en-US" altLang="zh-TW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533</a:t>
            </a:r>
            <a:r>
              <a:rPr lang="zh-TW" altLang="zh-TW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宗，其中涉及車輛、房屋人員被困緊急救援</a:t>
            </a:r>
            <a:r>
              <a:rPr lang="en-US" altLang="zh-TW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132</a:t>
            </a:r>
            <a:r>
              <a:rPr lang="zh-TW" altLang="zh-TW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宗、營救群眾</a:t>
            </a:r>
            <a:r>
              <a:rPr lang="en-US" altLang="zh-TW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243</a:t>
            </a:r>
            <a:r>
              <a:rPr lang="zh-TW" altLang="zh-TW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名、疏散</a:t>
            </a:r>
            <a:r>
              <a:rPr lang="en-US" altLang="zh-TW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2102</a:t>
            </a:r>
            <a:r>
              <a:rPr lang="zh-TW" altLang="zh-TW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人。</a:t>
            </a:r>
            <a:endParaRPr lang="en-US" altLang="zh-TW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澳門：</a:t>
            </a:r>
            <a:endParaRPr lang="en-US" altLang="zh-TW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於</a:t>
            </a:r>
            <a:r>
              <a:rPr lang="en-US" altLang="zh-TW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9</a:t>
            </a:r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TW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 </a:t>
            </a:r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日懸掛</a:t>
            </a:r>
            <a:r>
              <a:rPr lang="en-US" altLang="zh-TW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10</a:t>
            </a:r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號風球，據</a:t>
            </a:r>
            <a:r>
              <a:rPr lang="en-US" altLang="zh-TW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9</a:t>
            </a:r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TW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18</a:t>
            </a:r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日的新聞報道，</a:t>
            </a:r>
            <a:r>
              <a:rPr lang="en-US" altLang="zh-TW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10</a:t>
            </a:r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號風球懸掛</a:t>
            </a:r>
            <a:r>
              <a:rPr lang="zh-TW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長達九小時，是五十年以來最長一次。全澳錄得逾四百宗事故，共</a:t>
            </a:r>
            <a:r>
              <a:rPr lang="en-US" altLang="zh-TW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40</a:t>
            </a:r>
            <a:r>
              <a:rPr lang="zh-TW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人受傷，約兩萬戶居民受停電影響，多處出現水浸及海水倒灌，部分地區水深一度接近兩米。此外，街上有大量垃圾堆積，馬路出現地陷。</a:t>
            </a:r>
            <a:endParaRPr lang="zh-TW" altLang="zh-TW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endParaRPr lang="zh-TW" altLang="zh-TW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A442B8-192C-457F-A5B2-D22F937A172A}" type="slidenum">
              <a:rPr lang="zh-HK" altLang="en-US" smtClean="0"/>
              <a:t>11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0085852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有關菲律賓的救援工作：</a:t>
            </a:r>
            <a:endParaRPr lang="en-US" altLang="zh-TW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zh-TW" altLang="zh-TW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國際紅十字會已在緊急救災金中撥款港幣約</a:t>
            </a:r>
            <a:r>
              <a:rPr lang="en-US" altLang="zh-TW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67.5</a:t>
            </a:r>
            <a:r>
              <a:rPr lang="zh-TW" altLang="zh-TW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萬元支持菲律賓紅十字會的備災工作，讓菲律賓紅十字會能夠在「山竹」登陸之後能即時應對危機。</a:t>
            </a:r>
            <a:endParaRPr lang="en-US" altLang="zh-TW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zh-TW" altLang="zh-TW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國際紅十字會</a:t>
            </a:r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發出緊急呼籲，希望籌募</a:t>
            </a:r>
            <a:r>
              <a:rPr lang="en-US" altLang="zh-TW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2200</a:t>
            </a:r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百萬港元支援</a:t>
            </a:r>
            <a:r>
              <a:rPr lang="en-US" altLang="zh-TW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10</a:t>
            </a:r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萬人。</a:t>
            </a:r>
            <a:endParaRPr lang="zh-TW" altLang="zh-TW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zh-TW" altLang="zh-TW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菲律賓紅十字會現時正與政府緊密合作進行備災工作。</a:t>
            </a:r>
          </a:p>
          <a:p>
            <a:pPr lvl="0"/>
            <a:r>
              <a:rPr lang="zh-TW" altLang="zh-TW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兩支菲律賓紅十字會的災難應變隊已經到達受影響的地區，正在當地進行災後評估工作。</a:t>
            </a:r>
          </a:p>
          <a:p>
            <a:pPr lvl="0"/>
            <a:r>
              <a:rPr lang="zh-TW" altLang="zh-TW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菲律賓紅十字會在災區為社區提供了急救服務、衛生包、派發緊急糧食及熱食、飲用水及心理支援服務。</a:t>
            </a:r>
          </a:p>
          <a:p>
            <a:endParaRPr lang="en-US" altLang="zh-TW" dirty="0"/>
          </a:p>
          <a:p>
            <a:pPr lvl="0"/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中國：</a:t>
            </a:r>
            <a:endParaRPr lang="en-US" altLang="zh-TW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zh-TW" altLang="zh-TW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在「山竹」登陸前，廣西紅十字會立刻啟動災害救助Ⅱ級響應，並要求會內各種應急救援隊預備響應災情。風災發生後，正派員到達受影響的地區，進行災後評估工作。</a:t>
            </a:r>
          </a:p>
          <a:p>
            <a:pPr lvl="0"/>
            <a:r>
              <a:rPr lang="zh-HK" altLang="zh-TW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在</a:t>
            </a:r>
            <a:r>
              <a:rPr lang="en-US" altLang="zh-TW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9</a:t>
            </a:r>
            <a:r>
              <a:rPr lang="zh-HK" altLang="zh-TW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TW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18</a:t>
            </a:r>
            <a:r>
              <a:rPr lang="zh-HK" altLang="zh-TW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日，</a:t>
            </a:r>
            <a:r>
              <a:rPr lang="zh-TW" altLang="zh-TW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廣東省紅十字會調撥家庭包、被褥及帳篷、食用油等，總價值人民幣</a:t>
            </a:r>
            <a:r>
              <a:rPr lang="en-US" altLang="zh-TW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89</a:t>
            </a:r>
            <a:r>
              <a:rPr lang="zh-TW" altLang="zh-TW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萬元的救災物資往珠海、江門、陽江、茂名、雲浮、肇慶等地災區發放予受災害影響人士。</a:t>
            </a:r>
            <a:endParaRPr lang="en-US" altLang="zh-TW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endParaRPr lang="en-US" altLang="zh-TW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香港紅十字會：</a:t>
            </a:r>
            <a:endParaRPr lang="en-US" altLang="zh-TW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zh-TW" altLang="zh-TW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本會正密切留意災情發展，並與國際紅十字會</a:t>
            </a:r>
            <a:r>
              <a:rPr lang="zh-HK" altLang="zh-TW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及中國內地紅十字會</a:t>
            </a:r>
            <a:r>
              <a:rPr lang="zh-TW" altLang="zh-TW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緊密聯絡，將按需求評估考慮作出支援。</a:t>
            </a:r>
          </a:p>
          <a:p>
            <a:r>
              <a:rPr lang="zh-TW" altLang="zh-TW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香港紅十字會現正提供緊急尋人服務，協助在港人士尋找因是次</a:t>
            </a:r>
            <a:r>
              <a:rPr lang="zh-HK" altLang="zh-TW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風</a:t>
            </a:r>
            <a:r>
              <a:rPr lang="zh-TW" altLang="zh-TW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災而失去聯絡的家人。</a:t>
            </a: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A442B8-192C-457F-A5B2-D22F937A172A}" type="slidenum">
              <a:rPr lang="zh-HK" altLang="en-US" smtClean="0"/>
              <a:t>12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3130610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相片中的地方是將軍澳、紅磡，另外不同地區都受到不同程度的破壞。</a:t>
            </a:r>
            <a:endParaRPr lang="en-US" altLang="zh-TW" dirty="0"/>
          </a:p>
          <a:p>
            <a:r>
              <a:rPr lang="zh-TW" altLang="en-US" dirty="0"/>
              <a:t>相片來源：巴打絲打</a:t>
            </a:r>
            <a:r>
              <a:rPr lang="en-US" altLang="zh-TW" dirty="0"/>
              <a:t>Facebook Club</a:t>
            </a:r>
            <a:r>
              <a:rPr lang="zh-TW" altLang="en-US" dirty="0"/>
              <a:t>、東方日報</a:t>
            </a:r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A442B8-192C-457F-A5B2-D22F937A172A}" type="slidenum">
              <a:rPr lang="zh-HK" altLang="en-US" smtClean="0"/>
              <a:t>14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8251684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b="0" dirty="0"/>
              <a:t>除了市區、新界受山竹影響外，離島居民亦受到嚴重影響。相片中的地方是吉澳，山竹令當地滿佈頹垣敗瓦，停日停水停電。</a:t>
            </a:r>
            <a:endParaRPr lang="en-US" altLang="zh-TW" b="0" dirty="0"/>
          </a:p>
          <a:p>
            <a:r>
              <a:rPr lang="zh-TW" altLang="en-US" b="0" dirty="0"/>
              <a:t>居民指出：</a:t>
            </a:r>
            <a:endParaRPr lang="en-US" altLang="zh-TW" b="0" dirty="0"/>
          </a:p>
          <a:p>
            <a:r>
              <a:rPr lang="zh-TW" altLang="en-US" dirty="0"/>
              <a:t>「如果吉澳有啲後生人係到的話，應該用智能電話影多啲宜家嘅實況之後轉播出去，話比政府知道唔係得鯉魚門，大澳先要關注，其實仲有好多地方政府都要關注</a:t>
            </a:r>
            <a:r>
              <a:rPr lang="en-US" altLang="zh-TW" dirty="0"/>
              <a:t>!</a:t>
            </a:r>
            <a:r>
              <a:rPr lang="zh-TW" altLang="en-US" b="0" dirty="0"/>
              <a:t>詳細新聞：</a:t>
            </a:r>
            <a:r>
              <a:rPr lang="en-US" altLang="zh-TW" b="1" dirty="0"/>
              <a:t>【</a:t>
            </a:r>
            <a:r>
              <a:rPr lang="zh-TW" altLang="en-US" b="1" dirty="0"/>
              <a:t>山竹餘波</a:t>
            </a:r>
            <a:r>
              <a:rPr lang="en-US" altLang="zh-TW" b="1" dirty="0"/>
              <a:t>】</a:t>
            </a:r>
            <a:r>
              <a:rPr lang="zh-TW" altLang="en-US" b="1" dirty="0"/>
              <a:t>塔門吉澳斷水斷電變孤島　居民盼外界伸援手</a:t>
            </a:r>
            <a:r>
              <a:rPr lang="en-US" altLang="zh-HK" dirty="0"/>
              <a:t>https://www.hk01.com/%E7%AA%81%E7%99%BC/237232/%E5%B1%B1%E7%AB%B9%E9%A4%98%E6%B3%A2-%E5%A1%94%E9%96%80%E5%90%89%E6%BE%B3%E6%96%B7%E6%B0%B4%E6%96%B7%E9%9B%BB%E8%AE%8A%E5%AD%A4%E5%B3%B6-%E5%B1%85%E6%B0%91%E7%9B%BC%E5%A4%96%E7%95%8C%E4%BC%B8%E6%8F%B4%E6%89%8B</a:t>
            </a:r>
          </a:p>
          <a:p>
            <a:endParaRPr lang="en-US" altLang="zh-HK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dirty="0"/>
              <a:t>」</a:t>
            </a:r>
            <a:endParaRPr lang="zh-HK" altLang="en-US" dirty="0"/>
          </a:p>
          <a:p>
            <a:endParaRPr lang="zh-HK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A442B8-192C-457F-A5B2-D22F937A172A}" type="slidenum">
              <a:rPr lang="zh-HK" altLang="en-US" smtClean="0"/>
              <a:t>15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5157613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因山竹對道路及鐵路系統造成破壞，打風翌日</a:t>
            </a:r>
            <a:r>
              <a:rPr lang="en-US" altLang="zh-TW" dirty="0"/>
              <a:t>(</a:t>
            </a:r>
            <a:r>
              <a:rPr lang="zh-TW" altLang="en-US" dirty="0"/>
              <a:t>首個上班日子</a:t>
            </a:r>
            <a:r>
              <a:rPr lang="en-US" altLang="zh-TW" dirty="0"/>
              <a:t>)</a:t>
            </a:r>
            <a:r>
              <a:rPr lang="zh-TW" altLang="en-US" dirty="0"/>
              <a:t>令全港交通接近癱瘓，對市民造成極多不便。</a:t>
            </a:r>
            <a:endParaRPr lang="en-US" altLang="zh-TW" dirty="0"/>
          </a:p>
          <a:p>
            <a:r>
              <a:rPr lang="zh-TW" altLang="en-US" dirty="0"/>
              <a:t>相片來源：頭條日報、思考香港</a:t>
            </a:r>
            <a:endParaRPr lang="en-US" altLang="zh-TW" dirty="0"/>
          </a:p>
          <a:p>
            <a:r>
              <a:rPr lang="en-US" altLang="zh-HK" dirty="0"/>
              <a:t>http://www.thinkhk.com/article/2018-09/17/29550.html</a:t>
            </a:r>
            <a:endParaRPr lang="zh-HK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A442B8-192C-457F-A5B2-D22F937A172A}" type="slidenum">
              <a:rPr lang="zh-HK" altLang="en-US" smtClean="0"/>
              <a:t>16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6813035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b="0" dirty="0"/>
              <a:t>多間校舍受到不同程度的破壞，全港停課</a:t>
            </a:r>
            <a:r>
              <a:rPr lang="en-US" altLang="zh-TW" b="0" dirty="0"/>
              <a:t>2</a:t>
            </a:r>
            <a:r>
              <a:rPr lang="zh-TW" altLang="en-US" b="0" dirty="0"/>
              <a:t>天，部份受嚴重影響的學校需停課更長時間。</a:t>
            </a:r>
            <a:endParaRPr lang="en-US" altLang="zh-TW" b="0" dirty="0"/>
          </a:p>
          <a:p>
            <a:r>
              <a:rPr lang="zh-TW" altLang="en-US" b="0" dirty="0"/>
              <a:t>相片來源：香港</a:t>
            </a:r>
            <a:r>
              <a:rPr lang="en-US" altLang="zh-TW" b="0" dirty="0"/>
              <a:t>01</a:t>
            </a:r>
          </a:p>
          <a:p>
            <a:r>
              <a:rPr lang="zh-TW" altLang="en-US" b="0" dirty="0"/>
              <a:t>詳細新聞：</a:t>
            </a:r>
            <a:endParaRPr lang="en-US" altLang="zh-TW" b="0" dirty="0"/>
          </a:p>
          <a:p>
            <a:r>
              <a:rPr lang="en-US" altLang="zh-TW" b="1" dirty="0"/>
              <a:t>【</a:t>
            </a:r>
            <a:r>
              <a:rPr lang="zh-TW" altLang="en-US" b="1" dirty="0"/>
              <a:t>颱風山竹</a:t>
            </a:r>
            <a:r>
              <a:rPr lang="en-US" altLang="zh-TW" b="1" dirty="0"/>
              <a:t>】</a:t>
            </a:r>
            <a:r>
              <a:rPr lang="zh-TW" altLang="en-US" b="1" dirty="0"/>
              <a:t>大型塌樹阻必經之路　聖若瑟學生「越野式」返學</a:t>
            </a:r>
            <a:r>
              <a:rPr lang="en-US" altLang="zh-HK" dirty="0"/>
              <a:t>https://www.hk01.com/%E7%A4%BE%E6%9C%83%E6%96%B0%E8%81%9E/237286/%E9%A2%B1%E9%A2%A8%E5%B1%B1%E7%AB%B9-%E5%A4%A7%E5%9E%8B%E5%A1%8C%E6%A8%B9%E9%98%BB%E5%BF%85%E7%B6%93%E4%B9%8B%E8%B7%AF-%E8%81%96%E8%8B%A5%E7%91%9F%E5%AD%B8%E7%94%9F-%E8%B6%8A%E9%87%8E%E5%BC%8F-%E8%BF%94%E5%AD%B8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【</a:t>
            </a:r>
            <a:r>
              <a:rPr lang="zh-TW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颱風山竹</a:t>
            </a:r>
            <a:r>
              <a:rPr lang="en-US" altLang="zh-TW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】10</a:t>
            </a:r>
            <a:r>
              <a:rPr lang="zh-TW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學校周三繼續停課　教育局：學校通道因塌樹受阻</a:t>
            </a:r>
          </a:p>
          <a:p>
            <a:r>
              <a:rPr lang="en-US" altLang="zh-HK" dirty="0"/>
              <a:t>https://www.hk01.com/%E7%A4%BE%E6%9C%83%E6%96%B0%E8%81%9E/237190/%E9%A2%B1%E9%A2%A8%E5%B1%B1%E7%AB%B9-10%E5%AD%B8%E6%A0%A1%E5%91%A8%E4%B8%89%E7%B9%BC%E7%BA%8C%E5%81%9C%E8%AA%B2-%E6%95%99%E8%82%B2%E5%B1%80-%E5%AD%B8%E6%A0%A1%E9%80%9A%E9%81%93%E5%9B%A0%E5%A1%8C%E6%A8%B9%E5%8F%97%E9%98%BB</a:t>
            </a:r>
          </a:p>
          <a:p>
            <a:endParaRPr lang="zh-HK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A442B8-192C-457F-A5B2-D22F937A172A}" type="slidenum">
              <a:rPr lang="zh-HK" altLang="en-US" smtClean="0"/>
              <a:t>17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1606626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b="0" dirty="0"/>
              <a:t>除了香港人身邊見到的破壞外，一些機建設施亦受損，如污水處理廠，影響附近水域及間接影響我們的居住環境。</a:t>
            </a:r>
            <a:endParaRPr lang="en-US" altLang="zh-TW" b="0" dirty="0"/>
          </a:p>
          <a:p>
            <a:r>
              <a:rPr lang="zh-TW" altLang="en-US" b="0" dirty="0"/>
              <a:t>相片來源：星島日報</a:t>
            </a:r>
            <a:endParaRPr lang="en-US" altLang="zh-TW" b="0" dirty="0"/>
          </a:p>
          <a:p>
            <a:r>
              <a:rPr lang="zh-TW" altLang="en-US" b="0" dirty="0"/>
              <a:t>詳細新聞：</a:t>
            </a:r>
            <a:endParaRPr lang="en-US" altLang="zh-TW" b="0" dirty="0"/>
          </a:p>
          <a:p>
            <a:r>
              <a:rPr lang="zh-TW" altLang="en-US" b="1" dirty="0"/>
              <a:t>西貢及南區污水廠風後受損 渠務署急搶修恐染污附近海灘</a:t>
            </a:r>
            <a:endParaRPr lang="en-US" altLang="zh-TW" b="1" dirty="0"/>
          </a:p>
          <a:p>
            <a:r>
              <a:rPr lang="en-US" altLang="zh-TW" dirty="0"/>
              <a:t>http://std.stheadline.com/instant/articles/detail/822199-%E9%A6%99%E6%B8%AF-%E8%A5%BF%E8%B2%A2%E5%8F%8A%E5%8D%97%E5%8D%80%E6%B1%A1%E6%B0%B4%E5%BB%A0%E9%A2%A8%E5%BE%8C%E5%8F%97%E6%90%8D+%E6%B8%A0%E5%8B%99%E7%BD%B2%E6%80%A5%E6%90%B6%E4%BF%AE%E6%81%90%E6%9F%93%E6%B1%A1%E9%99%84%E8%BF%91%E6%B5%B7%E7%81%98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A442B8-192C-457F-A5B2-D22F937A172A}" type="slidenum">
              <a:rPr lang="zh-HK" altLang="en-US" smtClean="0"/>
              <a:t>18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92505221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面對山竹這個「風王」對香港造成的威脅，香港人積極回應挑戰，大家力所能及地於災難前和後做出各種行動，盡力減輕人們的痛苦及讓香港慢慢從破壞中回復過來。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A442B8-192C-457F-A5B2-D22F937A172A}" type="slidenum">
              <a:rPr lang="zh-HK" altLang="en-US" smtClean="0"/>
              <a:t>19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86027111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b="0" dirty="0"/>
              <a:t>圖中的姊弟住在鐵皮屋，他們的老師因擔心兩姊弟的安危，於颱風到來前將他們接往自己家中暫避。</a:t>
            </a:r>
            <a:endParaRPr lang="en-US" altLang="zh-TW" b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dirty="0"/>
              <a:t>萬豪</a:t>
            </a:r>
            <a:r>
              <a:rPr lang="en-US" altLang="zh-TW" dirty="0"/>
              <a:t>(</a:t>
            </a:r>
            <a:r>
              <a:rPr lang="zh-TW" altLang="en-US" dirty="0"/>
              <a:t>弟弟</a:t>
            </a:r>
            <a:r>
              <a:rPr lang="en-US" altLang="zh-TW" dirty="0"/>
              <a:t>)</a:t>
            </a:r>
            <a:r>
              <a:rPr lang="zh-TW" altLang="en-US" dirty="0"/>
              <a:t>與記者分享說：「我家住在鐵皮屋，下雨的時候會漏水。刮大風的話，山上的大樹如果倒下，會砸到我們的家。」由於吳老師擔心小姊弟在超強颱風下的安危，昨晚將收留姊弟到自己家暫避，「佢哋尋日返咗學校（天虹小學）做義工，之後（我）就接佢哋跟我返屋企」。但是，姊弟的父母表示要留守家園，讓吳老師也擔心不已。</a:t>
            </a:r>
            <a:endParaRPr lang="zh-HK" altLang="en-US" dirty="0"/>
          </a:p>
          <a:p>
            <a:endParaRPr lang="en-US" altLang="zh-TW" b="0" dirty="0"/>
          </a:p>
          <a:p>
            <a:r>
              <a:rPr lang="zh-TW" altLang="en-US" b="1" dirty="0"/>
              <a:t>詳細新聞：</a:t>
            </a:r>
            <a:r>
              <a:rPr lang="en-US" altLang="zh-TW" b="1" dirty="0"/>
              <a:t>【</a:t>
            </a:r>
            <a:r>
              <a:rPr lang="zh-TW" altLang="en-US" b="1" dirty="0"/>
              <a:t>颱風山竹</a:t>
            </a:r>
            <a:r>
              <a:rPr lang="en-US" altLang="zh-TW" b="1" dirty="0"/>
              <a:t>】</a:t>
            </a:r>
            <a:r>
              <a:rPr lang="zh-TW" altLang="en-US" b="1" dirty="0"/>
              <a:t>寮屋姊弟難抗十號風球　獲愛心老師收留暫避</a:t>
            </a:r>
            <a:r>
              <a:rPr lang="en-US" altLang="zh-HK" dirty="0"/>
              <a:t>https://www.hk01.com/%E8%A6%AA%E5%AD%90/236096/%E9%A2%B1%E9%A2%A8%E5%B1%B1%E7%AB%B9-%E5%AF%AE%E5%B1%8B%E5%A7%8A%E5%BC%9F%E9%9B%A3%E6%8A%97%E5%8D%81%E8%99%9F%E9%A2%A8%E7%90%83-%E7%8D%B2%E6%84%9B%E5%BF%83%E8%80%81%E5%B8%AB%E6%94%B6%E7%95%99%E6%9A%AB%E9%81%BF</a:t>
            </a:r>
            <a:endParaRPr lang="zh-HK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A442B8-192C-457F-A5B2-D22F937A172A}" type="slidenum">
              <a:rPr lang="zh-HK" altLang="en-US" smtClean="0"/>
              <a:t>21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72187464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圖中為香港紅十字會的義工</a:t>
            </a:r>
            <a:r>
              <a:rPr lang="en-US" altLang="zh-TW" dirty="0"/>
              <a:t>(</a:t>
            </a:r>
            <a:r>
              <a:rPr lang="zh-TW" altLang="en-US" dirty="0"/>
              <a:t>共</a:t>
            </a:r>
            <a:r>
              <a:rPr lang="en-US" altLang="zh-TW" dirty="0"/>
              <a:t>46</a:t>
            </a:r>
            <a:r>
              <a:rPr lang="zh-TW" altLang="en-US" dirty="0"/>
              <a:t>人</a:t>
            </a:r>
            <a:r>
              <a:rPr lang="en-US" altLang="zh-TW" dirty="0"/>
              <a:t>)</a:t>
            </a:r>
            <a:r>
              <a:rPr lang="zh-TW" altLang="en-US" dirty="0"/>
              <a:t>，他們於山竹來襲之前，到大澳協助有需要的長者把家中重要的電器同家具升高，以免因水浸而有所損失，同時向各位居民講解逃生路線等備災訊息。</a:t>
            </a:r>
            <a:endParaRPr lang="en-US" altLang="zh-TW" dirty="0"/>
          </a:p>
          <a:p>
            <a:r>
              <a:rPr lang="zh-TW" altLang="en-US" dirty="0"/>
              <a:t>此外，本會亦運送衣物及日用品等物資到大澳及薄扶林村、粉嶺、鯉魚門及大埔的臨時庇護中心供有需要人士使用。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A442B8-192C-457F-A5B2-D22F937A172A}" type="slidenum">
              <a:rPr lang="zh-HK" altLang="en-US" smtClean="0"/>
              <a:t>22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65246315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山竹使香港的交通幾近癱瘓，市民苦不堪言，有旅遊巴司機、旅遊業人士發起義載行動，紓解市民的壓力。</a:t>
            </a:r>
            <a:endParaRPr lang="en-US" altLang="zh-TW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相片來源：香港</a:t>
            </a:r>
            <a:r>
              <a:rPr lang="en-US" altLang="zh-TW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01</a:t>
            </a:r>
            <a:r>
              <a:rPr lang="zh-TW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、網上群組</a:t>
            </a:r>
            <a:endParaRPr lang="en-US" altLang="zh-TW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詳細新聞：</a:t>
            </a:r>
            <a:endParaRPr lang="en-US" altLang="zh-TW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【</a:t>
            </a:r>
            <a:r>
              <a:rPr lang="zh-TW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颱風山竹．有愛</a:t>
            </a:r>
            <a:r>
              <a:rPr lang="en-US" altLang="zh-TW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】</a:t>
            </a:r>
            <a:r>
              <a:rPr lang="zh-TW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旅遊巴司機義載粉嶺出九龍塘　市民：超級感動</a:t>
            </a:r>
          </a:p>
          <a:p>
            <a:r>
              <a:rPr lang="en-US" altLang="zh-TW" dirty="0"/>
              <a:t>https://www.hk01.com/%E7%A4%BE%E6%9C%83%E6%96%B0%E8%81%9E/236407/%E9%A2%B1%E9%A2%A8%E5%B1%B1%E7%AB%B9-%E6%9C%89%E6%84%9B-%E6%97%85%E9%81%8A%E5%B7%B4%E5%8F%B8%E6%A9%9F%E7%BE%A9%E8%BC%89%E7%B2%89%E5%B6%BA%E5%87%BA%E4%B9%9D%E9%BE%8D%E5%A1%98-%E5%B8%82%E6%B0%91-%E8%B6%85%E7%B4%9A%E6%84%9F%E5%8B%95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A442B8-192C-457F-A5B2-D22F937A172A}" type="slidenum">
              <a:rPr lang="zh-HK" altLang="en-US" smtClean="0"/>
              <a:t>24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64824098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b="0" dirty="0">
                <a:solidFill>
                  <a:srgbClr val="464646"/>
                </a:solidFill>
                <a:latin typeface="Arial" panose="020B0604020202020204" pitchFamily="34" charset="0"/>
              </a:rPr>
              <a:t>由於颱風對各社區均構成不同程度的影響，為照顧受影響市民的情緒需要，香港紅十字會於</a:t>
            </a:r>
            <a:r>
              <a:rPr lang="en-US" altLang="zh-TW" b="0" dirty="0">
                <a:solidFill>
                  <a:srgbClr val="464646"/>
                </a:solidFill>
                <a:latin typeface="Arial" panose="020B0604020202020204" pitchFamily="34" charset="0"/>
              </a:rPr>
              <a:t>9</a:t>
            </a:r>
            <a:r>
              <a:rPr lang="zh-TW" altLang="en-US" b="0" dirty="0">
                <a:solidFill>
                  <a:srgbClr val="464646"/>
                </a:solidFill>
                <a:latin typeface="Arial" panose="020B0604020202020204" pitchFamily="34" charset="0"/>
              </a:rPr>
              <a:t>月</a:t>
            </a:r>
            <a:r>
              <a:rPr lang="en-US" altLang="zh-TW" b="0" dirty="0">
                <a:solidFill>
                  <a:srgbClr val="464646"/>
                </a:solidFill>
                <a:latin typeface="Arial" panose="020B0604020202020204" pitchFamily="34" charset="0"/>
              </a:rPr>
              <a:t>19</a:t>
            </a:r>
            <a:r>
              <a:rPr lang="zh-TW" altLang="en-US" b="0" dirty="0">
                <a:solidFill>
                  <a:srgbClr val="464646"/>
                </a:solidFill>
                <a:latin typeface="Arial" panose="020B0604020202020204" pitchFamily="34" charset="0"/>
              </a:rPr>
              <a:t>日及</a:t>
            </a:r>
            <a:r>
              <a:rPr lang="en-US" altLang="zh-TW" b="0" dirty="0">
                <a:solidFill>
                  <a:srgbClr val="464646"/>
                </a:solidFill>
                <a:latin typeface="Arial" panose="020B0604020202020204" pitchFamily="34" charset="0"/>
              </a:rPr>
              <a:t>20</a:t>
            </a:r>
            <a:r>
              <a:rPr lang="zh-TW" altLang="en-US" b="0" dirty="0">
                <a:solidFill>
                  <a:srgbClr val="464646"/>
                </a:solidFill>
                <a:latin typeface="Arial" panose="020B0604020202020204" pitchFamily="34" charset="0"/>
              </a:rPr>
              <a:t>日（星期三及四）、上午</a:t>
            </a:r>
            <a:r>
              <a:rPr lang="en-US" altLang="zh-TW" b="0" dirty="0">
                <a:solidFill>
                  <a:srgbClr val="464646"/>
                </a:solidFill>
                <a:latin typeface="Arial" panose="020B0604020202020204" pitchFamily="34" charset="0"/>
              </a:rPr>
              <a:t>10</a:t>
            </a:r>
            <a:r>
              <a:rPr lang="zh-TW" altLang="en-US" b="0" dirty="0">
                <a:solidFill>
                  <a:srgbClr val="464646"/>
                </a:solidFill>
                <a:latin typeface="Arial" panose="020B0604020202020204" pitchFamily="34" charset="0"/>
              </a:rPr>
              <a:t>時至下午</a:t>
            </a:r>
            <a:r>
              <a:rPr lang="en-US" altLang="zh-TW" b="0" dirty="0">
                <a:solidFill>
                  <a:srgbClr val="464646"/>
                </a:solidFill>
                <a:latin typeface="Arial" panose="020B0604020202020204" pitchFamily="34" charset="0"/>
              </a:rPr>
              <a:t>5</a:t>
            </a:r>
            <a:r>
              <a:rPr lang="zh-TW" altLang="en-US" b="0" dirty="0">
                <a:solidFill>
                  <a:srgbClr val="464646"/>
                </a:solidFill>
                <a:latin typeface="Arial" panose="020B0604020202020204" pitchFamily="34" charset="0"/>
              </a:rPr>
              <a:t>時提供心理支援熱線服務，向有需要市民提供心理支援，紓緩大家因家園受颱風吹襲而產生的情緒。有需要市民可致電：</a:t>
            </a:r>
            <a:r>
              <a:rPr lang="en-US" altLang="zh-TW" b="0" dirty="0">
                <a:solidFill>
                  <a:srgbClr val="464646"/>
                </a:solidFill>
                <a:latin typeface="Arial" panose="020B0604020202020204" pitchFamily="34" charset="0"/>
              </a:rPr>
              <a:t>36281180</a:t>
            </a:r>
            <a:r>
              <a:rPr lang="zh-TW" altLang="en-US" b="0" dirty="0">
                <a:solidFill>
                  <a:srgbClr val="464646"/>
                </a:solidFill>
                <a:latin typeface="Arial" panose="020B0604020202020204" pitchFamily="34" charset="0"/>
              </a:rPr>
              <a:t>。</a:t>
            </a: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A442B8-192C-457F-A5B2-D22F937A172A}" type="slidenum">
              <a:rPr lang="zh-HK" altLang="en-US" smtClean="0"/>
              <a:t>25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16862042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香港紅十字會於災後，分別派出義工及職員協助獨居長者或其他有需要人士清理家居；亦派出義工及職員協助各區的清理工作。</a:t>
            </a:r>
            <a:endParaRPr lang="en-US" altLang="zh-TW" dirty="0"/>
          </a:p>
          <a:p>
            <a:r>
              <a:rPr lang="zh-TW" altLang="en-US" dirty="0"/>
              <a:t>到目前為止，已協助的地區包括：大澳、觀塘、吉澳、烏蛟騰村。</a:t>
            </a:r>
            <a:endParaRPr lang="en-US" altLang="zh-TW" dirty="0"/>
          </a:p>
          <a:p>
            <a:r>
              <a:rPr lang="zh-TW" altLang="en-US" dirty="0"/>
              <a:t>至</a:t>
            </a:r>
            <a:r>
              <a:rPr lang="en-US" altLang="zh-TW" dirty="0"/>
              <a:t>2018</a:t>
            </a:r>
            <a:r>
              <a:rPr lang="zh-TW" altLang="en-US" dirty="0"/>
              <a:t>年</a:t>
            </a:r>
            <a:r>
              <a:rPr lang="en-US" altLang="zh-TW" dirty="0"/>
              <a:t>9</a:t>
            </a:r>
            <a:r>
              <a:rPr lang="zh-TW" altLang="en-US" dirty="0"/>
              <a:t>月</a:t>
            </a:r>
            <a:r>
              <a:rPr lang="en-US" altLang="zh-TW" dirty="0"/>
              <a:t>23</a:t>
            </a:r>
            <a:r>
              <a:rPr lang="zh-TW" altLang="en-US" dirty="0"/>
              <a:t>日，參與服務的義工達</a:t>
            </a:r>
            <a:r>
              <a:rPr lang="en-US" altLang="zh-TW" dirty="0"/>
              <a:t>72</a:t>
            </a:r>
            <a:r>
              <a:rPr lang="zh-TW" altLang="en-US" dirty="0"/>
              <a:t>人。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A442B8-192C-457F-A5B2-D22F937A172A}" type="slidenum">
              <a:rPr lang="zh-HK" altLang="en-US" smtClean="0"/>
              <a:t>26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41324440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香港多區都有市民自發參與災後清理工作，發揮守望相助的精神。</a:t>
            </a:r>
            <a:endParaRPr lang="en-US" altLang="zh-TW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dirty="0"/>
              <a:t>其中的受訪者表示：「希望颱風後有些正能量！香港唔係淨係得的士小巴風後加價！」</a:t>
            </a:r>
            <a:endParaRPr lang="en-US" altLang="zh-TW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另一名受訪者</a:t>
            </a:r>
            <a:r>
              <a:rPr lang="en-US" altLang="zh-TW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Carola</a:t>
            </a:r>
            <a:r>
              <a:rPr lang="zh-TW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說因工作關係，</a:t>
            </a:r>
            <a:r>
              <a:rPr lang="en-US" altLang="zh-TW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TW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個月前來到香港。她說智利常發生地震，憶述當年亦有參與災後清理的義工工作，故是次發起活動希望盡一分力：「政府當然可以做很多事，但我們亦可以自發幫手，而非只等政府工作！（</a:t>
            </a:r>
            <a:r>
              <a:rPr lang="en-US" altLang="zh-TW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if you wait to the government, of course they can do many things, but we can help too</a:t>
            </a:r>
            <a:r>
              <a:rPr lang="zh-TW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！）」</a:t>
            </a:r>
            <a:endParaRPr lang="en-US" altLang="zh-HK" dirty="0"/>
          </a:p>
          <a:p>
            <a:r>
              <a:rPr lang="zh-TW" altLang="en-US" dirty="0"/>
              <a:t>相片來源：立場新聞</a:t>
            </a:r>
            <a:endParaRPr lang="en-US" altLang="zh-TW" dirty="0"/>
          </a:p>
          <a:p>
            <a:r>
              <a:rPr lang="zh-TW" altLang="en-US" dirty="0"/>
              <a:t>詳細新聞：</a:t>
            </a:r>
            <a:endParaRPr lang="en-US" altLang="zh-TW" dirty="0"/>
          </a:p>
          <a:p>
            <a:r>
              <a:rPr lang="en-US" altLang="zh-TW" dirty="0"/>
              <a:t>【</a:t>
            </a:r>
            <a:r>
              <a:rPr lang="zh-TW" altLang="en-US" dirty="0"/>
              <a:t>颱風山竹</a:t>
            </a:r>
            <a:r>
              <a:rPr lang="en-US" altLang="zh-TW" dirty="0"/>
              <a:t>】</a:t>
            </a:r>
            <a:r>
              <a:rPr lang="zh-TW" altLang="en-US" dirty="0"/>
              <a:t>小海嘯沖散將軍澳海濱　居民自發重修：望颱風後有正能量</a:t>
            </a:r>
            <a:endParaRPr lang="en-US" altLang="zh-TW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HK" dirty="0"/>
              <a:t>https://topick.hket.com/article/2162560/%E3%80%90%E9%A2%B1%E9%A2%A8%E5%B1%B1%E7%AB%B9%E3%80%91%E5%B0%8F%E6%B5%B7%E5%98%AF%E6%B2%96%E6%95%A3%E5%B0%87%E8%BB%8D%E6%BE%B3%E6%B5%B7%E6%BF%B1%E3%80%80%E5%B1%85%E6%B0%91%E8%87%AA%E7%99%BC%E9%87%8D%E4%BF%AE%EF%BC%9A%E6%9C%9B%E9%A2%B1%E9%A2%A8%E5%BE%8C%E6%9C%89%E6%AD%A3%E8%83%BD%E9%87%8F?r=cpsdw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【</a:t>
            </a:r>
            <a:r>
              <a:rPr lang="zh-TW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山竹過後</a:t>
            </a:r>
            <a:r>
              <a:rPr lang="en-US" altLang="zh-TW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】</a:t>
            </a:r>
            <a:r>
              <a:rPr lang="zh-TW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智利女子自發清理將軍澳海濱　過百市民響應</a:t>
            </a:r>
          </a:p>
          <a:p>
            <a:r>
              <a:rPr lang="en-US" altLang="zh-HK" dirty="0"/>
              <a:t>https://news.mingpao.com/ins/instantnews/web_tc/article/20180917/s00001/1537174655697</a:t>
            </a:r>
          </a:p>
          <a:p>
            <a:r>
              <a:rPr lang="en-US" altLang="zh-TW" b="1" dirty="0"/>
              <a:t>【</a:t>
            </a:r>
            <a:r>
              <a:rPr lang="zh-TW" altLang="en-US" b="1" dirty="0"/>
              <a:t>災後自救</a:t>
            </a:r>
            <a:r>
              <a:rPr lang="en-US" altLang="zh-TW" b="1" dirty="0"/>
              <a:t>】</a:t>
            </a:r>
            <a:r>
              <a:rPr lang="zh-TW" altLang="en-US" b="1" dirty="0"/>
              <a:t>中學生</a:t>
            </a:r>
            <a:r>
              <a:rPr lang="en-US" altLang="zh-TW" b="1" dirty="0"/>
              <a:t>IG</a:t>
            </a:r>
            <a:r>
              <a:rPr lang="zh-TW" altLang="en-US" b="1" dirty="0"/>
              <a:t>召集同學 災後自發清理社區</a:t>
            </a:r>
            <a:endParaRPr lang="en-US" altLang="zh-HK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HK" dirty="0"/>
              <a:t>https://hk.news.appledaily.com/breaking/realtime/article/20180918/58694610</a:t>
            </a:r>
            <a:endParaRPr lang="zh-HK" altLang="en-US" dirty="0"/>
          </a:p>
          <a:p>
            <a:endParaRPr lang="zh-HK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A442B8-192C-457F-A5B2-D22F937A172A}" type="slidenum">
              <a:rPr lang="zh-HK" altLang="en-US" smtClean="0"/>
              <a:t>27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89770307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除了土生土長的香港人，在港尋求庇護者、難民、外傭及移居香港的少數族裔後代亦參與了清理工作。</a:t>
            </a:r>
            <a:endParaRPr lang="en-US" altLang="zh-TW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其中一個發起人及尋求庇護者</a:t>
            </a:r>
            <a:r>
              <a:rPr lang="en-US" altLang="zh-TW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Ahmed</a:t>
            </a:r>
            <a:r>
              <a:rPr lang="zh-TW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（化名）說：「我從沒預計別人讚好，只是看見整潔的香港變得凌亂，我想為做些事，幫幫清潔工，便去做了。」</a:t>
            </a:r>
            <a:endParaRPr lang="en-US" altLang="zh-TW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TW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另外的人士表示：</a:t>
            </a:r>
            <a:r>
              <a:rPr lang="zh-TW" altLang="en-US" dirty="0"/>
              <a:t>「今天是假期，我便清理自己的家。街道、公園也是家呀，你不應任由它髒亂。」「垃圾太多，清潔工卻很年老，怎清得完？」</a:t>
            </a:r>
            <a:endParaRPr lang="en-US" altLang="zh-TW" dirty="0"/>
          </a:p>
          <a:p>
            <a:r>
              <a:rPr lang="zh-TW" altLang="en-US" dirty="0"/>
              <a:t>「一百個人走上堵塞的路前，只要有一個人落手移開阻礙物，路就會變得更易走。」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相片來源及詳細新聞：</a:t>
            </a:r>
            <a:endParaRPr lang="en-US" altLang="zh-TW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【</a:t>
            </a:r>
            <a:r>
              <a:rPr lang="zh-TW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颱風山竹</a:t>
            </a:r>
            <a:r>
              <a:rPr lang="en-US" altLang="zh-TW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】</a:t>
            </a:r>
            <a:r>
              <a:rPr lang="zh-TW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難民、外傭自發災後掃街：我居於香港，也想付出一點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HK" dirty="0"/>
              <a:t>https://www.hk01.com/%E7%A4%BE%E5%8D%80%E5%B0%88%E9%A1%8C/236954/%E9%A2%B1%E9%A2%A8%E5%B1%B1%E7%AB%B9-%E9%9B%A3%E6%B0%91-%E5%A4%96%E5%82%AD%E8%87%AA%E7%99%BC%E7%81%BD%E5%BE%8C%E6%8E%83%E8%A1%97-%E6%88%91%E5%B1%85%E6%96%BC%E9%A6%99%E6%B8%AF-%E4%B9%9F%E6%83%B3%E4%BB%98%E5%87%BA%E4%B8%80%E9%BB%9E?utm_medium=Social&amp;utm_source=fbpost_link&amp;utm_campaign=community</a:t>
            </a:r>
            <a:endParaRPr lang="zh-HK" altLang="en-US" dirty="0"/>
          </a:p>
          <a:p>
            <a:endParaRPr lang="zh-HK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A442B8-192C-457F-A5B2-D22F937A172A}" type="slidenum">
              <a:rPr lang="zh-HK" altLang="en-US" smtClean="0"/>
              <a:t>28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88104437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dirty="0"/>
              <a:t>一眾清潔工人努力不懈為市民清理市面，有食店老闆眼見清潔工的辛勞，特意準備午餐送予清潔工。</a:t>
            </a:r>
            <a:endParaRPr lang="en-US" altLang="zh-TW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dirty="0"/>
              <a:t>「清潔工好多上咗年紀，要搬咁重嘅嘢，幫我哋清理社區，感受到佢哋辛苦，好想出一分力報答佢哋」。蔡太稱飯和湯價值不多，不過希望讓清潔工知道，他們的辛苦工作「市民係見到，感激佢哋付出」。</a:t>
            </a:r>
            <a:endParaRPr lang="zh-HK" altLang="en-US" dirty="0"/>
          </a:p>
          <a:p>
            <a:r>
              <a:rPr lang="zh-TW" altLang="en-US" dirty="0"/>
              <a:t>相片來源及詳細新聞：</a:t>
            </a:r>
            <a:endParaRPr lang="en-US" altLang="zh-TW" dirty="0"/>
          </a:p>
          <a:p>
            <a:r>
              <a:rPr lang="zh-TW" altLang="en-US" b="1" dirty="0"/>
              <a:t>食店海南雞飯慰勞清潔工</a:t>
            </a:r>
            <a:endParaRPr lang="en-US" altLang="zh-TW" b="1" dirty="0"/>
          </a:p>
          <a:p>
            <a:r>
              <a:rPr lang="en-US" altLang="zh-HK" dirty="0"/>
              <a:t>https://hk.news.appledaily.com/local/daily/article/20180919/20502959</a:t>
            </a:r>
          </a:p>
          <a:p>
            <a:endParaRPr lang="en-US" altLang="zh-HK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【</a:t>
            </a:r>
            <a:r>
              <a:rPr lang="zh-TW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無名英雄</a:t>
            </a:r>
            <a:r>
              <a:rPr lang="en-US" altLang="zh-TW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】</a:t>
            </a:r>
            <a:r>
              <a:rPr lang="zh-TW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山竹過後忙清垃圾七旬婆婆傷腰　教會免費餐慰勞工友</a:t>
            </a:r>
          </a:p>
          <a:p>
            <a:r>
              <a:rPr lang="en-US" altLang="zh-HK" dirty="0"/>
              <a:t>https://www.hk01.com/%E7%86%B1%E7%88%86%E8%A9%B1%E9%A1%8C/237846/%E7%84%A1%E5%90%8D%E8%8B%B1%E9%9B%84-%E5%B1%B1%E7%AB%B9%E9%81%8E%E5%BE%8C%E5%BF%99%E6%B8%85%E5%9E%83%E5%9C%BE%E4%B8%83%E6%97%AC%E5%A9%86%E5%A9%86%E5%82%B7%E8%85%B0-%E6%95%99%E6%9C%83%E5%85%8D%E8%B2%BB%E9%A4%90%E6%85%B0%E5%8B%9E%E5%B7%A5%E5%8F%8B</a:t>
            </a:r>
            <a:endParaRPr lang="zh-HK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A442B8-192C-457F-A5B2-D22F937A172A}" type="slidenum">
              <a:rPr lang="zh-HK" altLang="en-US" smtClean="0"/>
              <a:t>29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93981794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導師可以請參加者分享一下自己或其家人，甚至是社區，對於「山竹」所採取的準備措施。</a:t>
            </a:r>
            <a:endParaRPr lang="en-US" altLang="zh-TW" dirty="0"/>
          </a:p>
          <a:p>
            <a:r>
              <a:rPr lang="zh-TW" altLang="en-US" dirty="0"/>
              <a:t>例如：玻璃窗貼膠紙、將室外的物品、傢俱移入室內、購買應急食物和食水、處理去水口</a:t>
            </a:r>
            <a:r>
              <a:rPr lang="en-US" altLang="zh-TW" dirty="0"/>
              <a:t>……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A442B8-192C-457F-A5B2-D22F937A172A}" type="slidenum">
              <a:rPr lang="zh-HK" altLang="en-US" smtClean="0"/>
              <a:t>31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31122335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相片來源：</a:t>
            </a:r>
            <a:r>
              <a:rPr lang="en-US" altLang="zh-TW" dirty="0"/>
              <a:t>https://boldbox.com/?article_id=301</a:t>
            </a:r>
            <a:r>
              <a:rPr lang="zh-TW" altLang="en-US" dirty="0"/>
              <a:t>、香港</a:t>
            </a:r>
            <a:r>
              <a:rPr lang="en-US" altLang="zh-TW" dirty="0"/>
              <a:t>01</a:t>
            </a:r>
            <a:r>
              <a:rPr lang="zh-TW" altLang="en-US" dirty="0"/>
              <a:t>、</a:t>
            </a:r>
            <a:r>
              <a:rPr lang="en-US" altLang="zh-TW" dirty="0"/>
              <a:t>NOW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A442B8-192C-457F-A5B2-D22F937A172A}" type="slidenum">
              <a:rPr lang="zh-HK" altLang="en-US" smtClean="0"/>
              <a:t>32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426210602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zh-TW" altLang="en-GB" b="1" u="sng" dirty="0"/>
              <a:t>留意是否有發生災難的風險</a:t>
            </a:r>
          </a:p>
          <a:p>
            <a:r>
              <a:rPr lang="zh-TW" altLang="en-US" dirty="0"/>
              <a:t>多留意新聞報導，掌握最新及準確的資訊</a:t>
            </a:r>
            <a:endParaRPr lang="en-US" altLang="zh-TW" b="1" u="sng" dirty="0"/>
          </a:p>
          <a:p>
            <a:pPr eaLnBrk="1" hangingPunct="1">
              <a:buFontTx/>
              <a:buChar char="-"/>
            </a:pPr>
            <a:r>
              <a:rPr lang="zh-TW" altLang="en-US" dirty="0"/>
              <a:t>香港天文台 </a:t>
            </a:r>
            <a:r>
              <a:rPr lang="en-US" altLang="zh-TW" dirty="0"/>
              <a:t>- </a:t>
            </a:r>
            <a:r>
              <a:rPr lang="zh-TW" altLang="en-US" dirty="0"/>
              <a:t>天氣警告及信號記錄 </a:t>
            </a:r>
            <a:r>
              <a:rPr lang="en-US" altLang="zh-TW" dirty="0"/>
              <a:t>– </a:t>
            </a:r>
            <a:r>
              <a:rPr lang="zh-TW" altLang="en-US" dirty="0"/>
              <a:t>特別是需到戶外地方時</a:t>
            </a:r>
            <a:r>
              <a:rPr lang="en-US" altLang="zh-TW" dirty="0"/>
              <a:t>, </a:t>
            </a:r>
            <a:r>
              <a:rPr lang="zh-TW" altLang="en-US" dirty="0"/>
              <a:t>短時間但大量的降雨也可以引起山洪暴發</a:t>
            </a:r>
            <a:endParaRPr lang="en-US" altLang="zh-TW" sz="1200" dirty="0"/>
          </a:p>
          <a:p>
            <a:pPr eaLnBrk="1" hangingPunct="1">
              <a:buFontTx/>
              <a:buNone/>
            </a:pPr>
            <a:br>
              <a:rPr lang="zh-TW" altLang="en-US" sz="1200" b="1" dirty="0"/>
            </a:br>
            <a:endParaRPr lang="zh-TW" altLang="en-US" sz="1200" dirty="0"/>
          </a:p>
          <a:p>
            <a:pPr eaLnBrk="1" hangingPunct="1"/>
            <a:br>
              <a:rPr lang="zh-TW" altLang="en-US" sz="1200" dirty="0"/>
            </a:br>
            <a:endParaRPr lang="en-US" altLang="zh-TW" sz="1200" dirty="0"/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065BD1-2AAD-4997-9534-1EAD888CE7B7}" type="slidenum">
              <a:rPr lang="zh-HK" altLang="en-US" smtClean="0"/>
              <a:pPr/>
              <a:t>34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4143896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065BD1-2AAD-4997-9534-1EAD888CE7B7}" type="slidenum">
              <a:rPr lang="zh-HK" altLang="en-US" smtClean="0"/>
              <a:pPr/>
              <a:t>35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96684610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 eaLnBrk="1" hangingPunct="1">
              <a:lnSpc>
                <a:spcPct val="90000"/>
              </a:lnSpc>
            </a:pPr>
            <a:r>
              <a:rPr lang="zh-TW" altLang="en-US" dirty="0"/>
              <a:t>出標誌前</a:t>
            </a:r>
            <a:r>
              <a:rPr lang="en-US" altLang="zh-TW" dirty="0"/>
              <a:t>, </a:t>
            </a:r>
            <a:r>
              <a:rPr lang="zh-TW" altLang="en-US" dirty="0"/>
              <a:t>問問題</a:t>
            </a:r>
            <a:r>
              <a:rPr lang="en-US" altLang="zh-TW" dirty="0"/>
              <a:t>: </a:t>
            </a:r>
          </a:p>
          <a:p>
            <a:pPr eaLnBrk="1" hangingPunct="1">
              <a:lnSpc>
                <a:spcPct val="90000"/>
              </a:lnSpc>
            </a:pPr>
            <a:r>
              <a:rPr lang="zh-TW" altLang="en-US" dirty="0"/>
              <a:t>你地去</a:t>
            </a:r>
            <a:r>
              <a:rPr lang="zh-TW" altLang="zh-TW" dirty="0"/>
              <a:t>郊</a:t>
            </a:r>
            <a:r>
              <a:rPr lang="zh-TW" altLang="en-US" dirty="0"/>
              <a:t>遊或戶外時</a:t>
            </a:r>
            <a:r>
              <a:rPr lang="en-US" altLang="zh-TW" dirty="0"/>
              <a:t>, </a:t>
            </a:r>
            <a:r>
              <a:rPr lang="zh-TW" altLang="en-US" dirty="0"/>
              <a:t>有冇留意到一些</a:t>
            </a:r>
            <a:r>
              <a:rPr lang="zh-TW" altLang="en-US" sz="1000" dirty="0">
                <a:latin typeface="新細明體" pitchFamily="18" charset="-120"/>
                <a:cs typeface="Arial" pitchFamily="34" charset="0"/>
              </a:rPr>
              <a:t>不同的災難警告標誌</a:t>
            </a:r>
            <a:r>
              <a:rPr lang="en-US" altLang="zh-TW" sz="1000" dirty="0">
                <a:latin typeface="新細明體" pitchFamily="18" charset="-120"/>
                <a:cs typeface="Arial" pitchFamily="34" charset="0"/>
              </a:rPr>
              <a:t>?</a:t>
            </a:r>
          </a:p>
          <a:p>
            <a:pPr eaLnBrk="1" hangingPunct="1">
              <a:lnSpc>
                <a:spcPct val="90000"/>
              </a:lnSpc>
            </a:pPr>
            <a:endParaRPr lang="en-US" altLang="zh-TW" sz="1000" dirty="0">
              <a:latin typeface="新細明體" pitchFamily="18" charset="-120"/>
              <a:cs typeface="Arial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zh-TW" altLang="en-US" dirty="0"/>
              <a:t>郊外警告</a:t>
            </a:r>
            <a:r>
              <a:rPr lang="en-US" altLang="zh-TW" dirty="0"/>
              <a:t>: </a:t>
            </a:r>
            <a:r>
              <a:rPr lang="zh-TW" altLang="en-US" dirty="0"/>
              <a:t>解釋留意標示的重要性</a:t>
            </a:r>
            <a:r>
              <a:rPr lang="en-US" altLang="zh-TW" dirty="0"/>
              <a:t>. </a:t>
            </a:r>
          </a:p>
          <a:p>
            <a:r>
              <a:rPr lang="zh-TW" altLang="en-US" dirty="0"/>
              <a:t>新聞</a:t>
            </a:r>
            <a:r>
              <a:rPr lang="en-US" altLang="zh-TW" dirty="0"/>
              <a:t>:</a:t>
            </a:r>
          </a:p>
          <a:p>
            <a:r>
              <a:rPr lang="zh-TW" altLang="en-US" dirty="0"/>
              <a:t>捨身救子遭山洪卷走生死未卜的父親黎志永</a:t>
            </a:r>
            <a:r>
              <a:rPr lang="en-US" altLang="zh-TW" dirty="0"/>
              <a:t>64</a:t>
            </a:r>
            <a:r>
              <a:rPr lang="zh-TW" altLang="en-US" dirty="0"/>
              <a:t>歲，其子年約</a:t>
            </a:r>
            <a:r>
              <a:rPr lang="en-US" altLang="zh-TW" dirty="0"/>
              <a:t>15</a:t>
            </a:r>
            <a:r>
              <a:rPr lang="zh-TW" altLang="en-US" dirty="0"/>
              <a:t>歲。據悉，黎為退休公務員，事發前兩父子與另外兩個家庭一共</a:t>
            </a:r>
            <a:r>
              <a:rPr lang="en-US" altLang="zh-TW" dirty="0"/>
              <a:t>10</a:t>
            </a:r>
            <a:r>
              <a:rPr lang="zh-TW" altLang="en-US" dirty="0"/>
              <a:t>名男女老少，昨天中午</a:t>
            </a:r>
            <a:r>
              <a:rPr lang="en-US" altLang="zh-TW" dirty="0"/>
              <a:t>12</a:t>
            </a:r>
            <a:r>
              <a:rPr lang="zh-TW" altLang="en-US" dirty="0"/>
              <a:t>時許，分乘</a:t>
            </a:r>
            <a:r>
              <a:rPr lang="en-US" altLang="zh-TW" dirty="0"/>
              <a:t>2</a:t>
            </a:r>
            <a:r>
              <a:rPr lang="zh-TW" altLang="en-US" dirty="0"/>
              <a:t>輛分別掛有醫管局、房署及消防處標誌的私家車，抵達鹿頸屏南石澗山腳集水區起步上山，相信部分成員為公務員。由於</a:t>
            </a:r>
            <a:r>
              <a:rPr lang="en-US" altLang="zh-TW" dirty="0"/>
              <a:t>10</a:t>
            </a:r>
            <a:r>
              <a:rPr lang="zh-TW" altLang="en-US" dirty="0"/>
              <a:t>人中僅有黎曾走過屏南石澗，遂與兒子及另外一家</a:t>
            </a:r>
            <a:r>
              <a:rPr lang="en-US" altLang="zh-TW" dirty="0"/>
              <a:t>3</a:t>
            </a:r>
            <a:r>
              <a:rPr lang="zh-TW" altLang="en-US" dirty="0"/>
              <a:t>父子選擇沿石澗登山，另外</a:t>
            </a:r>
            <a:r>
              <a:rPr lang="en-US" altLang="zh-TW" dirty="0"/>
              <a:t>4</a:t>
            </a:r>
            <a:r>
              <a:rPr lang="zh-TW" altLang="en-US" dirty="0"/>
              <a:t>女</a:t>
            </a:r>
            <a:r>
              <a:rPr lang="en-US" altLang="zh-TW" dirty="0"/>
              <a:t>1</a:t>
            </a:r>
            <a:r>
              <a:rPr lang="zh-TW" altLang="en-US" dirty="0"/>
              <a:t>男則選擇沿郊野徑山路登上，並約定在山頂會合野餐，當時仍天朗氣清。</a:t>
            </a:r>
          </a:p>
          <a:p>
            <a:r>
              <a:rPr lang="zh-TW" altLang="en-US" dirty="0"/>
              <a:t>至下午</a:t>
            </a:r>
            <a:r>
              <a:rPr lang="en-US" altLang="zh-TW" dirty="0"/>
              <a:t>1</a:t>
            </a:r>
            <a:r>
              <a:rPr lang="zh-TW" altLang="en-US" dirty="0"/>
              <a:t>時</a:t>
            </a:r>
            <a:r>
              <a:rPr lang="en-US" altLang="zh-TW" dirty="0"/>
              <a:t>40</a:t>
            </a:r>
            <a:r>
              <a:rPr lang="zh-TW" altLang="en-US" dirty="0"/>
              <a:t>分，天文臺突發出雷暴警告，顯示在新界北區出現一個大雷雨區。據同行走山徑的張女士表示，他們一行</a:t>
            </a:r>
            <a:r>
              <a:rPr lang="en-US" altLang="zh-TW" dirty="0"/>
              <a:t>5</a:t>
            </a:r>
            <a:r>
              <a:rPr lang="zh-TW" altLang="en-US" dirty="0"/>
              <a:t>人步行約</a:t>
            </a:r>
            <a:r>
              <a:rPr lang="en-US" altLang="zh-TW" dirty="0"/>
              <a:t>2</a:t>
            </a:r>
            <a:r>
              <a:rPr lang="zh-TW" altLang="en-US" dirty="0"/>
              <a:t>個半小時，至下午</a:t>
            </a:r>
            <a:r>
              <a:rPr lang="en-US" altLang="zh-TW" dirty="0"/>
              <a:t>2</a:t>
            </a:r>
            <a:r>
              <a:rPr lang="zh-TW" altLang="en-US" dirty="0"/>
              <a:t>時半左右，突風雲變色，下起傾盆大雨，視野模糊，環境十分惡劣，決定落山折返，並致電黎等</a:t>
            </a:r>
            <a:r>
              <a:rPr lang="en-US" altLang="zh-TW" dirty="0"/>
              <a:t>5</a:t>
            </a:r>
            <a:r>
              <a:rPr lang="zh-TW" altLang="en-US" dirty="0"/>
              <a:t>人取消行程。未料她們下山甫抵集水區，突接獲黎同行友人電話，指他們正被山洪圍困，黎更疑救子跣腳墮澗，已被洪水沖走失蹤，要求代為報警，張女士慌忙報警。</a:t>
            </a:r>
          </a:p>
          <a:p>
            <a:pPr eaLnBrk="1" hangingPunct="1">
              <a:lnSpc>
                <a:spcPct val="90000"/>
              </a:lnSpc>
            </a:pPr>
            <a:endParaRPr lang="en-US" altLang="zh-TW" dirty="0"/>
          </a:p>
          <a:p>
            <a:pPr eaLnBrk="1" hangingPunct="1">
              <a:lnSpc>
                <a:spcPct val="90000"/>
              </a:lnSpc>
            </a:pPr>
            <a:r>
              <a:rPr lang="zh-TW" altLang="en-US" b="1" u="sng" dirty="0"/>
              <a:t>山泥傾瀉警報牌</a:t>
            </a:r>
            <a:r>
              <a:rPr lang="en-US" altLang="zh-TW" b="1" u="sng" dirty="0"/>
              <a:t>:</a:t>
            </a:r>
          </a:p>
          <a:p>
            <a:r>
              <a:rPr lang="zh-TW" altLang="en-US" dirty="0"/>
              <a:t>人造斜坡</a:t>
            </a:r>
          </a:p>
          <a:p>
            <a:r>
              <a:rPr lang="zh-TW" altLang="en-US" dirty="0"/>
              <a:t>此類警報牌表示該人造斜坡已被列入政府</a:t>
            </a:r>
            <a:r>
              <a:rPr lang="en-US" altLang="zh-TW" dirty="0"/>
              <a:t>《</a:t>
            </a:r>
            <a:r>
              <a:rPr lang="zh-TW" altLang="en-US" dirty="0"/>
              <a:t>防治山泥傾瀉計劃</a:t>
            </a:r>
            <a:r>
              <a:rPr lang="en-US" altLang="zh-TW" dirty="0"/>
              <a:t>》</a:t>
            </a:r>
            <a:r>
              <a:rPr lang="zh-TW" altLang="en-US" dirty="0"/>
              <a:t>工程合約內，或建築事務監督已發出修葺令，指令私人業主對該斜坡進行勘察及修葺。</a:t>
            </a:r>
          </a:p>
          <a:p>
            <a:r>
              <a:rPr lang="zh-TW" altLang="en-US" dirty="0"/>
              <a:t>天然山坡</a:t>
            </a:r>
          </a:p>
          <a:p>
            <a:r>
              <a:rPr lang="zh-TW" altLang="en-US" dirty="0"/>
              <a:t>此類警報牌表示該天然山坡已被列入政府</a:t>
            </a:r>
            <a:r>
              <a:rPr lang="en-US" altLang="zh-TW" dirty="0"/>
              <a:t>《</a:t>
            </a:r>
            <a:r>
              <a:rPr lang="zh-TW" altLang="en-US" dirty="0"/>
              <a:t>防治山泥傾瀉</a:t>
            </a:r>
            <a:r>
              <a:rPr lang="en-US" altLang="zh-TW" dirty="0"/>
              <a:t>》</a:t>
            </a:r>
            <a:r>
              <a:rPr lang="zh-TW" altLang="en-US" dirty="0"/>
              <a:t>計劃工程合約內，或附近有已建成的天然山坡防治設施。</a:t>
            </a:r>
          </a:p>
          <a:p>
            <a:r>
              <a:rPr lang="zh-TW" altLang="en-US" dirty="0"/>
              <a:t>曾經發生多次山泥傾瀉的繁忙路段</a:t>
            </a:r>
          </a:p>
          <a:p>
            <a:r>
              <a:rPr lang="zh-TW" altLang="en-US" dirty="0"/>
              <a:t>編號</a:t>
            </a:r>
            <a:r>
              <a:rPr lang="en-US" altLang="zh-TW" dirty="0"/>
              <a:t>487</a:t>
            </a:r>
            <a:r>
              <a:rPr lang="zh-TW" altLang="en-US" dirty="0"/>
              <a:t>的交通告示牌，表示這繁忙路段旁的斜坡，曾經發生多次山泥傾瀉。</a:t>
            </a:r>
          </a:p>
          <a:p>
            <a:r>
              <a:rPr lang="zh-TW" altLang="en-US" dirty="0"/>
              <a:t>影響寮屋居民的斜坡</a:t>
            </a:r>
          </a:p>
          <a:p>
            <a:r>
              <a:rPr lang="zh-TW" altLang="en-US" dirty="0"/>
              <a:t>此警報牌提醒有關寮屋居民，在其所居住寮屋附近的斜坡有潛在危險。土力工程處並已建議地政總署將受影響的寮屋納入</a:t>
            </a:r>
            <a:r>
              <a:rPr lang="en-US" altLang="zh-TW" dirty="0"/>
              <a:t>《</a:t>
            </a:r>
            <a:r>
              <a:rPr lang="zh-TW" altLang="en-US" dirty="0"/>
              <a:t>非拓展性清拆計劃</a:t>
            </a:r>
            <a:r>
              <a:rPr lang="en-US" altLang="zh-TW" dirty="0"/>
              <a:t>》</a:t>
            </a:r>
            <a:r>
              <a:rPr lang="zh-TW" altLang="en-US" dirty="0"/>
              <a:t>內。暴雨期間，居民應特別小心。 </a:t>
            </a:r>
          </a:p>
          <a:p>
            <a:endParaRPr lang="en-US" altLang="zh-TW" dirty="0"/>
          </a:p>
          <a:p>
            <a:r>
              <a:rPr lang="zh-TW" altLang="en-US" b="1" dirty="0"/>
              <a:t>就算在香港</a:t>
            </a:r>
            <a:r>
              <a:rPr lang="en-US" altLang="zh-TW" b="1" dirty="0"/>
              <a:t>, </a:t>
            </a:r>
            <a:r>
              <a:rPr lang="zh-TW" altLang="en-US" b="1" dirty="0"/>
              <a:t>災難警告標誌未必到處一樣</a:t>
            </a:r>
            <a:r>
              <a:rPr lang="en-US" altLang="zh-TW" b="1" dirty="0"/>
              <a:t>; </a:t>
            </a:r>
            <a:r>
              <a:rPr lang="zh-TW" altLang="en-US" b="1" dirty="0"/>
              <a:t>多留意身邊災難警告標誌可以減低受災難影響的程度和風險</a:t>
            </a: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065BD1-2AAD-4997-9534-1EAD888CE7B7}" type="slidenum">
              <a:rPr lang="zh-HK" altLang="en-US" smtClean="0"/>
              <a:pPr/>
              <a:t>36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87455689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zh-TW" altLang="en-US" sz="1400" dirty="0"/>
              <a:t>每當抵達一個未到過的地方時</a:t>
            </a:r>
            <a:r>
              <a:rPr lang="en-US" altLang="zh-TW" sz="1400" dirty="0"/>
              <a:t>, </a:t>
            </a:r>
            <a:r>
              <a:rPr lang="zh-TW" altLang="en-US" sz="1400" dirty="0"/>
              <a:t>應該留意</a:t>
            </a:r>
            <a:r>
              <a:rPr lang="zh-TW" altLang="en-US" sz="1000" dirty="0">
                <a:latin typeface="新細明體" pitchFamily="18" charset="-120"/>
                <a:cs typeface="Arial" pitchFamily="34" charset="0"/>
              </a:rPr>
              <a:t>緊急逃生通道、急救箱的位置</a:t>
            </a:r>
          </a:p>
          <a:p>
            <a:pPr eaLnBrk="1" hangingPunct="1"/>
            <a:endParaRPr lang="zh-TW" altLang="en-US" sz="1400" dirty="0"/>
          </a:p>
          <a:p>
            <a:pPr eaLnBrk="1" hangingPunct="1"/>
            <a:r>
              <a:rPr lang="zh-TW" altLang="en-US" dirty="0"/>
              <a:t>到戶外</a:t>
            </a:r>
            <a:r>
              <a:rPr lang="en-US" altLang="zh-TW" dirty="0"/>
              <a:t>(</a:t>
            </a:r>
            <a:r>
              <a:rPr lang="zh-TW" altLang="en-US" dirty="0"/>
              <a:t>尤其是郊外時</a:t>
            </a:r>
            <a:r>
              <a:rPr lang="en-US" altLang="zh-TW" dirty="0"/>
              <a:t>), </a:t>
            </a:r>
            <a:r>
              <a:rPr lang="zh-TW" altLang="en-US" dirty="0"/>
              <a:t>應該在出發前留意好地圖</a:t>
            </a:r>
            <a:r>
              <a:rPr lang="en-US" altLang="zh-TW" dirty="0"/>
              <a:t>, </a:t>
            </a:r>
            <a:r>
              <a:rPr lang="zh-TW" altLang="en-US" dirty="0"/>
              <a:t>清楚計劃撤離</a:t>
            </a:r>
            <a:r>
              <a:rPr lang="en-US" altLang="zh-TW" dirty="0"/>
              <a:t>/</a:t>
            </a:r>
            <a:r>
              <a:rPr lang="zh-TW" altLang="en-US" dirty="0"/>
              <a:t>逃生的路線</a:t>
            </a:r>
            <a:r>
              <a:rPr lang="en-US" altLang="zh-TW" dirty="0"/>
              <a:t>/</a:t>
            </a:r>
            <a:r>
              <a:rPr lang="zh-TW" altLang="en-US" dirty="0"/>
              <a:t>失散後的集合地點</a:t>
            </a:r>
            <a:r>
              <a:rPr lang="en-US" altLang="zh-TW" dirty="0"/>
              <a:t>, </a:t>
            </a:r>
            <a:r>
              <a:rPr lang="zh-TW" altLang="en-US" dirty="0"/>
              <a:t>以防萬一</a:t>
            </a:r>
          </a:p>
          <a:p>
            <a:pPr eaLnBrk="1" hangingPunct="1"/>
            <a:endParaRPr lang="zh-TW" altLang="en-US" dirty="0"/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065BD1-2AAD-4997-9534-1EAD888CE7B7}" type="slidenum">
              <a:rPr lang="zh-HK" altLang="en-US" smtClean="0"/>
              <a:pPr/>
              <a:t>37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51745840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zh-TW" altLang="en-US" dirty="0"/>
              <a:t>導師可請參加者以颱風襲港為例，思考一下應該放什麼入逃生包呢？</a:t>
            </a:r>
            <a:endParaRPr lang="en-US" altLang="zh-TW" dirty="0"/>
          </a:p>
          <a:p>
            <a:pPr eaLnBrk="1" hangingPunct="1"/>
            <a:r>
              <a:rPr lang="zh-TW" altLang="en-US" dirty="0"/>
              <a:t>在家裡或外遊時應準備家庭或個人逃生包</a:t>
            </a:r>
            <a:r>
              <a:rPr lang="en-US" altLang="zh-TW" dirty="0"/>
              <a:t>. </a:t>
            </a:r>
            <a:r>
              <a:rPr lang="zh-TW" altLang="en-US" dirty="0"/>
              <a:t>那甚麼是逃生包呢</a:t>
            </a:r>
            <a:r>
              <a:rPr lang="en-US" altLang="zh-TW" dirty="0"/>
              <a:t>?</a:t>
            </a:r>
          </a:p>
          <a:p>
            <a:pPr eaLnBrk="1" hangingPunct="1"/>
            <a:r>
              <a:rPr lang="zh-TW" altLang="en-US" sz="1400" b="1" u="sng" dirty="0"/>
              <a:t>逃生包為了應急</a:t>
            </a:r>
            <a:r>
              <a:rPr lang="en-US" altLang="zh-TW" sz="1400" b="1" u="sng" dirty="0"/>
              <a:t>, </a:t>
            </a:r>
            <a:r>
              <a:rPr lang="zh-TW" altLang="en-US" sz="1400" b="1" u="sng" dirty="0"/>
              <a:t>以防災難後 </a:t>
            </a:r>
            <a:r>
              <a:rPr lang="en-US" altLang="zh-TW" sz="1400" b="1" u="sng" dirty="0"/>
              <a:t>1)</a:t>
            </a:r>
            <a:r>
              <a:rPr lang="zh-TW" altLang="en-US" sz="1400" b="1" u="sng" dirty="0"/>
              <a:t>被困 或 </a:t>
            </a:r>
            <a:r>
              <a:rPr lang="en-US" altLang="zh-TW" sz="1400" b="1" u="sng" dirty="0"/>
              <a:t>2)</a:t>
            </a:r>
            <a:r>
              <a:rPr lang="zh-TW" altLang="en-US" sz="1400" b="1" u="sng" dirty="0"/>
              <a:t> 環境只有有限度的資源</a:t>
            </a:r>
            <a:endParaRPr lang="zh-TW" altLang="en-US" sz="1400" dirty="0"/>
          </a:p>
          <a:p>
            <a:r>
              <a:rPr lang="zh-TW" altLang="en-US" b="1" u="sng" dirty="0"/>
              <a:t>再次提醒</a:t>
            </a:r>
            <a:r>
              <a:rPr lang="en-US" altLang="zh-TW" b="1" u="sng" dirty="0"/>
              <a:t>:</a:t>
            </a:r>
          </a:p>
          <a:p>
            <a:r>
              <a:rPr lang="zh-TW" altLang="en-US" b="1" u="sng" dirty="0"/>
              <a:t>提升備災知識的重要性</a:t>
            </a:r>
            <a:r>
              <a:rPr lang="en-US" altLang="zh-TW" b="1" u="sng" dirty="0"/>
              <a:t>, </a:t>
            </a:r>
            <a:r>
              <a:rPr lang="zh-TW" altLang="en-US" b="1" u="sng" dirty="0"/>
              <a:t>保持警覺心態</a:t>
            </a: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065BD1-2AAD-4997-9534-1EAD888CE7B7}" type="slidenum">
              <a:rPr lang="zh-HK" altLang="en-US" smtClean="0"/>
              <a:pPr/>
              <a:t>38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67160305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除了圖中的物品，個人或家庭可按實際需要，添加其他的應急物品。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A442B8-192C-457F-A5B2-D22F937A172A}" type="slidenum">
              <a:rPr lang="zh-HK" altLang="en-US" smtClean="0"/>
              <a:t>39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86742245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065BD1-2AAD-4997-9534-1EAD888CE7B7}" type="slidenum">
              <a:rPr lang="zh-HK" altLang="en-US" smtClean="0"/>
              <a:pPr/>
              <a:t>40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66020753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065BD1-2AAD-4997-9534-1EAD888CE7B7}" type="slidenum">
              <a:rPr lang="zh-HK" altLang="en-US" smtClean="0"/>
              <a:pPr/>
              <a:t>41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409923770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en-US" sz="1200" b="1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新細明體" panose="02020500000000000000" pitchFamily="18" charset="-120"/>
                <a:ea typeface="+mn-ea"/>
                <a:cs typeface="Arial" panose="020B0604020202020204" pitchFamily="34" charset="0"/>
              </a:rPr>
              <a:t>導師可以邀請參加者嘗試按以上</a:t>
            </a:r>
            <a:r>
              <a:rPr kumimoji="0" lang="en-US" altLang="zh-TW" sz="1200" b="1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新細明體" panose="02020500000000000000" pitchFamily="18" charset="-120"/>
                <a:ea typeface="+mn-ea"/>
                <a:cs typeface="Arial" panose="020B0604020202020204" pitchFamily="34" charset="0"/>
              </a:rPr>
              <a:t>8</a:t>
            </a:r>
            <a:r>
              <a:rPr kumimoji="0" lang="zh-TW" altLang="en-US" sz="1200" b="1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新細明體" panose="02020500000000000000" pitchFamily="18" charset="-120"/>
                <a:ea typeface="+mn-ea"/>
                <a:cs typeface="Arial" panose="020B0604020202020204" pitchFamily="34" charset="0"/>
              </a:rPr>
              <a:t>項的重點，講出他們想到的說話內容。以下是建議答案。</a:t>
            </a:r>
            <a:endParaRPr kumimoji="0" lang="en-US" altLang="zh-TW" sz="1200" b="1" i="0" u="none" strike="noStrike" cap="none" normalizeH="0" baseline="0" dirty="0">
              <a:ln>
                <a:noFill/>
              </a:ln>
              <a:solidFill>
                <a:srgbClr val="222222"/>
              </a:solidFill>
              <a:effectLst/>
              <a:latin typeface="新細明體" panose="02020500000000000000" pitchFamily="18" charset="-12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en-US" sz="1200" b="1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新細明體" panose="02020500000000000000" pitchFamily="18" charset="-120"/>
                <a:ea typeface="+mn-ea"/>
                <a:cs typeface="Arial" panose="020B0604020202020204" pitchFamily="34" charset="0"/>
              </a:rPr>
              <a:t>當面對災難時，身邊人有可能出現負面情緒，常見的情緒包括：擔心、失落、憤怒、不安等，這時候你可以</a:t>
            </a:r>
            <a:r>
              <a:rPr kumimoji="0" lang="en-US" altLang="zh-TW" sz="1200" b="1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……</a:t>
            </a:r>
            <a:endParaRPr kumimoji="0" lang="en-US" altLang="zh-TW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TW" sz="12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1.</a:t>
            </a:r>
            <a:r>
              <a:rPr kumimoji="0" lang="en-US" altLang="zh-TW" sz="12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      </a:t>
            </a:r>
            <a:r>
              <a:rPr kumimoji="0" lang="zh-TW" altLang="en-US" sz="12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新細明體" panose="02020500000000000000" pitchFamily="18" charset="-120"/>
                <a:ea typeface="+mn-ea"/>
                <a:cs typeface="Calibri" panose="020F0502020204030204" pitchFamily="34" charset="0"/>
              </a:rPr>
              <a:t>在安全的環境下，詢問並聆聽對方的感受和需要</a:t>
            </a:r>
            <a:endParaRPr kumimoji="0" lang="zh-TW" alt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en-US" sz="1200" b="0" i="0" u="none" strike="noStrike" cap="none" normalizeH="0" baseline="0" dirty="0">
                <a:ln>
                  <a:noFill/>
                </a:ln>
                <a:solidFill>
                  <a:srgbClr val="1F4E79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「</a:t>
            </a:r>
            <a:r>
              <a:rPr kumimoji="0" lang="zh-TW" altLang="en-US" sz="1200" b="0" i="0" u="none" strike="noStrike" cap="none" normalizeH="0" baseline="0" dirty="0">
                <a:ln>
                  <a:noFill/>
                </a:ln>
                <a:solidFill>
                  <a:srgbClr val="1F4E79"/>
                </a:solidFill>
                <a:effectLst/>
                <a:latin typeface="新細明體" panose="02020500000000000000" pitchFamily="18" charset="-120"/>
                <a:ea typeface="+mn-ea"/>
                <a:cs typeface="Arial" panose="020B0604020202020204" pitchFamily="34" charset="0"/>
              </a:rPr>
              <a:t>山竹之後呢幾日你精神都麻麻地，你覺得點呀？」</a:t>
            </a:r>
            <a:endParaRPr kumimoji="0" lang="zh-TW" alt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TW" sz="12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2.</a:t>
            </a:r>
            <a:r>
              <a:rPr kumimoji="0" lang="en-US" altLang="zh-TW" sz="12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      </a:t>
            </a:r>
            <a:r>
              <a:rPr kumimoji="0" lang="zh-TW" altLang="en-US" sz="12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新細明體" panose="02020500000000000000" pitchFamily="18" charset="-120"/>
                <a:ea typeface="+mn-ea"/>
                <a:cs typeface="Calibri" panose="020F0502020204030204" pitchFamily="34" charset="0"/>
              </a:rPr>
              <a:t>接納對方的負面情緒，以同理心關懷對方的情緒狀況</a:t>
            </a:r>
            <a:endParaRPr kumimoji="0" lang="zh-TW" alt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en-US" sz="1200" b="0" i="0" u="none" strike="noStrike" cap="none" normalizeH="0" baseline="0" dirty="0">
                <a:ln>
                  <a:noFill/>
                </a:ln>
                <a:solidFill>
                  <a:srgbClr val="1F4E79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「</a:t>
            </a:r>
            <a:r>
              <a:rPr kumimoji="0" lang="zh-TW" altLang="en-US" sz="1200" b="0" i="0" u="none" strike="noStrike" cap="none" normalizeH="0" baseline="0" dirty="0">
                <a:ln>
                  <a:noFill/>
                </a:ln>
                <a:solidFill>
                  <a:srgbClr val="1F4E79"/>
                </a:solidFill>
                <a:effectLst/>
                <a:latin typeface="新細明體" panose="02020500000000000000" pitchFamily="18" charset="-120"/>
                <a:ea typeface="+mn-ea"/>
                <a:cs typeface="Arial" panose="020B0604020202020204" pitchFamily="34" charset="0"/>
              </a:rPr>
              <a:t>見你一路講，一路手震，山竹既經歷真係令你好驚」</a:t>
            </a:r>
            <a:endParaRPr kumimoji="0" lang="zh-TW" alt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TW" sz="12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3.</a:t>
            </a:r>
            <a:r>
              <a:rPr kumimoji="0" lang="en-US" altLang="zh-TW" sz="12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      </a:t>
            </a:r>
            <a:r>
              <a:rPr kumimoji="0" lang="zh-TW" altLang="en-US" sz="12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新細明體" panose="02020500000000000000" pitchFamily="18" charset="-120"/>
                <a:ea typeface="+mn-ea"/>
                <a:cs typeface="Calibri" panose="020F0502020204030204" pitchFamily="34" charset="0"/>
              </a:rPr>
              <a:t>在你能力許可的情況下，提供重要資訊及即時協助</a:t>
            </a:r>
            <a:endParaRPr kumimoji="0" lang="zh-TW" alt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en-US" sz="1200" b="0" i="0" u="none" strike="noStrike" cap="none" normalizeH="0" baseline="0" dirty="0">
                <a:ln>
                  <a:noFill/>
                </a:ln>
                <a:solidFill>
                  <a:srgbClr val="1F4E79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「</a:t>
            </a:r>
            <a:r>
              <a:rPr kumimoji="0" lang="zh-TW" altLang="en-US" sz="1200" b="0" i="0" u="none" strike="noStrike" cap="none" normalizeH="0" baseline="0" dirty="0">
                <a:ln>
                  <a:noFill/>
                </a:ln>
                <a:solidFill>
                  <a:srgbClr val="1F4E79"/>
                </a:solidFill>
                <a:effectLst/>
                <a:latin typeface="新細明體" panose="02020500000000000000" pitchFamily="18" charset="-120"/>
                <a:ea typeface="+mn-ea"/>
                <a:cs typeface="Arial" panose="020B0604020202020204" pitchFamily="34" charset="0"/>
              </a:rPr>
              <a:t>你隻窗仲係爛左，我諗房委會有機會幫到手」</a:t>
            </a:r>
            <a:endParaRPr kumimoji="0" lang="zh-TW" alt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TW" sz="12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4.</a:t>
            </a:r>
            <a:r>
              <a:rPr kumimoji="0" lang="en-US" altLang="zh-TW" sz="12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      </a:t>
            </a:r>
            <a:r>
              <a:rPr kumimoji="0" lang="zh-HK" altLang="en-US" sz="12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新細明體" panose="02020500000000000000" pitchFamily="18" charset="-120"/>
                <a:ea typeface="+mn-ea"/>
                <a:cs typeface="Calibri" panose="020F0502020204030204" pitchFamily="34" charset="0"/>
              </a:rPr>
              <a:t>找一個不受干擾的時間和地點談話</a:t>
            </a:r>
            <a:endParaRPr kumimoji="0" lang="zh-TW" alt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en-US" sz="1200" b="0" i="0" u="none" strike="noStrike" cap="none" normalizeH="0" baseline="0" dirty="0">
                <a:ln>
                  <a:noFill/>
                </a:ln>
                <a:solidFill>
                  <a:srgbClr val="1F4E79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「</a:t>
            </a:r>
            <a:r>
              <a:rPr kumimoji="0" lang="zh-TW" altLang="en-US" sz="1200" b="0" i="0" u="none" strike="noStrike" cap="none" normalizeH="0" baseline="0" dirty="0">
                <a:ln>
                  <a:noFill/>
                </a:ln>
                <a:solidFill>
                  <a:srgbClr val="1F4E79"/>
                </a:solidFill>
                <a:effectLst/>
                <a:latin typeface="新細明體" panose="02020500000000000000" pitchFamily="18" charset="-120"/>
                <a:ea typeface="+mn-ea"/>
                <a:cs typeface="Arial" panose="020B0604020202020204" pitchFamily="34" charset="0"/>
              </a:rPr>
              <a:t>我地約個時間去</a:t>
            </a:r>
            <a:r>
              <a:rPr kumimoji="0" lang="en-US" altLang="zh-TW" sz="1200" b="0" i="0" u="none" strike="noStrike" cap="none" normalizeH="0" baseline="0" dirty="0">
                <a:ln>
                  <a:noFill/>
                </a:ln>
                <a:solidFill>
                  <a:srgbClr val="1F4E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café</a:t>
            </a:r>
            <a:r>
              <a:rPr kumimoji="0" lang="zh-TW" altLang="en-US" sz="1200" b="0" i="0" u="none" strike="noStrike" cap="none" normalizeH="0" baseline="0" dirty="0">
                <a:ln>
                  <a:noFill/>
                </a:ln>
                <a:solidFill>
                  <a:srgbClr val="1F4E79"/>
                </a:solidFill>
                <a:effectLst/>
                <a:latin typeface="新細明體" panose="02020500000000000000" pitchFamily="18" charset="-120"/>
                <a:ea typeface="+mn-ea"/>
                <a:cs typeface="Arial" panose="020B0604020202020204" pitchFamily="34" charset="0"/>
              </a:rPr>
              <a:t>傾下呀不如」</a:t>
            </a:r>
            <a:endParaRPr kumimoji="0" lang="zh-TW" alt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TW" sz="12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5.</a:t>
            </a:r>
            <a:r>
              <a:rPr kumimoji="0" lang="en-US" altLang="zh-TW" sz="12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      </a:t>
            </a:r>
            <a:r>
              <a:rPr kumimoji="0" lang="zh-HK" altLang="en-US" sz="12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新細明體" panose="02020500000000000000" pitchFamily="18" charset="-120"/>
                <a:ea typeface="+mn-ea"/>
                <a:cs typeface="Calibri" panose="020F0502020204030204" pitchFamily="34" charset="0"/>
              </a:rPr>
              <a:t>表示有興趣聆聽、專注和給予關心</a:t>
            </a:r>
            <a:endParaRPr kumimoji="0" lang="zh-TW" alt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en-US" sz="1200" b="0" i="0" u="none" strike="noStrike" cap="none" normalizeH="0" baseline="0" dirty="0">
                <a:ln>
                  <a:noFill/>
                </a:ln>
                <a:solidFill>
                  <a:srgbClr val="1F4E79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「</a:t>
            </a:r>
            <a:r>
              <a:rPr kumimoji="0" lang="zh-TW" altLang="en-US" sz="1200" b="0" i="0" u="none" strike="noStrike" cap="none" normalizeH="0" baseline="0" dirty="0">
                <a:ln>
                  <a:noFill/>
                </a:ln>
                <a:solidFill>
                  <a:srgbClr val="1F4E79"/>
                </a:solidFill>
                <a:effectLst/>
                <a:latin typeface="新細明體" panose="02020500000000000000" pitchFamily="18" charset="-120"/>
                <a:ea typeface="+mn-ea"/>
                <a:cs typeface="Arial" panose="020B0604020202020204" pitchFamily="34" charset="0"/>
              </a:rPr>
              <a:t>遇到山竹咁既事驚係好正常</a:t>
            </a:r>
            <a:r>
              <a:rPr kumimoji="0" lang="en-US" altLang="zh-TW" sz="1200" b="0" i="0" u="none" strike="noStrike" cap="none" normalizeH="0" baseline="0" dirty="0">
                <a:ln>
                  <a:noFill/>
                </a:ln>
                <a:solidFill>
                  <a:srgbClr val="1F4E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r>
              <a:rPr kumimoji="0" lang="zh-TW" altLang="en-US" sz="1200" b="0" i="0" u="none" strike="noStrike" cap="none" normalizeH="0" baseline="0" dirty="0">
                <a:ln>
                  <a:noFill/>
                </a:ln>
                <a:solidFill>
                  <a:srgbClr val="1F4E79"/>
                </a:solidFill>
                <a:effectLst/>
                <a:latin typeface="新細明體" panose="02020500000000000000" pitchFamily="18" charset="-120"/>
                <a:ea typeface="+mn-ea"/>
                <a:cs typeface="Arial" panose="020B0604020202020204" pitchFamily="34" charset="0"/>
              </a:rPr>
              <a:t>你想講既話，我願意聽」</a:t>
            </a:r>
            <a:endParaRPr kumimoji="0" lang="zh-TW" alt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TW" sz="12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6.</a:t>
            </a:r>
            <a:r>
              <a:rPr kumimoji="0" lang="en-US" altLang="zh-TW" sz="12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      </a:t>
            </a:r>
            <a:r>
              <a:rPr kumimoji="0" lang="zh-TW" altLang="en-US" sz="12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新細明體" panose="02020500000000000000" pitchFamily="18" charset="-120"/>
                <a:ea typeface="+mn-ea"/>
                <a:cs typeface="Calibri" panose="020F0502020204030204" pitchFamily="34" charset="0"/>
              </a:rPr>
              <a:t>陪伴對方面對負面情緒</a:t>
            </a:r>
            <a:endParaRPr kumimoji="0" lang="zh-TW" alt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en-US" sz="1200" b="0" i="0" u="none" strike="noStrike" cap="none" normalizeH="0" baseline="0" dirty="0">
                <a:ln>
                  <a:noFill/>
                </a:ln>
                <a:solidFill>
                  <a:srgbClr val="1F4E79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「</a:t>
            </a:r>
            <a:r>
              <a:rPr kumimoji="0" lang="zh-TW" altLang="en-US" sz="1200" b="0" i="0" u="none" strike="noStrike" cap="none" normalizeH="0" baseline="0" dirty="0">
                <a:ln>
                  <a:noFill/>
                </a:ln>
                <a:solidFill>
                  <a:srgbClr val="1F4E79"/>
                </a:solidFill>
                <a:effectLst/>
                <a:latin typeface="新細明體" panose="02020500000000000000" pitchFamily="18" charset="-120"/>
                <a:ea typeface="+mn-ea"/>
                <a:cs typeface="Arial" panose="020B0604020202020204" pitchFamily="34" charset="0"/>
              </a:rPr>
              <a:t>呢段時間係會辛苦啲，正常架，我會陪住你」</a:t>
            </a:r>
            <a:endParaRPr kumimoji="0" lang="zh-TW" alt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TW" sz="12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7.</a:t>
            </a:r>
            <a:r>
              <a:rPr kumimoji="0" lang="en-US" altLang="zh-TW" sz="12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      </a:t>
            </a:r>
            <a:r>
              <a:rPr kumimoji="0" lang="zh-HK" altLang="en-US" sz="12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新細明體" panose="02020500000000000000" pitchFamily="18" charset="-120"/>
                <a:ea typeface="+mn-ea"/>
                <a:cs typeface="Calibri" panose="020F0502020204030204" pitchFamily="34" charset="0"/>
              </a:rPr>
              <a:t>認同對方處理</a:t>
            </a:r>
            <a:r>
              <a:rPr kumimoji="0" lang="zh-TW" altLang="en-US" sz="12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新細明體" panose="02020500000000000000" pitchFamily="18" charset="-120"/>
                <a:ea typeface="+mn-ea"/>
                <a:cs typeface="Calibri" panose="020F0502020204030204" pitchFamily="34" charset="0"/>
              </a:rPr>
              <a:t>山竹帶來的</a:t>
            </a:r>
            <a:r>
              <a:rPr kumimoji="0" lang="zh-HK" altLang="en-US" sz="12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新細明體" panose="02020500000000000000" pitchFamily="18" charset="-120"/>
                <a:ea typeface="+mn-ea"/>
                <a:cs typeface="Calibri" panose="020F0502020204030204" pitchFamily="34" charset="0"/>
              </a:rPr>
              <a:t>問題的能力</a:t>
            </a:r>
            <a:endParaRPr kumimoji="0" lang="zh-TW" alt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en-US" sz="1200" b="0" i="0" u="none" strike="noStrike" cap="none" normalizeH="0" baseline="0" dirty="0">
                <a:ln>
                  <a:noFill/>
                </a:ln>
                <a:solidFill>
                  <a:srgbClr val="1F4E79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「</a:t>
            </a:r>
            <a:r>
              <a:rPr kumimoji="0" lang="zh-TW" altLang="en-US" sz="1200" b="0" i="0" u="none" strike="noStrike" cap="none" normalizeH="0" baseline="0" dirty="0">
                <a:ln>
                  <a:noFill/>
                </a:ln>
                <a:solidFill>
                  <a:srgbClr val="1F4E79"/>
                </a:solidFill>
                <a:effectLst/>
                <a:latin typeface="新細明體" panose="02020500000000000000" pitchFamily="18" charset="-120"/>
                <a:ea typeface="+mn-ea"/>
                <a:cs typeface="Arial" panose="020B0604020202020204" pitchFamily="34" charset="0"/>
              </a:rPr>
              <a:t>我覺得你立即移開晒窗邊</a:t>
            </a:r>
            <a:r>
              <a:rPr kumimoji="0" lang="en-US" altLang="zh-TW" sz="1200" b="0" i="0" u="none" strike="noStrike" cap="none" normalizeH="0" baseline="0" dirty="0">
                <a:ln>
                  <a:noFill/>
                </a:ln>
                <a:solidFill>
                  <a:srgbClr val="1F4E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kumimoji="0" lang="zh-TW" altLang="en-US" sz="1200" b="0" i="0" u="none" strike="noStrike" cap="none" normalizeH="0" baseline="0" dirty="0">
                <a:ln>
                  <a:noFill/>
                </a:ln>
                <a:solidFill>
                  <a:srgbClr val="1F4E79"/>
                </a:solidFill>
                <a:effectLst/>
                <a:latin typeface="新細明體" panose="02020500000000000000" pitchFamily="18" charset="-120"/>
                <a:ea typeface="+mn-ea"/>
                <a:cs typeface="Arial" panose="020B0604020202020204" pitchFamily="34" charset="0"/>
              </a:rPr>
              <a:t>傢俬已經係做得好好</a:t>
            </a:r>
            <a:r>
              <a:rPr kumimoji="0" lang="zh-TW" altLang="en-US" sz="1200" b="0" i="0" u="none" strike="noStrike" cap="none" normalizeH="0" baseline="0" dirty="0">
                <a:ln>
                  <a:noFill/>
                </a:ln>
                <a:solidFill>
                  <a:srgbClr val="1F4E79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」</a:t>
            </a:r>
            <a:endParaRPr kumimoji="0" lang="zh-TW" alt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TW" sz="12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8.</a:t>
            </a:r>
            <a:r>
              <a:rPr kumimoji="0" lang="en-US" altLang="zh-TW" sz="12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      </a:t>
            </a:r>
            <a:r>
              <a:rPr kumimoji="0" lang="zh-HK" altLang="en-US" sz="12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新細明體" panose="02020500000000000000" pitchFamily="18" charset="-120"/>
                <a:ea typeface="+mn-ea"/>
                <a:cs typeface="Calibri" panose="020F0502020204030204" pitchFamily="34" charset="0"/>
              </a:rPr>
              <a:t>協助對方了解</a:t>
            </a:r>
            <a:r>
              <a:rPr kumimoji="0" lang="zh-TW" altLang="en-US" sz="12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新細明體" panose="02020500000000000000" pitchFamily="18" charset="-120"/>
                <a:ea typeface="+mn-ea"/>
                <a:cs typeface="Calibri" panose="020F0502020204030204" pitchFamily="34" charset="0"/>
              </a:rPr>
              <a:t>山竹帶來的情緒反應</a:t>
            </a:r>
            <a:r>
              <a:rPr kumimoji="0" lang="zh-HK" altLang="en-US" sz="12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新細明體" panose="02020500000000000000" pitchFamily="18" charset="-120"/>
                <a:ea typeface="+mn-ea"/>
                <a:cs typeface="Calibri" panose="020F0502020204030204" pitchFamily="34" charset="0"/>
              </a:rPr>
              <a:t>可能需要花一段時間才能解決</a:t>
            </a:r>
            <a:endParaRPr kumimoji="0" lang="zh-TW" alt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en-US" sz="1200" b="0" i="0" u="none" strike="noStrike" cap="none" normalizeH="0" baseline="0" dirty="0">
                <a:ln>
                  <a:noFill/>
                </a:ln>
                <a:solidFill>
                  <a:srgbClr val="1F4E79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「</a:t>
            </a:r>
            <a:r>
              <a:rPr kumimoji="0" lang="zh-TW" altLang="en-US" sz="1200" b="0" i="0" u="none" strike="noStrike" cap="none" normalizeH="0" baseline="0" dirty="0">
                <a:ln>
                  <a:noFill/>
                </a:ln>
                <a:solidFill>
                  <a:srgbClr val="1F4E79"/>
                </a:solidFill>
                <a:effectLst/>
                <a:latin typeface="新細明體" panose="02020500000000000000" pitchFamily="18" charset="-120"/>
                <a:ea typeface="+mn-ea"/>
                <a:cs typeface="Arial" panose="020B0604020202020204" pitchFamily="34" charset="0"/>
              </a:rPr>
              <a:t>你既唔開心可能都需要一</a:t>
            </a:r>
            <a:r>
              <a:rPr kumimoji="0" lang="en-US" altLang="zh-TW" sz="1200" b="0" i="0" u="none" strike="noStrike" cap="none" normalizeH="0" baseline="0" dirty="0">
                <a:ln>
                  <a:noFill/>
                </a:ln>
                <a:solidFill>
                  <a:srgbClr val="1F4E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kumimoji="0" lang="zh-TW" altLang="en-US" sz="1200" b="0" i="0" u="none" strike="noStrike" cap="none" normalizeH="0" baseline="0" dirty="0">
                <a:ln>
                  <a:noFill/>
                </a:ln>
                <a:solidFill>
                  <a:srgbClr val="1F4E79"/>
                </a:solidFill>
                <a:effectLst/>
                <a:latin typeface="新細明體" panose="02020500000000000000" pitchFamily="18" charset="-120"/>
                <a:ea typeface="+mn-ea"/>
                <a:cs typeface="Arial" panose="020B0604020202020204" pitchFamily="34" charset="0"/>
              </a:rPr>
              <a:t>時間先會慢慢平伏到架」</a:t>
            </a:r>
            <a:endParaRPr kumimoji="0" lang="zh-TW" alt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A442B8-192C-457F-A5B2-D22F937A172A}" type="slidenum">
              <a:rPr lang="zh-HK" altLang="en-US" smtClean="0"/>
              <a:t>42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408642971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en-US" sz="1200" b="1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新細明體" panose="02020500000000000000" pitchFamily="18" charset="-120"/>
                <a:ea typeface="+mn-ea"/>
                <a:cs typeface="Arial" panose="020B0604020202020204" pitchFamily="34" charset="0"/>
              </a:rPr>
              <a:t>導師可以邀請參加者嘗試按以上</a:t>
            </a:r>
            <a:r>
              <a:rPr kumimoji="0" lang="en-US" altLang="zh-TW" sz="1200" b="1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新細明體" panose="02020500000000000000" pitchFamily="18" charset="-120"/>
                <a:ea typeface="+mn-ea"/>
                <a:cs typeface="Arial" panose="020B0604020202020204" pitchFamily="34" charset="0"/>
              </a:rPr>
              <a:t>8</a:t>
            </a:r>
            <a:r>
              <a:rPr kumimoji="0" lang="zh-TW" altLang="en-US" sz="1200" b="1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新細明體" panose="02020500000000000000" pitchFamily="18" charset="-120"/>
                <a:ea typeface="+mn-ea"/>
                <a:cs typeface="Arial" panose="020B0604020202020204" pitchFamily="34" charset="0"/>
              </a:rPr>
              <a:t>項的重點，講出他們想到的說話內容。以下是建議答案。</a:t>
            </a:r>
            <a:endParaRPr kumimoji="0" lang="en-US" altLang="zh-TW" sz="1200" b="1" i="0" u="none" strike="noStrike" cap="none" normalizeH="0" baseline="0" dirty="0">
              <a:ln>
                <a:noFill/>
              </a:ln>
              <a:solidFill>
                <a:srgbClr val="222222"/>
              </a:solidFill>
              <a:effectLst/>
              <a:latin typeface="新細明體" panose="02020500000000000000" pitchFamily="18" charset="-12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en-US" sz="1200" b="1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新細明體" panose="02020500000000000000" pitchFamily="18" charset="-120"/>
                <a:ea typeface="+mn-ea"/>
                <a:cs typeface="Arial" panose="020B0604020202020204" pitchFamily="34" charset="0"/>
              </a:rPr>
              <a:t>當面對災難時，身邊人有可能出現負面情緒，常見的情緒包括：擔心、失落、憤怒、不安等，這時候你不要</a:t>
            </a:r>
            <a:r>
              <a:rPr kumimoji="0" lang="en-US" altLang="zh-TW" sz="1200" b="1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……</a:t>
            </a:r>
            <a:endParaRPr kumimoji="0" lang="en-US" altLang="zh-TW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</a:t>
            </a:r>
            <a:r>
              <a:rPr lang="en-US" altLang="zh-TW" sz="5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      </a:t>
            </a:r>
            <a:r>
              <a:rPr lang="zh-TW" altLang="en-US" dirty="0">
                <a:solidFill>
                  <a:srgbClr val="222222"/>
                </a:solidFill>
                <a:latin typeface="新細明體" panose="02020500000000000000" pitchFamily="18" charset="-120"/>
                <a:cs typeface="Calibri" panose="020F0502020204030204" pitchFamily="34" charset="0"/>
              </a:rPr>
              <a:t>強迫對方講述面對山竹的經過和感受</a:t>
            </a:r>
            <a:endParaRPr lang="zh-TW" altLang="en-US" sz="500" dirty="0"/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en-US" sz="1050" dirty="0">
                <a:solidFill>
                  <a:srgbClr val="1F4E7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「</a:t>
            </a:r>
            <a:r>
              <a:rPr lang="zh-TW" altLang="en-US" sz="1050" dirty="0">
                <a:solidFill>
                  <a:srgbClr val="1F4E79"/>
                </a:solidFill>
                <a:latin typeface="新細明體" panose="02020500000000000000" pitchFamily="18" charset="-120"/>
                <a:cs typeface="Arial" panose="020B0604020202020204" pitchFamily="34" charset="0"/>
              </a:rPr>
              <a:t>你唔講出黎比我聽，我點幫你」</a:t>
            </a:r>
            <a:endParaRPr lang="zh-TW" altLang="en-US" sz="500" dirty="0"/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</a:t>
            </a:r>
            <a:r>
              <a:rPr lang="en-US" altLang="zh-TW" sz="5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      </a:t>
            </a:r>
            <a:r>
              <a:rPr lang="zh-TW" altLang="en-US" dirty="0">
                <a:solidFill>
                  <a:srgbClr val="222222"/>
                </a:solidFill>
                <a:latin typeface="新細明體" panose="02020500000000000000" pitchFamily="18" charset="-120"/>
                <a:cs typeface="Calibri" panose="020F0502020204030204" pitchFamily="34" charset="0"/>
              </a:rPr>
              <a:t>告訴對方要擺脫與山竹有關的負面情緒，要正面思考</a:t>
            </a:r>
            <a:endParaRPr lang="zh-TW" altLang="en-US" sz="500" dirty="0"/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en-US" sz="1050" dirty="0">
                <a:solidFill>
                  <a:srgbClr val="1F4E7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「</a:t>
            </a:r>
            <a:r>
              <a:rPr lang="zh-TW" altLang="en-US" sz="1050" dirty="0">
                <a:solidFill>
                  <a:srgbClr val="1F4E79"/>
                </a:solidFill>
                <a:latin typeface="新細明體" panose="02020500000000000000" pitchFamily="18" charset="-120"/>
                <a:cs typeface="Arial" panose="020B0604020202020204" pitchFamily="34" charset="0"/>
              </a:rPr>
              <a:t>唔好驚啦，件事諗得正面</a:t>
            </a:r>
            <a:r>
              <a:rPr lang="en-US" altLang="zh-TW" sz="1050" dirty="0">
                <a:solidFill>
                  <a:srgbClr val="1F4E7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zh-TW" altLang="en-US" sz="1050" dirty="0">
                <a:solidFill>
                  <a:srgbClr val="1F4E79"/>
                </a:solidFill>
                <a:latin typeface="新細明體" panose="02020500000000000000" pitchFamily="18" charset="-120"/>
                <a:cs typeface="Arial" panose="020B0604020202020204" pitchFamily="34" charset="0"/>
              </a:rPr>
              <a:t>」</a:t>
            </a:r>
            <a:endParaRPr lang="zh-TW" altLang="en-US" sz="500" dirty="0"/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3.</a:t>
            </a:r>
            <a:r>
              <a:rPr lang="en-US" altLang="zh-TW" sz="5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      </a:t>
            </a:r>
            <a:r>
              <a:rPr lang="zh-TW" altLang="en-US" dirty="0">
                <a:solidFill>
                  <a:srgbClr val="222222"/>
                </a:solidFill>
                <a:latin typeface="新細明體" panose="02020500000000000000" pitchFamily="18" charset="-120"/>
                <a:cs typeface="Calibri" panose="020F0502020204030204" pitchFamily="34" charset="0"/>
              </a:rPr>
              <a:t>給予虛假的希望或許下無法實現的承諾，以減低對方的不安</a:t>
            </a:r>
            <a:endParaRPr lang="zh-TW" altLang="en-US" sz="500" dirty="0"/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en-US" sz="1050" dirty="0">
                <a:solidFill>
                  <a:srgbClr val="1F4E7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「</a:t>
            </a:r>
            <a:r>
              <a:rPr lang="zh-TW" altLang="en-US" sz="1050" dirty="0">
                <a:solidFill>
                  <a:srgbClr val="1F4E79"/>
                </a:solidFill>
                <a:latin typeface="新細明體" panose="02020500000000000000" pitchFamily="18" charset="-120"/>
                <a:cs typeface="Arial" panose="020B0604020202020204" pitchFamily="34" charset="0"/>
              </a:rPr>
              <a:t>訓醒覺就咩事都無架啦」</a:t>
            </a:r>
            <a:endParaRPr lang="zh-TW" altLang="en-US" sz="500" dirty="0"/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4.</a:t>
            </a:r>
            <a:r>
              <a:rPr lang="en-US" altLang="zh-TW" sz="5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      </a:t>
            </a:r>
            <a:r>
              <a:rPr lang="zh-HK" altLang="en-US" dirty="0">
                <a:solidFill>
                  <a:srgbClr val="222222"/>
                </a:solidFill>
                <a:latin typeface="新細明體" panose="02020500000000000000" pitchFamily="18" charset="-120"/>
                <a:cs typeface="Calibri" panose="020F0502020204030204" pitchFamily="34" charset="0"/>
              </a:rPr>
              <a:t>急著告訴對方他會好起來，或是他應該要忘記</a:t>
            </a:r>
            <a:r>
              <a:rPr lang="zh-TW" altLang="en-US" dirty="0">
                <a:solidFill>
                  <a:srgbClr val="222222"/>
                </a:solidFill>
                <a:latin typeface="新細明體" panose="02020500000000000000" pitchFamily="18" charset="-120"/>
                <a:cs typeface="Calibri" panose="020F0502020204030204" pitchFamily="34" charset="0"/>
              </a:rPr>
              <a:t>山竹</a:t>
            </a:r>
            <a:endParaRPr lang="zh-TW" altLang="en-US" sz="500" dirty="0"/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en-US" sz="1050" dirty="0">
                <a:solidFill>
                  <a:srgbClr val="1F4E7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「</a:t>
            </a:r>
            <a:r>
              <a:rPr lang="zh-TW" altLang="en-US" sz="1050" dirty="0">
                <a:solidFill>
                  <a:srgbClr val="1F4E79"/>
                </a:solidFill>
                <a:latin typeface="新細明體" panose="02020500000000000000" pitchFamily="18" charset="-120"/>
                <a:cs typeface="Arial" panose="020B0604020202020204" pitchFamily="34" charset="0"/>
              </a:rPr>
              <a:t>山竹都走左咁多日啦，過左去就唔好提</a:t>
            </a:r>
            <a:r>
              <a:rPr lang="zh-TW" altLang="en-US" sz="1050" dirty="0">
                <a:solidFill>
                  <a:srgbClr val="222222"/>
                </a:solidFill>
                <a:latin typeface="新細明體" panose="02020500000000000000" pitchFamily="18" charset="-120"/>
                <a:cs typeface="Arial" panose="020B0604020202020204" pitchFamily="34" charset="0"/>
              </a:rPr>
              <a:t>」</a:t>
            </a:r>
            <a:endParaRPr lang="zh-TW" altLang="en-US" sz="500" dirty="0"/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5.</a:t>
            </a:r>
            <a:r>
              <a:rPr lang="en-US" altLang="zh-TW" sz="5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      </a:t>
            </a:r>
            <a:r>
              <a:rPr lang="zh-HK" altLang="en-US" dirty="0">
                <a:solidFill>
                  <a:srgbClr val="222222"/>
                </a:solidFill>
                <a:latin typeface="新細明體" panose="02020500000000000000" pitchFamily="18" charset="-120"/>
                <a:cs typeface="Calibri" panose="020F0502020204030204" pitchFamily="34" charset="0"/>
              </a:rPr>
              <a:t>當對方應對壓力比不上你，就認為對方是懦弱或誇大問題</a:t>
            </a:r>
            <a:endParaRPr lang="zh-TW" altLang="en-US" sz="500" dirty="0"/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en-US" sz="1050" dirty="0">
                <a:solidFill>
                  <a:srgbClr val="1F4E7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「</a:t>
            </a:r>
            <a:r>
              <a:rPr lang="zh-TW" altLang="en-US" sz="1050" dirty="0">
                <a:solidFill>
                  <a:srgbClr val="1F4E79"/>
                </a:solidFill>
                <a:latin typeface="新細明體" panose="02020500000000000000" pitchFamily="18" charset="-120"/>
                <a:cs typeface="Arial" panose="020B0604020202020204" pitchFamily="34" charset="0"/>
              </a:rPr>
              <a:t>你仲擔心緊？搞錯呀，你</a:t>
            </a:r>
            <a:r>
              <a:rPr lang="en-US" altLang="zh-TW" sz="1050" dirty="0">
                <a:solidFill>
                  <a:srgbClr val="1F4E7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</a:t>
            </a:r>
            <a:r>
              <a:rPr lang="zh-TW" altLang="en-US" sz="1050" dirty="0">
                <a:solidFill>
                  <a:srgbClr val="1F4E79"/>
                </a:solidFill>
                <a:latin typeface="新細明體" panose="02020500000000000000" pitchFamily="18" charset="-120"/>
                <a:cs typeface="Arial" panose="020B0604020202020204" pitchFamily="34" charset="0"/>
              </a:rPr>
              <a:t>有無咁低」</a:t>
            </a:r>
            <a:endParaRPr lang="zh-TW" altLang="en-US" sz="500" dirty="0"/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6.</a:t>
            </a:r>
            <a:r>
              <a:rPr lang="en-US" altLang="zh-TW" sz="5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      </a:t>
            </a:r>
            <a:r>
              <a:rPr lang="zh-HK" altLang="en-US" dirty="0">
                <a:solidFill>
                  <a:srgbClr val="222222"/>
                </a:solidFill>
                <a:latin typeface="新細明體" panose="02020500000000000000" pitchFamily="18" charset="-120"/>
                <a:cs typeface="Calibri" panose="020F0502020204030204" pitchFamily="34" charset="0"/>
              </a:rPr>
              <a:t>只討論自</a:t>
            </a:r>
            <a:r>
              <a:rPr lang="zh-TW" altLang="en-US" dirty="0">
                <a:solidFill>
                  <a:srgbClr val="222222"/>
                </a:solidFill>
                <a:latin typeface="新細明體" panose="02020500000000000000" pitchFamily="18" charset="-120"/>
                <a:cs typeface="Calibri" panose="020F0502020204030204" pitchFamily="34" charset="0"/>
              </a:rPr>
              <a:t>己應對山竹</a:t>
            </a:r>
            <a:r>
              <a:rPr lang="zh-HK" altLang="en-US" dirty="0">
                <a:solidFill>
                  <a:srgbClr val="222222"/>
                </a:solidFill>
                <a:latin typeface="新細明體" panose="02020500000000000000" pitchFamily="18" charset="-120"/>
                <a:cs typeface="Calibri" panose="020F0502020204030204" pitchFamily="34" charset="0"/>
              </a:rPr>
              <a:t>經歷而不傾聽對方的故事</a:t>
            </a:r>
            <a:endParaRPr lang="zh-TW" altLang="en-US" sz="500" dirty="0"/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en-US" sz="1050" dirty="0">
                <a:solidFill>
                  <a:srgbClr val="1F4E7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「</a:t>
            </a:r>
            <a:r>
              <a:rPr lang="zh-TW" altLang="en-US" sz="1050" dirty="0">
                <a:solidFill>
                  <a:srgbClr val="1F4E79"/>
                </a:solidFill>
                <a:latin typeface="新細明體" panose="02020500000000000000" pitchFamily="18" charset="-120"/>
                <a:cs typeface="Arial" panose="020B0604020202020204" pitchFamily="34" charset="0"/>
              </a:rPr>
              <a:t>我星期日果日一早就黐晒膠紙啦，然後窗邊就墊左毛巾</a:t>
            </a:r>
            <a:r>
              <a:rPr lang="en-US" altLang="zh-TW" sz="1050" dirty="0">
                <a:solidFill>
                  <a:srgbClr val="1F4E7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r>
              <a:rPr lang="zh-TW" altLang="en-US" sz="1050" dirty="0">
                <a:solidFill>
                  <a:srgbClr val="1F4E79"/>
                </a:solidFill>
                <a:latin typeface="新細明體" panose="02020500000000000000" pitchFamily="18" charset="-120"/>
                <a:cs typeface="Arial" panose="020B0604020202020204" pitchFamily="34" charset="0"/>
              </a:rPr>
              <a:t>」</a:t>
            </a:r>
            <a:endParaRPr lang="zh-TW" altLang="en-US" sz="500" dirty="0"/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7.</a:t>
            </a:r>
            <a:r>
              <a:rPr lang="en-US" altLang="zh-TW" sz="5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      </a:t>
            </a:r>
            <a:r>
              <a:rPr lang="zh-HK" altLang="en-US" dirty="0">
                <a:solidFill>
                  <a:srgbClr val="222222"/>
                </a:solidFill>
                <a:latin typeface="新細明體" panose="02020500000000000000" pitchFamily="18" charset="-120"/>
                <a:cs typeface="Calibri" panose="020F0502020204030204" pitchFamily="34" charset="0"/>
              </a:rPr>
              <a:t>沒有細心聆聽對方及理解他們的擔憂</a:t>
            </a:r>
            <a:r>
              <a:rPr lang="zh-TW" altLang="en-US" dirty="0">
                <a:solidFill>
                  <a:srgbClr val="222222"/>
                </a:solidFill>
                <a:latin typeface="新細明體" panose="02020500000000000000" pitchFamily="18" charset="-120"/>
                <a:cs typeface="Calibri" panose="020F0502020204030204" pitchFamily="34" charset="0"/>
              </a:rPr>
              <a:t>就急於</a:t>
            </a:r>
            <a:r>
              <a:rPr lang="zh-HK" altLang="en-US" dirty="0">
                <a:solidFill>
                  <a:srgbClr val="222222"/>
                </a:solidFill>
                <a:latin typeface="新細明體" panose="02020500000000000000" pitchFamily="18" charset="-120"/>
                <a:cs typeface="Calibri" panose="020F0502020204030204" pitchFamily="34" charset="0"/>
              </a:rPr>
              <a:t>提供建議</a:t>
            </a:r>
            <a:endParaRPr lang="zh-TW" altLang="en-US" sz="500" dirty="0"/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en-US" sz="1050" dirty="0">
                <a:solidFill>
                  <a:srgbClr val="1F4E7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「</a:t>
            </a:r>
            <a:r>
              <a:rPr lang="zh-TW" altLang="en-US" sz="1050" dirty="0">
                <a:solidFill>
                  <a:srgbClr val="1F4E79"/>
                </a:solidFill>
                <a:latin typeface="新細明體" panose="02020500000000000000" pitchFamily="18" charset="-120"/>
                <a:cs typeface="Arial" panose="020B0604020202020204" pitchFamily="34" charset="0"/>
              </a:rPr>
              <a:t>得架啦，總之你下次早</a:t>
            </a:r>
            <a:r>
              <a:rPr lang="en-US" altLang="zh-TW" sz="1050" dirty="0">
                <a:solidFill>
                  <a:srgbClr val="1F4E7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zh-TW" altLang="en-US" sz="1050" dirty="0">
                <a:solidFill>
                  <a:srgbClr val="1F4E79"/>
                </a:solidFill>
                <a:latin typeface="新細明體" panose="02020500000000000000" pitchFamily="18" charset="-120"/>
                <a:cs typeface="Arial" panose="020B0604020202020204" pitchFamily="34" charset="0"/>
              </a:rPr>
              <a:t>準備，就咩事都無架啦」</a:t>
            </a:r>
            <a:endParaRPr lang="zh-TW" altLang="en-US" sz="500" dirty="0"/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8.</a:t>
            </a:r>
            <a:r>
              <a:rPr lang="en-US" altLang="zh-TW" sz="5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      </a:t>
            </a:r>
            <a:r>
              <a:rPr lang="zh-HK" altLang="en-US" dirty="0">
                <a:solidFill>
                  <a:srgbClr val="222222"/>
                </a:solidFill>
                <a:latin typeface="新細明體" panose="02020500000000000000" pitchFamily="18" charset="-120"/>
                <a:cs typeface="Calibri" panose="020F0502020204030204" pitchFamily="34" charset="0"/>
              </a:rPr>
              <a:t>告訴對方他已經很幸運，因為他的情況並不是最壞</a:t>
            </a:r>
            <a:endParaRPr lang="zh-TW" altLang="en-US" sz="500" dirty="0"/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en-US" sz="1050" dirty="0">
                <a:solidFill>
                  <a:srgbClr val="1F4E79"/>
                </a:solidFill>
                <a:latin typeface="新細明體" panose="02020500000000000000" pitchFamily="18" charset="-120"/>
                <a:cs typeface="Arial" panose="020B0604020202020204" pitchFamily="34" charset="0"/>
              </a:rPr>
              <a:t>「有</a:t>
            </a:r>
            <a:r>
              <a:rPr lang="en-US" altLang="zh-TW" sz="1050" dirty="0">
                <a:solidFill>
                  <a:srgbClr val="1F4E7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zh-TW" altLang="en-US" sz="1050" dirty="0">
                <a:solidFill>
                  <a:srgbClr val="1F4E79"/>
                </a:solidFill>
                <a:latin typeface="新細明體" panose="02020500000000000000" pitchFamily="18" charset="-120"/>
                <a:cs typeface="Arial" panose="020B0604020202020204" pitchFamily="34" charset="0"/>
              </a:rPr>
              <a:t>人成個屋企浸晒，但你只係爛左個窗，算好好彩架啦」</a:t>
            </a:r>
            <a:endParaRPr lang="zh-TW" altLang="en-US" sz="2000" dirty="0">
              <a:latin typeface="Arial" panose="020B0604020202020204" pitchFamily="34" charset="0"/>
            </a:endParaRP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A442B8-192C-457F-A5B2-D22F937A172A}" type="slidenum">
              <a:rPr lang="zh-HK" altLang="en-US" smtClean="0"/>
              <a:t>43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411609690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A442B8-192C-457F-A5B2-D22F937A172A}" type="slidenum">
              <a:rPr lang="zh-HK" altLang="en-US" smtClean="0"/>
              <a:t>44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402280793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導師可以請參加者分享一下自己或其家人，甚至是社區，對於「山竹」所採取的準備措施。</a:t>
            </a:r>
            <a:endParaRPr lang="en-US" altLang="zh-TW" dirty="0"/>
          </a:p>
          <a:p>
            <a:r>
              <a:rPr lang="zh-TW" altLang="en-US" dirty="0"/>
              <a:t>例如：玻璃窗貼膠紙、將室外的物品、傢俱移入室內、購買應急食物和食水、處理去水口</a:t>
            </a:r>
            <a:r>
              <a:rPr lang="en-US" altLang="zh-TW" dirty="0"/>
              <a:t>……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A442B8-192C-457F-A5B2-D22F937A172A}" type="slidenum">
              <a:rPr lang="zh-HK" altLang="en-US" smtClean="0"/>
              <a:t>45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84548830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災害事件不等於災難，當社區和社會有足夠能力去應對災害事件帶來的損害時，那麼便不會引起災難。</a:t>
            </a:r>
            <a:endParaRPr lang="en-US" altLang="zh-TW" dirty="0"/>
          </a:p>
          <a:p>
            <a:r>
              <a:rPr lang="zh-TW" altLang="en-US" dirty="0"/>
              <a:t>不過，當災害事件帶來的破壞，超過社區和社會本身的應對能力時，那麼就會引起災難。</a:t>
            </a:r>
            <a:endParaRPr lang="en-US" altLang="zh-TW" dirty="0"/>
          </a:p>
          <a:p>
            <a:r>
              <a:rPr lang="zh-TW" altLang="en-US" dirty="0"/>
              <a:t>以今次「山竹」吹襲香港所帶來的即時及延伸的損害來說，已超出很多人及社區的本身的應對能力，成為一次災難事件。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A442B8-192C-457F-A5B2-D22F937A172A}" type="slidenum">
              <a:rPr lang="zh-HK" altLang="en-US" smtClean="0"/>
              <a:t>46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407844795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於</a:t>
            </a:r>
            <a:r>
              <a:rPr lang="en-US" altLang="zh-TW" dirty="0"/>
              <a:t>2014</a:t>
            </a:r>
            <a:r>
              <a:rPr lang="zh-TW" altLang="en-US" dirty="0"/>
              <a:t>年，香港曾有一個關於災難的調查，當日受訪人士中有</a:t>
            </a:r>
            <a:r>
              <a:rPr lang="en-US" altLang="zh-TW" dirty="0"/>
              <a:t>84%</a:t>
            </a:r>
            <a:r>
              <a:rPr lang="zh-TW" altLang="en-US" dirty="0"/>
              <a:t>的覺得香港不容易受災害影響。</a:t>
            </a:r>
            <a:endParaRPr lang="en-US" altLang="zh-TW" dirty="0"/>
          </a:p>
          <a:p>
            <a:r>
              <a:rPr lang="zh-TW" altLang="en-US" dirty="0"/>
              <a:t>相信經「山竹」一役，多了香港人會對香港是有機會受災害影響有更深及迫切的感受。</a:t>
            </a:r>
            <a:endParaRPr lang="en-US" altLang="zh-TW" dirty="0"/>
          </a:p>
          <a:p>
            <a:r>
              <a:rPr lang="zh-TW" altLang="en-US" dirty="0"/>
              <a:t>原文：</a:t>
            </a:r>
            <a:r>
              <a:rPr lang="en-US" altLang="zh-TW" dirty="0"/>
              <a:t>https://www.esquirehk.com/mens-talk/esquires-mind/after-typhoon-mangkhut-what-we-learn</a:t>
            </a: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A442B8-192C-457F-A5B2-D22F937A172A}" type="slidenum">
              <a:rPr lang="zh-HK" altLang="en-US" smtClean="0"/>
              <a:t>47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19337371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縱然政府當局、相關機構、傳媒不斷提醒人們不要在颱風期間靠近岸邊，又或是進行水上活動，</a:t>
            </a:r>
            <a:endParaRPr lang="en-US" altLang="zh-TW" dirty="0"/>
          </a:p>
          <a:p>
            <a:r>
              <a:rPr lang="zh-TW" altLang="en-US" dirty="0"/>
              <a:t>但總有一些人，以為自己是幸運兒，以為災難不會發生在自己身上，於颱風期間去「追風」，</a:t>
            </a:r>
            <a:endParaRPr lang="en-US" altLang="zh-TW" dirty="0"/>
          </a:p>
          <a:p>
            <a:r>
              <a:rPr lang="zh-TW" altLang="en-US" dirty="0"/>
              <a:t>甚至是有家長帶著年幼子女去觀浪，並自以為是地說這是一個很好的機會，讓子女感受大自然的威力。</a:t>
            </a:r>
            <a:endParaRPr lang="en-US" altLang="zh-TW" dirty="0"/>
          </a:p>
          <a:p>
            <a:r>
              <a:rPr lang="zh-TW" altLang="en-US" dirty="0"/>
              <a:t>然而，有沒有想過萬一發生意外時，自己及身邊一同「追風」的人的性命安危？</a:t>
            </a:r>
            <a:endParaRPr lang="en-US" altLang="zh-TW" dirty="0"/>
          </a:p>
          <a:p>
            <a:r>
              <a:rPr lang="zh-TW" altLang="en-US" dirty="0"/>
              <a:t>又有沒有想過那些冒險去進行拯救行動的救援人員的生命？</a:t>
            </a:r>
            <a:endParaRPr lang="en-US" altLang="zh-TW" dirty="0"/>
          </a:p>
          <a:p>
            <a:r>
              <a:rPr lang="zh-TW" altLang="en-US" dirty="0"/>
              <a:t>我們努力去備災，是要防止及減輕傷亡、保護生命，追風的行為簡直與「保護生命」背道而馳。</a:t>
            </a:r>
            <a:endParaRPr lang="en-US" altLang="zh-TW" dirty="0"/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A442B8-192C-457F-A5B2-D22F937A172A}" type="slidenum">
              <a:rPr lang="zh-HK" altLang="en-US" smtClean="0"/>
              <a:t>48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61249354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相片來源：香港</a:t>
            </a:r>
            <a:r>
              <a:rPr lang="en-US" altLang="zh-TW" dirty="0"/>
              <a:t>01</a:t>
            </a:r>
            <a:r>
              <a:rPr lang="zh-TW" altLang="en-US" dirty="0"/>
              <a:t>、蘋果日報、經濟日報</a:t>
            </a:r>
            <a:endParaRPr lang="en-US" altLang="zh-TW" dirty="0"/>
          </a:p>
          <a:p>
            <a:r>
              <a:rPr lang="zh-TW" altLang="en-US" dirty="0"/>
              <a:t>詳細新聞：</a:t>
            </a:r>
            <a:endParaRPr lang="en-US" altLang="zh-TW" dirty="0"/>
          </a:p>
          <a:p>
            <a:r>
              <a:rPr lang="en-US" altLang="zh-TW" b="1" dirty="0"/>
              <a:t>【</a:t>
            </a:r>
            <a:r>
              <a:rPr lang="zh-TW" altLang="en-US" b="1" dirty="0"/>
              <a:t>颱風山竹</a:t>
            </a:r>
            <a:r>
              <a:rPr lang="en-US" altLang="zh-TW" b="1" dirty="0"/>
              <a:t>】</a:t>
            </a:r>
            <a:r>
              <a:rPr lang="zh-TW" altLang="en-US" b="1" dirty="0"/>
              <a:t>無懼比「溫黛」更可怕的「山竹」　市民尖東亡命追風</a:t>
            </a:r>
            <a:endParaRPr lang="en-US" altLang="zh-TW" b="1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HK" dirty="0"/>
              <a:t>https://topick.hket.com/article/2162115/%E3%80%90%E9%A2%B1%E9%A2%A8%E5%B1%B1%E7%AB%B9%E3%80%91%E7%84%A1%E6%87%BC%E6%AF%94%E3%80%8C%E6%BA%AB%E9%BB%9B%E3%80%8D%E6%9B%B4%E5%8F%AF%E6%80%95%E7%9A%84%E3%80%8C%E5%B1%B1%E7%AB%B9%E3%80%8D%E3%80%80%E5%B8%82%E6%B0%91%E5%B0%96%E6%9D%B1%E4%BA%A1%E5%91%BD%E8%BF%BD%E9%A2%A8%E3%80%80%E3%80%80?mtc=10016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b="1" dirty="0"/>
              <a:t>【</a:t>
            </a:r>
            <a:r>
              <a:rPr lang="zh-TW" altLang="en-US" b="1" dirty="0"/>
              <a:t>颱風山竹</a:t>
            </a:r>
            <a:r>
              <a:rPr lang="en-US" altLang="zh-TW" b="1" dirty="0"/>
              <a:t>】</a:t>
            </a:r>
            <a:r>
              <a:rPr lang="zh-TW" altLang="en-US" b="1" dirty="0"/>
              <a:t>大膽市民走出烏溪沙碼頭觀浪　網民怒斥：害人害己</a:t>
            </a:r>
            <a:endParaRPr lang="en-US" altLang="zh-TW" b="1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HK" dirty="0"/>
              <a:t>https://www.hk01.com/%E7%86%B1%E7%88%86%E8%A9%B1%E9%A1%8C/236089/%E9%A2%B1%E9%A2%A8%E5%B1%B1%E7%AB%B9-%E5%A4%A7%E8%86%BD%E5%B8%82%E6%B0%91%E8%B5%B0%E5%87%BA%E7%83%8F%E6%BA%AA%E6%B2%99%E7%A2%BC%E9%A0%AD%E8%A7%80%E6%B5%AA-%E7%B6%B2%E6%B0%91%E6%80%92%E6%96%A5-%E5%AE%B3%E4%BA%BA%E5%AE%B3%E5%B7%B1</a:t>
            </a:r>
            <a:endParaRPr lang="zh-HK" alt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b="1" dirty="0"/>
              <a:t>【</a:t>
            </a:r>
            <a:r>
              <a:rPr lang="zh-TW" altLang="en-US" b="1" dirty="0"/>
              <a:t>山竹襲港</a:t>
            </a:r>
            <a:r>
              <a:rPr lang="en-US" altLang="zh-TW" b="1" dirty="0"/>
              <a:t>】</a:t>
            </a:r>
            <a:r>
              <a:rPr lang="zh-TW" altLang="en-US" b="1" dirty="0"/>
              <a:t>理大生組隊追風 網民鬧爆</a:t>
            </a:r>
            <a:r>
              <a:rPr lang="en-US" altLang="zh-TW" b="1" dirty="0"/>
              <a:t>︰</a:t>
            </a:r>
            <a:r>
              <a:rPr lang="zh-TW" altLang="en-US" b="1" dirty="0"/>
              <a:t>無腦</a:t>
            </a:r>
            <a:endParaRPr lang="zh-HK" alt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HK" dirty="0"/>
              <a:t>https://hk.news.appledaily.com/breaking/realtime/article/20180916/58689030</a:t>
            </a:r>
            <a:endParaRPr lang="zh-HK" altLang="en-US" dirty="0"/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A442B8-192C-457F-A5B2-D22F937A172A}" type="slidenum">
              <a:rPr lang="zh-HK" altLang="en-US" smtClean="0"/>
              <a:t>49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422043644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面對災難時，往往會出現很多的需要，例如：備災的需要，救災的需要，又或是應變的需要，</a:t>
            </a:r>
            <a:endParaRPr lang="en-US" altLang="zh-TW" dirty="0"/>
          </a:p>
          <a:p>
            <a:r>
              <a:rPr lang="zh-TW" altLang="en-US" dirty="0"/>
              <a:t>當我們身處災難時，是選擇損人利己？是選擇救急扶危？還是既不害人，也不利他？</a:t>
            </a:r>
            <a:endParaRPr lang="en-US" altLang="zh-TW" dirty="0"/>
          </a:p>
          <a:p>
            <a:r>
              <a:rPr lang="zh-TW" altLang="en-US" dirty="0"/>
              <a:t>有時候，不是每個人都有能力付出金錢、時間或其他方式去協助他人，</a:t>
            </a:r>
            <a:endParaRPr lang="en-US" altLang="zh-TW" dirty="0"/>
          </a:p>
          <a:p>
            <a:r>
              <a:rPr lang="zh-TW" altLang="en-US" dirty="0"/>
              <a:t>但最起碼，我們應該不存損人之心，不去發「災難財」，不去妨礙救援行動，盡做人的應有之義。</a:t>
            </a:r>
            <a:endParaRPr lang="en-US" altLang="zh-TW" dirty="0"/>
          </a:p>
          <a:p>
            <a:r>
              <a:rPr lang="zh-TW" altLang="en-US" dirty="0"/>
              <a:t>以下，是一些於「山竹」期間出現的一些事例，可以用作價值思考及教育。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A442B8-192C-457F-A5B2-D22F937A172A}" type="slidenum">
              <a:rPr lang="zh-HK" altLang="en-US" smtClean="0"/>
              <a:t>50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74028851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b="0" dirty="0"/>
              <a:t>有人說坐地起價是「供求」問題，有人會說堅持原價已是有「良心」，大家對這則新聞有何看法？</a:t>
            </a:r>
            <a:endParaRPr lang="en-US" altLang="zh-TW" b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b="0" dirty="0"/>
              <a:t>詳細新聞：</a:t>
            </a:r>
            <a:endParaRPr lang="en-US" altLang="zh-TW" b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b="1" dirty="0"/>
              <a:t>【</a:t>
            </a:r>
            <a:r>
              <a:rPr lang="zh-TW" altLang="en-US" b="1" dirty="0"/>
              <a:t>颱風山竹</a:t>
            </a:r>
            <a:r>
              <a:rPr lang="en-US" altLang="zh-TW" b="1" dirty="0"/>
              <a:t>】</a:t>
            </a:r>
            <a:r>
              <a:rPr lang="zh-TW" altLang="en-US" b="1" dirty="0"/>
              <a:t>拒坐地起價　防風膠紙最平賣</a:t>
            </a:r>
            <a:r>
              <a:rPr lang="en-US" altLang="zh-TW" b="1" dirty="0"/>
              <a:t>10</a:t>
            </a:r>
            <a:r>
              <a:rPr lang="zh-TW" altLang="en-US" b="1" dirty="0"/>
              <a:t>蚊　附各區良心店名單</a:t>
            </a:r>
            <a:r>
              <a:rPr lang="en-US" altLang="zh-TW" dirty="0"/>
              <a:t>https://www.hk01.com/%E7%86%B1%E7%88%86%E8%A9%B1%E9%A1%8C/235801/%E9%A2%B1%E9%A2%A8%E5%B1%B1%E7%AB%B9-%E6%8B%92%E5%9D%90%E5%9C%B0%E8%B5%B7%E5%83%B9-%E9%98%B2%E9%A2%A8%E8%86%A0%E7%B4%99%E6%9C%80%E5%B9%B3%E8%B3%A310%E8%9A%8A-%E9%99%84%E5%90%84%E5%8D%80%E8%89%AF%E5%BF%83%E5%BA%97%E5%90%8D%E5%96%AE</a:t>
            </a:r>
            <a:endParaRPr lang="zh-TW" altLang="en-US" dirty="0"/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A442B8-192C-457F-A5B2-D22F937A172A}" type="slidenum">
              <a:rPr lang="zh-HK" altLang="en-US" smtClean="0"/>
              <a:t>51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95539649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/>
              <a:t>Facebook</a:t>
            </a:r>
            <a:r>
              <a:rPr lang="zh-TW" altLang="en-US" dirty="0"/>
              <a:t>的求救功能原意是為救援人士、有需要人士提供平台，以了解災難的狀況，同時讓民眾有渠道與親友保持聯繫，互報平安。</a:t>
            </a:r>
            <a:endParaRPr lang="en-US" altLang="zh-TW" dirty="0"/>
          </a:p>
          <a:p>
            <a:r>
              <a:rPr lang="zh-TW" altLang="en-US" dirty="0"/>
              <a:t>對於有人寫下開玩笑的訊息，你又有何看法？</a:t>
            </a:r>
            <a:endParaRPr lang="en-US" altLang="zh-TW" dirty="0"/>
          </a:p>
          <a:p>
            <a:r>
              <a:rPr lang="zh-TW" altLang="en-US" dirty="0"/>
              <a:t>詳細新聞：</a:t>
            </a:r>
            <a:endParaRPr lang="en-US" altLang="zh-TW" dirty="0"/>
          </a:p>
          <a:p>
            <a:r>
              <a:rPr lang="zh-TW" altLang="en-US" b="1" dirty="0"/>
              <a:t>濫用</a:t>
            </a:r>
            <a:r>
              <a:rPr lang="en-US" altLang="zh-TW" b="1" dirty="0"/>
              <a:t>Facebook</a:t>
            </a:r>
            <a:r>
              <a:rPr lang="zh-TW" altLang="en-US" b="1" dirty="0"/>
              <a:t>求救功能 網民：「欠條女擋風」</a:t>
            </a:r>
            <a:endParaRPr lang="en-US" altLang="zh-TW" b="1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HK" dirty="0"/>
              <a:t>https://hk.style.yahoo.com/%E6%BF%AB%E7%94%A8facebook%E6%B1%82%E6%95%91%E5%8A%9F%E8%83%BD-%E7%B6%B2%E6%B0%91-%E6%AC%A0%E6%A2%9D%E5%A5%B3%E6%93%8B%E9%A2%A8-112755343.html</a:t>
            </a:r>
            <a:endParaRPr lang="zh-HK" altLang="en-US" dirty="0"/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A442B8-192C-457F-A5B2-D22F937A172A}" type="slidenum">
              <a:rPr lang="zh-HK" altLang="en-US" smtClean="0"/>
              <a:t>52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6612046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對於的士、小巴、</a:t>
            </a:r>
            <a:r>
              <a:rPr lang="en-US" altLang="zh-TW" dirty="0"/>
              <a:t>Uber</a:t>
            </a:r>
            <a:r>
              <a:rPr lang="zh-TW" altLang="en-US" dirty="0"/>
              <a:t>等交通工具於十號風球及翌日加價的事件，你有何看法？你會站在司機的立場，還是乘客的立場？</a:t>
            </a:r>
            <a:endParaRPr lang="en-US" altLang="zh-TW" dirty="0"/>
          </a:p>
          <a:p>
            <a:r>
              <a:rPr lang="zh-TW" altLang="en-US" dirty="0"/>
              <a:t>於十號風球期間，如果你急需外出，你會乘搭提高車資的交通工具嗎？</a:t>
            </a:r>
            <a:endParaRPr lang="en-US" altLang="zh-TW" dirty="0"/>
          </a:p>
          <a:p>
            <a:endParaRPr lang="en-US" altLang="zh-TW" dirty="0"/>
          </a:p>
          <a:p>
            <a:r>
              <a:rPr lang="zh-TW" altLang="en-US" dirty="0"/>
              <a:t>受訪的的士司機指，他認識有同業在昨天十號風球當日仍然開車外出兜客，「佢哋真係搵條命出嚟搏！有時好多乘客話的士好衰，加好多錢係劏人，咁的士司機話啲客好衰，要搭</a:t>
            </a:r>
            <a:r>
              <a:rPr lang="en-US" altLang="zh-TW" dirty="0"/>
              <a:t>8</a:t>
            </a:r>
            <a:r>
              <a:rPr lang="zh-TW" altLang="en-US" dirty="0"/>
              <a:t>折的士，咁又得唔得呢？」阿占反問。「今日打風，我問咗你係咪正價，你話係，咁我先接你，如果你都係答我</a:t>
            </a:r>
            <a:r>
              <a:rPr lang="en-US" altLang="zh-TW" dirty="0"/>
              <a:t>85</a:t>
            </a:r>
            <a:r>
              <a:rPr lang="zh-TW" altLang="en-US" dirty="0"/>
              <a:t>折，咁我都</a:t>
            </a:r>
            <a:r>
              <a:rPr lang="en-US" altLang="zh-TW" dirty="0"/>
              <a:t>..sorry</a:t>
            </a:r>
            <a:r>
              <a:rPr lang="zh-TW" altLang="en-US" dirty="0"/>
              <a:t>啦。」</a:t>
            </a:r>
            <a:endParaRPr lang="zh-HK" altLang="en-US" dirty="0"/>
          </a:p>
          <a:p>
            <a:r>
              <a:rPr lang="zh-TW" altLang="en-US" b="0" dirty="0"/>
              <a:t>詳細新聞：</a:t>
            </a:r>
            <a:endParaRPr lang="en-US" altLang="zh-TW" b="0" dirty="0"/>
          </a:p>
          <a:p>
            <a:r>
              <a:rPr lang="en-US" altLang="zh-TW" b="1" dirty="0"/>
              <a:t>【</a:t>
            </a:r>
            <a:r>
              <a:rPr lang="zh-TW" altLang="en-US" b="1" dirty="0"/>
              <a:t>颱風山竹</a:t>
            </a:r>
            <a:r>
              <a:rPr lang="en-US" altLang="zh-TW" b="1" dirty="0"/>
              <a:t>】</a:t>
            </a:r>
            <a:r>
              <a:rPr lang="zh-TW" altLang="en-US" b="1" dirty="0"/>
              <a:t>良心的士司機拒絕趁風加價：打風加價是賊的行為</a:t>
            </a:r>
            <a:endParaRPr lang="en-US" altLang="zh-TW" b="1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HK" dirty="0"/>
              <a:t>https://www.hk01.com/%E7%A4%BE%E5%8D%80%E5%B0%88%E9%A1%8C/236607/%E9%A2%B1%E9%A2%A8%E5%B1%B1%E7%AB%B9-%E8%89%AF%E5%BF%83%E7%9A%84%E5%A3%AB%E5%8F%B8%E6%A9%9F%E6%8B%92%E7%B5%95%E8%B6%81%E9%A2%A8%E5%8A%A0%E5%83%B9-%E6%89%93%E9%A2%A8%E5%8A%A0%E5%83%B9%E6%98%AF%E8%B3%8A%E7%9A%84%E8%A1%8C%E7%82%BA</a:t>
            </a:r>
            <a:endParaRPr lang="zh-HK" altLang="en-US" dirty="0"/>
          </a:p>
          <a:p>
            <a:endParaRPr lang="en-US" altLang="zh-TW" b="1" dirty="0"/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A442B8-192C-457F-A5B2-D22F937A172A}" type="slidenum">
              <a:rPr lang="zh-HK" altLang="en-US" smtClean="0"/>
              <a:t>53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699441590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縱然政府當局、相關機構、傳媒不斷提醒人們不要在颱風期間靠近岸邊，又或是進行水上活動，</a:t>
            </a:r>
            <a:endParaRPr lang="en-US" altLang="zh-TW" dirty="0"/>
          </a:p>
          <a:p>
            <a:r>
              <a:rPr lang="zh-TW" altLang="en-US" dirty="0"/>
              <a:t>但總有一些人，以為自己是幸運兒，以為災難不會發生在自己身上，於颱風期間去「追風」，</a:t>
            </a:r>
            <a:endParaRPr lang="en-US" altLang="zh-TW" dirty="0"/>
          </a:p>
          <a:p>
            <a:r>
              <a:rPr lang="zh-TW" altLang="en-US" dirty="0"/>
              <a:t>甚至是有家長帶著年幼子女去觀浪，並自以為是地說這是一個很好的機會，讓子女感受大自然的威力。</a:t>
            </a:r>
            <a:endParaRPr lang="en-US" altLang="zh-TW" dirty="0"/>
          </a:p>
          <a:p>
            <a:r>
              <a:rPr lang="zh-TW" altLang="en-US" dirty="0"/>
              <a:t>然而，有沒有想過萬一發生意外時，自己及身邊一同「追風」的人的性命安危？</a:t>
            </a:r>
            <a:endParaRPr lang="en-US" altLang="zh-TW" dirty="0"/>
          </a:p>
          <a:p>
            <a:r>
              <a:rPr lang="zh-TW" altLang="en-US" dirty="0"/>
              <a:t>又有沒有想過那些冒險去進行拯救行動的救援人員的生命？</a:t>
            </a:r>
            <a:endParaRPr lang="en-US" altLang="zh-TW" dirty="0"/>
          </a:p>
          <a:p>
            <a:r>
              <a:rPr lang="zh-TW" altLang="en-US" dirty="0"/>
              <a:t>我們努力去備災，是要防止及減輕傷亡、保護生命，追風的行為簡直與「保護生命」背道而馳。</a:t>
            </a:r>
            <a:endParaRPr lang="en-US" altLang="zh-TW" dirty="0"/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A442B8-192C-457F-A5B2-D22F937A172A}" type="slidenum">
              <a:rPr lang="zh-HK" altLang="en-US" smtClean="0"/>
              <a:t>54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336771032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dirty="0"/>
              <a:t>在很多人安坐家中避風時，消防員、警察等疲於奔命處理各項危急事故，</a:t>
            </a:r>
            <a:endParaRPr lang="en-US" altLang="zh-TW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dirty="0"/>
              <a:t>在很多人趕著上班之前或者同時，消防員、警察外，還有一班清潔工人，比我們更早去工作，他們比很多人更大機會面對危險，</a:t>
            </a:r>
            <a:endParaRPr lang="en-US" altLang="zh-TW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b="0" dirty="0">
                <a:solidFill>
                  <a:srgbClr val="191919"/>
                </a:solidFill>
                <a:latin typeface="Helvetica Neue"/>
              </a:rPr>
              <a:t>在很多人埋怨、不接納難民的同時，他們卻以行動愛香港、關心清潔工，</a:t>
            </a:r>
            <a:endParaRPr lang="en-US" altLang="zh-TW" b="0" dirty="0">
              <a:solidFill>
                <a:srgbClr val="191919"/>
              </a:solidFill>
              <a:latin typeface="Helvetica Neue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b="0" dirty="0">
                <a:solidFill>
                  <a:srgbClr val="191919"/>
                </a:solidFill>
                <a:latin typeface="Helvetica Neue"/>
              </a:rPr>
              <a:t>在我們說香港青年人被寵壞時，他們以行動去展現青年人的力量，去服務社會。</a:t>
            </a:r>
            <a:endParaRPr lang="en-US" altLang="zh-TW" b="0" dirty="0">
              <a:solidFill>
                <a:srgbClr val="191919"/>
              </a:solidFill>
              <a:latin typeface="Helvetica Neue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b="0" dirty="0">
                <a:solidFill>
                  <a:srgbClr val="191919"/>
                </a:solidFill>
                <a:latin typeface="Helvetica Neue"/>
              </a:rPr>
              <a:t>當我們看見一個又一個為應對災難而努力付出的生命故事時，我們應該作出什麼回應？</a:t>
            </a:r>
            <a:endParaRPr lang="en-US" altLang="zh-TW" b="0" dirty="0">
              <a:solidFill>
                <a:srgbClr val="191919"/>
              </a:solidFill>
              <a:latin typeface="Helvetica Neue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b="0" dirty="0">
                <a:solidFill>
                  <a:srgbClr val="191919"/>
                </a:solidFill>
                <a:latin typeface="Helvetica Neue"/>
              </a:rPr>
              <a:t>詳細新聞：</a:t>
            </a:r>
            <a:endParaRPr lang="en-US" altLang="zh-TW" b="0" dirty="0">
              <a:solidFill>
                <a:srgbClr val="191919"/>
              </a:solidFill>
              <a:latin typeface="Helvetica Neue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b="1" dirty="0">
                <a:solidFill>
                  <a:srgbClr val="191919"/>
                </a:solidFill>
                <a:latin typeface="Helvetica Neue"/>
              </a:rPr>
              <a:t>逾</a:t>
            </a:r>
            <a:r>
              <a:rPr lang="en-US" altLang="zh-TW" b="1" dirty="0">
                <a:solidFill>
                  <a:srgbClr val="191919"/>
                </a:solidFill>
                <a:latin typeface="Helvetica Neue"/>
              </a:rPr>
              <a:t>600</a:t>
            </a:r>
            <a:r>
              <a:rPr lang="zh-TW" altLang="en-US" b="1" dirty="0">
                <a:solidFill>
                  <a:srgbClr val="191919"/>
                </a:solidFill>
                <a:latin typeface="Helvetica Neue"/>
              </a:rPr>
              <a:t>地段塌樹阻交通 </a:t>
            </a:r>
            <a:r>
              <a:rPr lang="en-US" altLang="zh-TW" b="1" dirty="0">
                <a:solidFill>
                  <a:srgbClr val="191919"/>
                </a:solidFill>
                <a:latin typeface="Helvetica Neue"/>
              </a:rPr>
              <a:t>8000</a:t>
            </a:r>
            <a:r>
              <a:rPr lang="zh-TW" altLang="en-US" b="1" dirty="0">
                <a:solidFill>
                  <a:srgbClr val="191919"/>
                </a:solidFill>
                <a:latin typeface="Helvetica Neue"/>
              </a:rPr>
              <a:t>清潔工通宵善後清理斷枝</a:t>
            </a:r>
            <a:endParaRPr lang="zh-TW" altLang="en-US" b="1" i="0" dirty="0">
              <a:solidFill>
                <a:srgbClr val="191919"/>
              </a:solidFill>
              <a:effectLst/>
              <a:latin typeface="Helvetica Neue"/>
            </a:endParaRPr>
          </a:p>
          <a:p>
            <a:r>
              <a:rPr lang="en-US" altLang="zh-TW" dirty="0"/>
              <a:t>http://hd.stheadline.com/news/realtime/hk/1320522/</a:t>
            </a:r>
          </a:p>
          <a:p>
            <a:endParaRPr lang="en-US" altLang="zh-TW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b="1" dirty="0">
                <a:latin typeface="system-ui"/>
              </a:rPr>
              <a:t>【</a:t>
            </a:r>
            <a:r>
              <a:rPr lang="zh-TW" altLang="en-US" b="1" dirty="0">
                <a:latin typeface="system-ui"/>
              </a:rPr>
              <a:t>颱風山竹</a:t>
            </a:r>
            <a:r>
              <a:rPr lang="en-US" altLang="zh-TW" b="1" dirty="0">
                <a:latin typeface="system-ui"/>
              </a:rPr>
              <a:t>】19</a:t>
            </a:r>
            <a:r>
              <a:rPr lang="zh-TW" altLang="en-US" b="1" dirty="0">
                <a:latin typeface="system-ui"/>
              </a:rPr>
              <a:t>名紀律部隊人員受傷　一警員仍留院</a:t>
            </a:r>
            <a:endParaRPr lang="zh-TW" altLang="en-US" b="1" i="0" dirty="0">
              <a:effectLst/>
              <a:latin typeface="system-ui"/>
            </a:endParaRPr>
          </a:p>
          <a:p>
            <a:r>
              <a:rPr lang="en-US" altLang="zh-TW" dirty="0"/>
              <a:t>https://www.hk01.com/%E7%A4%BE%E6%9C%83%E6%96%B0%E8%81%9E/238170/%E9%A2%B1%E9%A2%A8%E5%B1%B1%E7%AB%B9-19%E5%90%8D%E7%B4%80%E5%BE%8B%E9%83%A8%E9%9A%8A%E4%BA%BA%E5%93%A1%E5%8F%97%E5%82%B7-%E4%B8%80%E8%AD%A6%E5%93%A1%E4%BB%8D%E7%95%99%E9%99%A2</a:t>
            </a:r>
          </a:p>
          <a:p>
            <a:endParaRPr lang="en-US" altLang="zh-TW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b="1" dirty="0">
                <a:latin typeface="system-ui"/>
              </a:rPr>
              <a:t>【</a:t>
            </a:r>
            <a:r>
              <a:rPr lang="zh-TW" altLang="en-US" b="1" dirty="0">
                <a:latin typeface="system-ui"/>
              </a:rPr>
              <a:t>颱風山竹</a:t>
            </a:r>
            <a:r>
              <a:rPr lang="en-US" altLang="zh-TW" b="1" dirty="0">
                <a:latin typeface="system-ui"/>
              </a:rPr>
              <a:t>】</a:t>
            </a:r>
            <a:r>
              <a:rPr lang="zh-TW" altLang="en-US" b="1" dirty="0">
                <a:latin typeface="system-ui"/>
              </a:rPr>
              <a:t>香港也有他們！非洲難民做義工　助清潔工清理油尖旺</a:t>
            </a:r>
            <a:endParaRPr lang="zh-TW" altLang="en-US" b="1" i="0" dirty="0">
              <a:effectLst/>
              <a:latin typeface="system-ui"/>
            </a:endParaRPr>
          </a:p>
          <a:p>
            <a:r>
              <a:rPr lang="en-US" altLang="zh-TW" dirty="0"/>
              <a:t>https://www.hk01.com/%E7%AA%81%E7%99%BC/236720/%E9%A2%B1%E9%A2%A8%E5%B1%B1%E7%AB%B9-%E9%A6%99%E6%B8%AF%E4%B9%9F%E6%9C%89%E4%BB%96%E5%80%91-%E9%9D%9E%E6%B4%B2%E9%9B%A3%E6%B0%91%E5%81%9A%E7%BE%A9%E5%B7%A5-%E5%8A%A9%E6%B8%85%E6%BD%94%E5%B7%A5%E6%B8%85%E7%90%86%E6%B2%B9%E5%B0%96%E6%97%BA</a:t>
            </a:r>
          </a:p>
          <a:p>
            <a:endParaRPr lang="en-US" altLang="zh-TW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b="1" dirty="0"/>
              <a:t>【</a:t>
            </a:r>
            <a:r>
              <a:rPr lang="zh-TW" altLang="en-US" b="1" dirty="0"/>
              <a:t>災後自救</a:t>
            </a:r>
            <a:r>
              <a:rPr lang="en-US" altLang="zh-TW" b="1" dirty="0"/>
              <a:t>】</a:t>
            </a:r>
            <a:r>
              <a:rPr lang="zh-TW" altLang="en-US" b="1" dirty="0"/>
              <a:t>中學生</a:t>
            </a:r>
            <a:r>
              <a:rPr lang="en-US" altLang="zh-TW" b="1" dirty="0"/>
              <a:t>IG</a:t>
            </a:r>
            <a:r>
              <a:rPr lang="zh-TW" altLang="en-US" b="1" dirty="0"/>
              <a:t>召集同學 災後自發清理社區</a:t>
            </a:r>
            <a:endParaRPr lang="zh-TW" alt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HK" dirty="0"/>
              <a:t>https://hk.news.appledaily.com/breaking/realtime/article/20180918/58694610</a:t>
            </a:r>
            <a:endParaRPr lang="zh-HK" altLang="en-US" dirty="0"/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A442B8-192C-457F-A5B2-D22F937A172A}" type="slidenum">
              <a:rPr lang="zh-HK" altLang="en-US" smtClean="0"/>
              <a:t>55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6056219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縱然政府當局、相關機構、傳媒不斷提醒人們不要在颱風期間靠近岸邊，又或是進行水上活動，</a:t>
            </a:r>
            <a:endParaRPr lang="en-US" altLang="zh-TW" dirty="0"/>
          </a:p>
          <a:p>
            <a:r>
              <a:rPr lang="zh-TW" altLang="en-US" dirty="0"/>
              <a:t>但總有一些人，以為自己是幸運兒，以為災難不會發生在自己身上，於颱風期間去「追風」，</a:t>
            </a:r>
            <a:endParaRPr lang="en-US" altLang="zh-TW" dirty="0"/>
          </a:p>
          <a:p>
            <a:r>
              <a:rPr lang="zh-TW" altLang="en-US" dirty="0"/>
              <a:t>甚至是有家長帶著年幼子女去觀浪，並自以為是地說這是一個很好的機會，讓子女感受大自然的威力。</a:t>
            </a:r>
            <a:endParaRPr lang="en-US" altLang="zh-TW" dirty="0"/>
          </a:p>
          <a:p>
            <a:r>
              <a:rPr lang="zh-TW" altLang="en-US" dirty="0"/>
              <a:t>然而，有沒有想過萬一發生意外時，自己及身邊一同「追風」的人的性命安危？</a:t>
            </a:r>
            <a:endParaRPr lang="en-US" altLang="zh-TW" dirty="0"/>
          </a:p>
          <a:p>
            <a:r>
              <a:rPr lang="zh-TW" altLang="en-US" dirty="0"/>
              <a:t>又有沒有想過那些冒險去進行拯救行動的救援人員的生命？</a:t>
            </a:r>
            <a:endParaRPr lang="en-US" altLang="zh-TW" dirty="0"/>
          </a:p>
          <a:p>
            <a:r>
              <a:rPr lang="zh-TW" altLang="en-US" dirty="0"/>
              <a:t>我們努力去備災，是要防止及減輕傷亡、保護生命，追風的行為簡直與「保護生命」背道而馳。</a:t>
            </a:r>
            <a:endParaRPr lang="en-US" altLang="zh-TW" dirty="0"/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A442B8-192C-457F-A5B2-D22F937A172A}" type="slidenum">
              <a:rPr lang="zh-HK" altLang="en-US" smtClean="0"/>
              <a:t>56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7913736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7314B-8C61-48B2-9FBB-EC6DF6C6A337}" type="datetimeFigureOut">
              <a:rPr lang="zh-HK" altLang="en-US" smtClean="0"/>
              <a:t>24/9/2018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98696-B935-4C14-AB7B-3FE4C6DE6DAD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1937360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7314B-8C61-48B2-9FBB-EC6DF6C6A337}" type="datetimeFigureOut">
              <a:rPr lang="zh-HK" altLang="en-US" smtClean="0"/>
              <a:t>24/9/2018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98696-B935-4C14-AB7B-3FE4C6DE6DAD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0098367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7314B-8C61-48B2-9FBB-EC6DF6C6A337}" type="datetimeFigureOut">
              <a:rPr lang="zh-HK" altLang="en-US" smtClean="0"/>
              <a:t>24/9/2018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98696-B935-4C14-AB7B-3FE4C6DE6DAD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7584958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7314B-8C61-48B2-9FBB-EC6DF6C6A337}" type="datetimeFigureOut">
              <a:rPr lang="zh-HK" altLang="en-US" smtClean="0"/>
              <a:t>24/9/2018</a:t>
            </a:fld>
            <a:endParaRPr lang="zh-HK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98696-B935-4C14-AB7B-3FE4C6DE6DAD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8915164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7314B-8C61-48B2-9FBB-EC6DF6C6A337}" type="datetimeFigureOut">
              <a:rPr lang="zh-HK" altLang="en-US" smtClean="0"/>
              <a:t>24/9/2018</a:t>
            </a:fld>
            <a:endParaRPr lang="zh-HK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98696-B935-4C14-AB7B-3FE4C6DE6DAD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1681595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7314B-8C61-48B2-9FBB-EC6DF6C6A337}" type="datetimeFigureOut">
              <a:rPr lang="zh-HK" altLang="en-US" smtClean="0"/>
              <a:t>24/9/2018</a:t>
            </a:fld>
            <a:endParaRPr lang="zh-HK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98696-B935-4C14-AB7B-3FE4C6DE6DAD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4404601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7314B-8C61-48B2-9FBB-EC6DF6C6A337}" type="datetimeFigureOut">
              <a:rPr lang="zh-HK" altLang="en-US" smtClean="0"/>
              <a:t>24/9/2018</a:t>
            </a:fld>
            <a:endParaRPr lang="zh-HK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98696-B935-4C14-AB7B-3FE4C6DE6DAD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4131588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7314B-8C61-48B2-9FBB-EC6DF6C6A337}" type="datetimeFigureOut">
              <a:rPr lang="zh-HK" altLang="en-US" smtClean="0"/>
              <a:t>24/9/2018</a:t>
            </a:fld>
            <a:endParaRPr lang="zh-HK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98696-B935-4C14-AB7B-3FE4C6DE6DAD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8621315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7314B-8C61-48B2-9FBB-EC6DF6C6A337}" type="datetimeFigureOut">
              <a:rPr lang="zh-HK" altLang="en-US" smtClean="0"/>
              <a:t>24/9/2018</a:t>
            </a:fld>
            <a:endParaRPr lang="zh-HK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98696-B935-4C14-AB7B-3FE4C6DE6DAD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728035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7314B-8C61-48B2-9FBB-EC6DF6C6A337}" type="datetimeFigureOut">
              <a:rPr lang="zh-HK" altLang="en-US" smtClean="0"/>
              <a:t>24/9/2018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98696-B935-4C14-AB7B-3FE4C6DE6DAD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8731192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7314B-8C61-48B2-9FBB-EC6DF6C6A337}" type="datetimeFigureOut">
              <a:rPr lang="zh-HK" altLang="en-US" smtClean="0"/>
              <a:t>24/9/2018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98696-B935-4C14-AB7B-3FE4C6DE6DAD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6350608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C7314B-8C61-48B2-9FBB-EC6DF6C6A337}" type="datetimeFigureOut">
              <a:rPr lang="zh-HK" altLang="en-US" smtClean="0"/>
              <a:t>24/9/2018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398696-B935-4C14-AB7B-3FE4C6DE6DAD}" type="slidenum">
              <a:rPr lang="zh-HK" altLang="en-US" smtClean="0"/>
              <a:t>‹#›</a:t>
            </a:fld>
            <a:endParaRPr lang="zh-HK" altLang="en-US"/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5958D50B-6898-493C-A9BF-74EBD939FF8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296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g"/><Relationship Id="rId4" Type="http://schemas.openxmlformats.org/officeDocument/2006/relationships/image" Target="../media/image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image" Target="../media/image29.jpeg"/><Relationship Id="rId7" Type="http://schemas.openxmlformats.org/officeDocument/2006/relationships/image" Target="../media/image3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hko.gov.hk/wxinfo/dailywx/wxwarntoday_uc.htm" TargetMode="External"/><Relationship Id="rId4" Type="http://schemas.openxmlformats.org/officeDocument/2006/relationships/image" Target="../media/image3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image" Target="../media/image39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jpeg"/><Relationship Id="rId5" Type="http://schemas.openxmlformats.org/officeDocument/2006/relationships/image" Target="../media/image46.jpg"/><Relationship Id="rId4" Type="http://schemas.openxmlformats.org/officeDocument/2006/relationships/image" Target="../media/image45.jp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jpeg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HK" altLang="en-US" dirty="0"/>
          </a:p>
        </p:txBody>
      </p:sp>
      <p:grpSp>
        <p:nvGrpSpPr>
          <p:cNvPr id="15" name="群組 14">
            <a:extLst>
              <a:ext uri="{FF2B5EF4-FFF2-40B4-BE49-F238E27FC236}">
                <a16:creationId xmlns:a16="http://schemas.microsoft.com/office/drawing/2014/main" id="{476A6D91-BFF3-4DE3-BFC3-AD8C3F7BC21C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4" name="群組 13">
              <a:extLst>
                <a:ext uri="{FF2B5EF4-FFF2-40B4-BE49-F238E27FC236}">
                  <a16:creationId xmlns:a16="http://schemas.microsoft.com/office/drawing/2014/main" id="{FBE72E5D-1B0F-4DAB-B646-6101B052C7D6}"/>
                </a:ext>
              </a:extLst>
            </p:cNvPr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pic>
            <p:nvPicPr>
              <p:cNvPr id="1026" name="Picture 2" descr="https://static01.hket.com/res/v3/image/content/2160000/2161041/15cafp001__1024_1024.jpg">
                <a:extLst>
                  <a:ext uri="{FF2B5EF4-FFF2-40B4-BE49-F238E27FC236}">
                    <a16:creationId xmlns:a16="http://schemas.microsoft.com/office/drawing/2014/main" id="{52D9EA8D-234A-4642-ADF4-5C692DCECA4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4375" r="10625"/>
              <a:stretch/>
            </p:blipFill>
            <p:spPr bwMode="auto">
              <a:xfrm>
                <a:off x="0" y="0"/>
                <a:ext cx="9144000" cy="6858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5" name="矩形: 剪去單一角落 4">
                <a:extLst>
                  <a:ext uri="{FF2B5EF4-FFF2-40B4-BE49-F238E27FC236}">
                    <a16:creationId xmlns:a16="http://schemas.microsoft.com/office/drawing/2014/main" id="{6BB131AD-42D7-4EF0-A82C-5240D99613F6}"/>
                  </a:ext>
                </a:extLst>
              </p:cNvPr>
              <p:cNvSpPr/>
              <p:nvPr/>
            </p:nvSpPr>
            <p:spPr>
              <a:xfrm>
                <a:off x="0" y="5705418"/>
                <a:ext cx="9001125" cy="829523"/>
              </a:xfrm>
              <a:prstGeom prst="snip1Rect">
                <a:avLst>
                  <a:gd name="adj" fmla="val 50000"/>
                </a:avLst>
              </a:prstGeom>
              <a:solidFill>
                <a:srgbClr val="1455D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TW" altLang="en-US" sz="5400" b="1" dirty="0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6" name="矩形 5">
                <a:extLst>
                  <a:ext uri="{FF2B5EF4-FFF2-40B4-BE49-F238E27FC236}">
                    <a16:creationId xmlns:a16="http://schemas.microsoft.com/office/drawing/2014/main" id="{E6C7BC3C-79F6-44F1-844B-C3EE24520E0F}"/>
                  </a:ext>
                </a:extLst>
              </p:cNvPr>
              <p:cNvSpPr/>
              <p:nvPr/>
            </p:nvSpPr>
            <p:spPr>
              <a:xfrm>
                <a:off x="214774" y="5665674"/>
                <a:ext cx="3647153" cy="923330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zh-TW" altLang="en-US" sz="5400" b="1" cap="none" spc="0" dirty="0">
                    <a:ln w="0"/>
                    <a:solidFill>
                      <a:schemeClr val="bg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山竹的啟示</a:t>
                </a:r>
              </a:p>
            </p:txBody>
          </p:sp>
          <p:sp>
            <p:nvSpPr>
              <p:cNvPr id="9" name="矩形 8">
                <a:extLst>
                  <a:ext uri="{FF2B5EF4-FFF2-40B4-BE49-F238E27FC236}">
                    <a16:creationId xmlns:a16="http://schemas.microsoft.com/office/drawing/2014/main" id="{8167C770-92E0-42B3-8FCD-7B0EB9B28243}"/>
                  </a:ext>
                </a:extLst>
              </p:cNvPr>
              <p:cNvSpPr/>
              <p:nvPr/>
            </p:nvSpPr>
            <p:spPr>
              <a:xfrm>
                <a:off x="3890502" y="5950166"/>
                <a:ext cx="3057247" cy="584775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zh-TW" altLang="en-US" sz="3200" b="1" dirty="0">
                    <a:ln w="0"/>
                    <a:solidFill>
                      <a:srgbClr val="CCFFFF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人道教育教材套</a:t>
                </a:r>
                <a:endParaRPr lang="zh-TW" altLang="en-US" sz="3200" b="1" cap="none" spc="0" dirty="0">
                  <a:ln w="0"/>
                  <a:solidFill>
                    <a:srgbClr val="CCFFFF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cxnSp>
            <p:nvCxnSpPr>
              <p:cNvPr id="8" name="直線接點 7">
                <a:extLst>
                  <a:ext uri="{FF2B5EF4-FFF2-40B4-BE49-F238E27FC236}">
                    <a16:creationId xmlns:a16="http://schemas.microsoft.com/office/drawing/2014/main" id="{4C9AD265-CCF7-458E-A70C-1BD5A6A6572E}"/>
                  </a:ext>
                </a:extLst>
              </p:cNvPr>
              <p:cNvCxnSpPr/>
              <p:nvPr/>
            </p:nvCxnSpPr>
            <p:spPr>
              <a:xfrm>
                <a:off x="4857750" y="6534941"/>
                <a:ext cx="4286250" cy="0"/>
              </a:xfrm>
              <a:prstGeom prst="line">
                <a:avLst/>
              </a:prstGeom>
              <a:ln w="101600" cap="rnd">
                <a:solidFill>
                  <a:schemeClr val="bg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4" name="圖片 3">
              <a:extLst>
                <a:ext uri="{FF2B5EF4-FFF2-40B4-BE49-F238E27FC236}">
                  <a16:creationId xmlns:a16="http://schemas.microsoft.com/office/drawing/2014/main" id="{4B6CA7C7-7668-4E88-BE3C-5DA6409AC74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164"/>
            <a:stretch/>
          </p:blipFill>
          <p:spPr>
            <a:xfrm rot="21374813">
              <a:off x="1952590" y="2421362"/>
              <a:ext cx="4405548" cy="2757487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1028" name="Picture 4" descr="https://s.yimg.com/ny/api/res/1.2/5opstZ7muj6pXKpsoyr9gw--~A/YXBwaWQ9aGlnaGxhbmRlcjtzbT0xO3c9NTAwO2g9NDAwO2lsPXBsYW5l/http:/media.zenfs.com/en_us/News/singtao/20180917a193445.jpg">
              <a:extLst>
                <a:ext uri="{FF2B5EF4-FFF2-40B4-BE49-F238E27FC236}">
                  <a16:creationId xmlns:a16="http://schemas.microsoft.com/office/drawing/2014/main" id="{F6573398-B8D7-4609-BB33-0B2AE3AEA9B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749" b="8750"/>
            <a:stretch/>
          </p:blipFill>
          <p:spPr bwMode="auto">
            <a:xfrm rot="261369">
              <a:off x="235444" y="356633"/>
              <a:ext cx="4094477" cy="2767866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  <a:extLst/>
          </p:spPr>
        </p:pic>
        <p:pic>
          <p:nvPicPr>
            <p:cNvPr id="13" name="圖片 12">
              <a:extLst>
                <a:ext uri="{FF2B5EF4-FFF2-40B4-BE49-F238E27FC236}">
                  <a16:creationId xmlns:a16="http://schemas.microsoft.com/office/drawing/2014/main" id="{2121C239-F223-40F0-A1A8-1A8FEDD6826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02635" y="43960"/>
              <a:ext cx="2905125" cy="78601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318600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8A725DD-0E09-45B6-A103-C258307887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2E6BC67C-613D-4E88-867D-CB84F83F64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2018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9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月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16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日，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山竹為香港帶來極惡劣天氣，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懸掛起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10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號風球達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10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小時，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引發破紀錄的風暴潮，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導致多區出現嚴重水浸，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香港市民無一不感受到山竹的威力，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來到今天，慢慢從破壞中恢復過來的時候，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不妨一起思考一下山竹除了帶來風和雨，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還為我們帶來了什麼啟示。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4071370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FAAD58C-46F0-4C8F-83BA-C58E53B4C3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請大家回答以下</a:t>
            </a:r>
            <a:r>
              <a:rPr lang="en-US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4</a:t>
            </a: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條問題：</a:t>
            </a:r>
            <a:endParaRPr lang="zh-TW" altLang="en-US" b="1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4E26A66B-0703-4262-B6E7-F191A1C512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8305800" cy="4351338"/>
          </a:xfrm>
        </p:spPr>
        <p:txBody>
          <a:bodyPr/>
          <a:lstStyle/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1.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你至今仍</a:t>
            </a:r>
            <a:r>
              <a:rPr lang="zh-TW" altLang="en-US" b="1" u="sng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深刻記得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，關於「颱風山竹」的一幕是？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2.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你為了「颱風山竹」，</a:t>
            </a:r>
            <a:r>
              <a:rPr lang="zh-TW" altLang="en-US" b="1" u="sng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做足準備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嗎？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3.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你覺得「颱風山竹」，對</a:t>
            </a:r>
            <a:r>
              <a:rPr lang="zh-TW" altLang="en-US" b="1" u="sng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你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來說是災難嗎？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4.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你覺得「颱風山竹」，對</a:t>
            </a:r>
            <a:r>
              <a:rPr lang="zh-TW" altLang="en-US" b="1" u="sng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香港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來說是災難嗎？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2522925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29879DF-6439-440C-895A-7A8294B82F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你知道「颱風山竹」的威力嗎？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877817E7-B7F3-4761-9FAD-2A897E27E8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問題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1. 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「颱風山竹」吹襲香港的時候，是屬於以下級別？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A. 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熱帶風暴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B. 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颱風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C. 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強颱風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D. 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超強颱風</a:t>
            </a:r>
          </a:p>
        </p:txBody>
      </p:sp>
    </p:spTree>
    <p:extLst>
      <p:ext uri="{BB962C8B-B14F-4D97-AF65-F5344CB8AC3E}">
        <p14:creationId xmlns:p14="http://schemas.microsoft.com/office/powerpoint/2010/main" val="10164839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29879DF-6439-440C-895A-7A8294B82F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你知道「颱風山竹」的威力嗎？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877817E7-B7F3-4761-9FAD-2A897E27E8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問題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1. 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「颱風山竹」吹襲香港的時候，是屬於以下級別？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A. 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熱帶風暴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B. 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颱風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C. 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強颱風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u="sng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D. </a:t>
            </a:r>
            <a:r>
              <a:rPr lang="zh-TW" altLang="en-US" u="sng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超強颱風</a:t>
            </a:r>
          </a:p>
        </p:txBody>
      </p:sp>
    </p:spTree>
    <p:extLst>
      <p:ext uri="{BB962C8B-B14F-4D97-AF65-F5344CB8AC3E}">
        <p14:creationId xmlns:p14="http://schemas.microsoft.com/office/powerpoint/2010/main" val="17022785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29879DF-6439-440C-895A-7A8294B82F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你知道「颱風山竹」的威力嗎？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877817E7-B7F3-4761-9FAD-2A897E27E8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問題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2. 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「颱風山竹」是二戰後香港第幾個十號風球？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A. 12</a:t>
            </a:r>
          </a:p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B. 14</a:t>
            </a:r>
          </a:p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C. 16</a:t>
            </a:r>
          </a:p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D. 18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8326568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29879DF-6439-440C-895A-7A8294B82F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你知道「颱風山竹」的威力嗎？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877817E7-B7F3-4761-9FAD-2A897E27E8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問題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2. 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「颱風山竹」是二戰後香港第幾個十號風球？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A. 12</a:t>
            </a:r>
          </a:p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B. 14</a:t>
            </a:r>
          </a:p>
          <a:p>
            <a:r>
              <a:rPr lang="en-US" altLang="zh-TW" u="sng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C. 16</a:t>
            </a:r>
          </a:p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D. 18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2455988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29879DF-6439-440C-895A-7A8294B82F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你知道「颱風山竹」的威力嗎？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877817E7-B7F3-4761-9FAD-2A897E27E8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問題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3. 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幾多人因「颱風山竹」吹襲香港而去急症室求診？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A. 291</a:t>
            </a:r>
          </a:p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B. 391</a:t>
            </a:r>
          </a:p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C. 491</a:t>
            </a:r>
          </a:p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D. 591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3562654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29879DF-6439-440C-895A-7A8294B82F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你知道「颱風山竹」的威力嗎？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877817E7-B7F3-4761-9FAD-2A897E27E8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問題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3. 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幾多人因「颱風山竹」吹襲香港而去急症室求診？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A. 291</a:t>
            </a:r>
          </a:p>
          <a:p>
            <a:r>
              <a:rPr lang="en-US" altLang="zh-TW" u="sng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B. 391</a:t>
            </a:r>
          </a:p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C. 491</a:t>
            </a:r>
          </a:p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D. 591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793360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29879DF-6439-440C-895A-7A8294B82F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你知道「颱風山竹」的威力嗎？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877817E7-B7F3-4761-9FAD-2A897E27E8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問題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4. 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除了香港外，「颱風山竹」還影響那些地方？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A. 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菲律賓、印尼、澳門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B. 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菲律賓、日本、澳門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C. 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中國內地、泰國、澳門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D. 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菲律賓、中國內地、澳門</a:t>
            </a:r>
          </a:p>
        </p:txBody>
      </p:sp>
    </p:spTree>
    <p:extLst>
      <p:ext uri="{BB962C8B-B14F-4D97-AF65-F5344CB8AC3E}">
        <p14:creationId xmlns:p14="http://schemas.microsoft.com/office/powerpoint/2010/main" val="15006315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29879DF-6439-440C-895A-7A8294B82F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你知道「颱風山竹」的威力嗎？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877817E7-B7F3-4761-9FAD-2A897E27E8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問題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4. 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除了香港外，「颱風山竹」還影響那些地方？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A. 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菲律賓、印尼、澳門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B. 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菲律賓、日本、澳門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C. 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中國內地、泰國、澳門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u="sng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D. </a:t>
            </a:r>
            <a:r>
              <a:rPr lang="zh-TW" altLang="en-US" u="sng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菲律賓、中國內地、澳門</a:t>
            </a:r>
          </a:p>
        </p:txBody>
      </p:sp>
    </p:spTree>
    <p:extLst>
      <p:ext uri="{BB962C8B-B14F-4D97-AF65-F5344CB8AC3E}">
        <p14:creationId xmlns:p14="http://schemas.microsoft.com/office/powerpoint/2010/main" val="32386746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DBE9FA2-29A7-43D5-AAF6-EB01DCBC7D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5" name="內容版面配置區 4">
            <a:extLst>
              <a:ext uri="{FF2B5EF4-FFF2-40B4-BE49-F238E27FC236}">
                <a16:creationId xmlns:a16="http://schemas.microsoft.com/office/drawing/2014/main" id="{8F0FC0E5-9FB1-4221-905F-53D6E2BD11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2170" y="828675"/>
            <a:ext cx="5111830" cy="2976563"/>
          </a:xfr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050E0589-D967-43AB-AAF5-30A8C05780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5126"/>
            <a:ext cx="4108558" cy="5554662"/>
          </a:xfrm>
          <a:prstGeom prst="rect">
            <a:avLst/>
          </a:prstGeom>
        </p:spPr>
      </p:pic>
      <p:cxnSp>
        <p:nvCxnSpPr>
          <p:cNvPr id="9" name="直線單箭頭接點 8">
            <a:extLst>
              <a:ext uri="{FF2B5EF4-FFF2-40B4-BE49-F238E27FC236}">
                <a16:creationId xmlns:a16="http://schemas.microsoft.com/office/drawing/2014/main" id="{EC8E33C1-9E8B-4790-BCB5-DBB52A27BA7C}"/>
              </a:ext>
            </a:extLst>
          </p:cNvPr>
          <p:cNvCxnSpPr>
            <a:cxnSpLocks/>
          </p:cNvCxnSpPr>
          <p:nvPr/>
        </p:nvCxnSpPr>
        <p:spPr>
          <a:xfrm flipH="1">
            <a:off x="4276685" y="5626100"/>
            <a:ext cx="1489115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C60BEFC7-849E-40A8-B44B-789E3484CFE6}"/>
              </a:ext>
            </a:extLst>
          </p:cNvPr>
          <p:cNvSpPr txBox="1"/>
          <p:nvPr/>
        </p:nvSpPr>
        <p:spPr>
          <a:xfrm>
            <a:off x="4514850" y="5041325"/>
            <a:ext cx="25019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醫院受損</a:t>
            </a:r>
          </a:p>
        </p:txBody>
      </p:sp>
      <p:sp>
        <p:nvSpPr>
          <p:cNvPr id="12" name="文字方塊 11">
            <a:extLst>
              <a:ext uri="{FF2B5EF4-FFF2-40B4-BE49-F238E27FC236}">
                <a16:creationId xmlns:a16="http://schemas.microsoft.com/office/drawing/2014/main" id="{2E483C43-FBA8-42CE-ABBD-433F5D927D31}"/>
              </a:ext>
            </a:extLst>
          </p:cNvPr>
          <p:cNvSpPr txBox="1"/>
          <p:nvPr/>
        </p:nvSpPr>
        <p:spPr>
          <a:xfrm>
            <a:off x="7016749" y="5041324"/>
            <a:ext cx="25019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機場水浸</a:t>
            </a:r>
          </a:p>
        </p:txBody>
      </p:sp>
      <p:cxnSp>
        <p:nvCxnSpPr>
          <p:cNvPr id="13" name="直線單箭頭接點 12">
            <a:extLst>
              <a:ext uri="{FF2B5EF4-FFF2-40B4-BE49-F238E27FC236}">
                <a16:creationId xmlns:a16="http://schemas.microsoft.com/office/drawing/2014/main" id="{21172DD8-B563-4789-9B1D-ECCF00F53279}"/>
              </a:ext>
            </a:extLst>
          </p:cNvPr>
          <p:cNvCxnSpPr>
            <a:cxnSpLocks/>
          </p:cNvCxnSpPr>
          <p:nvPr/>
        </p:nvCxnSpPr>
        <p:spPr>
          <a:xfrm flipH="1" flipV="1">
            <a:off x="7016749" y="3932743"/>
            <a:ext cx="1" cy="140096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13972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65EA321-B3E7-4C56-BC71-BC94683245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CAC7CCEB-6520-4B56-93DD-FD5D577C1B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124646EF-3122-4AC5-A746-4528D2178AD8}"/>
              </a:ext>
            </a:extLst>
          </p:cNvPr>
          <p:cNvSpPr/>
          <p:nvPr/>
        </p:nvSpPr>
        <p:spPr>
          <a:xfrm>
            <a:off x="1017180" y="2551837"/>
            <a:ext cx="7109639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5400" b="1" cap="none" spc="0" dirty="0">
                <a:ln w="0"/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颱風山竹對香港造成的</a:t>
            </a:r>
            <a:endParaRPr lang="en-US" altLang="zh-TW" sz="5400" b="1" cap="none" spc="0" dirty="0">
              <a:ln w="0"/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5400" b="1" dirty="0">
                <a:ln w="0"/>
                <a:latin typeface="微軟正黑體" panose="020B0604030504040204" pitchFamily="34" charset="-120"/>
                <a:ea typeface="微軟正黑體" panose="020B0604030504040204" pitchFamily="34" charset="-120"/>
              </a:rPr>
              <a:t>人道後果</a:t>
            </a:r>
            <a:endParaRPr lang="zh-TW" altLang="en-US" sz="5400" b="1" cap="none" spc="0" dirty="0">
              <a:ln w="0"/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2516072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hk.on.cc/hk/bkn/cnt/news/20180918/photo/bkn-20180918162650377-0918_00822_001_01p.jpg?20180918165900">
            <a:extLst>
              <a:ext uri="{FF2B5EF4-FFF2-40B4-BE49-F238E27FC236}">
                <a16:creationId xmlns:a16="http://schemas.microsoft.com/office/drawing/2014/main" id="{0203323D-0CB3-464D-9B67-85B9EE6B794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52"/>
          <a:stretch/>
        </p:blipFill>
        <p:spPr bwMode="auto">
          <a:xfrm>
            <a:off x="4948972" y="4010006"/>
            <a:ext cx="4195028" cy="2870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å¬å¸ç¾å ´ä¸çç¼èãï¼ç¸çä¾æºï¼åé²è¬ï¼ã">
            <a:extLst>
              <a:ext uri="{FF2B5EF4-FFF2-40B4-BE49-F238E27FC236}">
                <a16:creationId xmlns:a16="http://schemas.microsoft.com/office/drawing/2014/main" id="{2D1A30A3-6DDA-4BEC-8956-C3E4DCE7E40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352"/>
          <a:stretch/>
        </p:blipFill>
        <p:spPr bwMode="auto">
          <a:xfrm>
            <a:off x="4948972" y="0"/>
            <a:ext cx="4195028" cy="462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zh-HK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948972" cy="6858000"/>
          </a:xfrm>
        </p:spPr>
      </p:pic>
      <p:sp>
        <p:nvSpPr>
          <p:cNvPr id="7" name="矩形: 剪去單一角落 6">
            <a:extLst>
              <a:ext uri="{FF2B5EF4-FFF2-40B4-BE49-F238E27FC236}">
                <a16:creationId xmlns:a16="http://schemas.microsoft.com/office/drawing/2014/main" id="{2C36DF94-147B-4B21-B13E-3865203EA328}"/>
              </a:ext>
            </a:extLst>
          </p:cNvPr>
          <p:cNvSpPr/>
          <p:nvPr/>
        </p:nvSpPr>
        <p:spPr>
          <a:xfrm>
            <a:off x="0" y="5705418"/>
            <a:ext cx="9144000" cy="829523"/>
          </a:xfrm>
          <a:prstGeom prst="snip1Rect">
            <a:avLst>
              <a:gd name="adj" fmla="val 50000"/>
            </a:avLst>
          </a:prstGeom>
          <a:solidFill>
            <a:srgbClr val="1455D6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大量建築物受破壞</a:t>
            </a:r>
          </a:p>
        </p:txBody>
      </p:sp>
    </p:spTree>
    <p:extLst>
      <p:ext uri="{BB962C8B-B14F-4D97-AF65-F5344CB8AC3E}">
        <p14:creationId xmlns:p14="http://schemas.microsoft.com/office/powerpoint/2010/main" val="7885137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br>
              <a:rPr lang="zh-TW" altLang="en-US" b="1" dirty="0"/>
            </a:b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207000" y="568325"/>
            <a:ext cx="3143250" cy="4351338"/>
          </a:xfrm>
        </p:spPr>
        <p:txBody>
          <a:bodyPr/>
          <a:lstStyle/>
          <a:p>
            <a:endParaRPr lang="zh-HK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9"/>
          <a:stretch/>
        </p:blipFill>
        <p:spPr>
          <a:xfrm>
            <a:off x="0" y="0"/>
            <a:ext cx="5041900" cy="6864182"/>
          </a:xfrm>
          <a:prstGeom prst="rect">
            <a:avLst/>
          </a:prstGeom>
        </p:spPr>
      </p:pic>
      <p:pic>
        <p:nvPicPr>
          <p:cNvPr id="4098" name="Picture 2" descr="https://cdn.hk01.com/di/media/images/1879973/org/0069540af8c2c28f11ed4b285624463e.jpg/PPhV2XXEKyWFSn7_YEKR4B2_be43JjNT9Qk5b_UJOW8?v=w1920">
            <a:extLst>
              <a:ext uri="{FF2B5EF4-FFF2-40B4-BE49-F238E27FC236}">
                <a16:creationId xmlns:a16="http://schemas.microsoft.com/office/drawing/2014/main" id="{A514DAFD-05D5-466F-B556-44E3A9877A4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60"/>
          <a:stretch/>
        </p:blipFill>
        <p:spPr bwMode="auto">
          <a:xfrm>
            <a:off x="4368800" y="0"/>
            <a:ext cx="47752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矩形: 剪去單一角落 5">
            <a:extLst>
              <a:ext uri="{FF2B5EF4-FFF2-40B4-BE49-F238E27FC236}">
                <a16:creationId xmlns:a16="http://schemas.microsoft.com/office/drawing/2014/main" id="{9756BB4D-5A6C-4BFE-A913-7C39B0130DE9}"/>
              </a:ext>
            </a:extLst>
          </p:cNvPr>
          <p:cNvSpPr/>
          <p:nvPr/>
        </p:nvSpPr>
        <p:spPr>
          <a:xfrm>
            <a:off x="0" y="5705418"/>
            <a:ext cx="9144000" cy="829523"/>
          </a:xfrm>
          <a:prstGeom prst="snip1Rect">
            <a:avLst>
              <a:gd name="adj" fmla="val 50000"/>
            </a:avLst>
          </a:prstGeom>
          <a:solidFill>
            <a:srgbClr val="1455D6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部份地區嚴重受挫，停水停電</a:t>
            </a:r>
          </a:p>
        </p:txBody>
      </p:sp>
    </p:spTree>
    <p:extLst>
      <p:ext uri="{BB962C8B-B14F-4D97-AF65-F5344CB8AC3E}">
        <p14:creationId xmlns:p14="http://schemas.microsoft.com/office/powerpoint/2010/main" val="24416204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HK" altLang="en-US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43499" cy="6858000"/>
          </a:xfrm>
        </p:spPr>
      </p:pic>
      <p:pic>
        <p:nvPicPr>
          <p:cNvPr id="5122" name="Picture 2" descr="å°å·´ç«ãçå£«ç«é½ææ¸ç¾äººæéãä¸æ°´äººä¸æ°´äº">
            <a:extLst>
              <a:ext uri="{FF2B5EF4-FFF2-40B4-BE49-F238E27FC236}">
                <a16:creationId xmlns:a16="http://schemas.microsoft.com/office/drawing/2014/main" id="{4B85FD51-D9FD-4964-8A51-C81700B1BD3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67" r="9167"/>
          <a:stretch/>
        </p:blipFill>
        <p:spPr bwMode="auto">
          <a:xfrm>
            <a:off x="4597400" y="0"/>
            <a:ext cx="457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矩形: 剪去單一角落 4">
            <a:extLst>
              <a:ext uri="{FF2B5EF4-FFF2-40B4-BE49-F238E27FC236}">
                <a16:creationId xmlns:a16="http://schemas.microsoft.com/office/drawing/2014/main" id="{79B2EC78-A3E5-4DC5-BAD3-201D9C913634}"/>
              </a:ext>
            </a:extLst>
          </p:cNvPr>
          <p:cNvSpPr/>
          <p:nvPr/>
        </p:nvSpPr>
        <p:spPr>
          <a:xfrm>
            <a:off x="0" y="5705418"/>
            <a:ext cx="9144000" cy="829523"/>
          </a:xfrm>
          <a:prstGeom prst="snip1Rect">
            <a:avLst>
              <a:gd name="adj" fmla="val 50000"/>
            </a:avLst>
          </a:prstGeom>
          <a:solidFill>
            <a:srgbClr val="1455D6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破壞交通系統，市民諸多不便</a:t>
            </a:r>
          </a:p>
        </p:txBody>
      </p:sp>
    </p:spTree>
    <p:extLst>
      <p:ext uri="{BB962C8B-B14F-4D97-AF65-F5344CB8AC3E}">
        <p14:creationId xmlns:p14="http://schemas.microsoft.com/office/powerpoint/2010/main" val="41386411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8650" y="500062"/>
            <a:ext cx="7886700" cy="1325563"/>
          </a:xfrm>
        </p:spPr>
        <p:txBody>
          <a:bodyPr>
            <a:normAutofit/>
          </a:bodyPr>
          <a:lstStyle/>
          <a:p>
            <a:br>
              <a:rPr lang="zh-TW" altLang="en-US" b="1" dirty="0"/>
            </a:br>
            <a:endParaRPr lang="zh-HK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矩形: 剪去單一角落 4">
            <a:extLst>
              <a:ext uri="{FF2B5EF4-FFF2-40B4-BE49-F238E27FC236}">
                <a16:creationId xmlns:a16="http://schemas.microsoft.com/office/drawing/2014/main" id="{2734E1AC-492A-4E2C-A9E1-ADF9B0C0DA52}"/>
              </a:ext>
            </a:extLst>
          </p:cNvPr>
          <p:cNvSpPr/>
          <p:nvPr/>
        </p:nvSpPr>
        <p:spPr>
          <a:xfrm>
            <a:off x="0" y="5705418"/>
            <a:ext cx="9144000" cy="829523"/>
          </a:xfrm>
          <a:prstGeom prst="snip1Rect">
            <a:avLst>
              <a:gd name="adj" fmla="val 50000"/>
            </a:avLst>
          </a:prstGeom>
          <a:solidFill>
            <a:srgbClr val="1455D6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校舍遭破壞，上學路程艱難</a:t>
            </a:r>
          </a:p>
        </p:txBody>
      </p:sp>
    </p:spTree>
    <p:extLst>
      <p:ext uri="{BB962C8B-B14F-4D97-AF65-F5344CB8AC3E}">
        <p14:creationId xmlns:p14="http://schemas.microsoft.com/office/powerpoint/2010/main" val="18828120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79BD3B9-63BC-4C3D-A0E4-AEAD8868A6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br>
              <a:rPr lang="zh-TW" altLang="en-US" b="1" dirty="0"/>
            </a:b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E54EEB03-0FE4-49DC-9D2F-0EAB80D044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pic>
        <p:nvPicPr>
          <p:cNvPr id="2050" name="Picture 2" descr="è¥¿è²¢æ±¡æ°´èçå» çé¨ååç®¡åäºç´èçè¨­æ½æåæå£ï¼æ¸ åç½²æå·²æ´¾å¡å³ææ¶ä¿®ï¼æç¡å¿«æ¢å¾©æ±¡æ°´èçå» çæ­£å¸¸éä½ã è³æåç">
            <a:extLst>
              <a:ext uri="{FF2B5EF4-FFF2-40B4-BE49-F238E27FC236}">
                <a16:creationId xmlns:a16="http://schemas.microsoft.com/office/drawing/2014/main" id="{673F3D9C-BB31-4D0C-9C8A-0094A46C4A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6" r="5556"/>
          <a:stretch/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矩形: 剪去單一角落 4">
            <a:extLst>
              <a:ext uri="{FF2B5EF4-FFF2-40B4-BE49-F238E27FC236}">
                <a16:creationId xmlns:a16="http://schemas.microsoft.com/office/drawing/2014/main" id="{C4C29F08-F53D-41DA-936B-1C2ECA562389}"/>
              </a:ext>
            </a:extLst>
          </p:cNvPr>
          <p:cNvSpPr/>
          <p:nvPr/>
        </p:nvSpPr>
        <p:spPr>
          <a:xfrm>
            <a:off x="0" y="5705418"/>
            <a:ext cx="9144000" cy="829523"/>
          </a:xfrm>
          <a:prstGeom prst="snip1Rect">
            <a:avLst>
              <a:gd name="adj" fmla="val 50000"/>
            </a:avLst>
          </a:prstGeom>
          <a:solidFill>
            <a:srgbClr val="1455D6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污水處理系統受損，急需搶修</a:t>
            </a:r>
          </a:p>
        </p:txBody>
      </p:sp>
    </p:spTree>
    <p:extLst>
      <p:ext uri="{BB962C8B-B14F-4D97-AF65-F5344CB8AC3E}">
        <p14:creationId xmlns:p14="http://schemas.microsoft.com/office/powerpoint/2010/main" val="9070876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65EA321-B3E7-4C56-BC71-BC94683245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CAC7CCEB-6520-4B56-93DD-FD5D577C1B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124646EF-3122-4AC5-A746-4528D2178AD8}"/>
              </a:ext>
            </a:extLst>
          </p:cNvPr>
          <p:cNvSpPr/>
          <p:nvPr/>
        </p:nvSpPr>
        <p:spPr>
          <a:xfrm>
            <a:off x="2055925" y="2551837"/>
            <a:ext cx="5032147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5400" b="1" cap="none" spc="0" dirty="0">
                <a:ln w="0"/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回應颱風山竹的</a:t>
            </a:r>
            <a:endParaRPr lang="en-US" altLang="zh-TW" sz="5400" b="1" cap="none" spc="0" dirty="0">
              <a:ln w="0"/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5400" b="1" dirty="0">
                <a:ln w="0"/>
                <a:latin typeface="微軟正黑體" panose="020B0604030504040204" pitchFamily="34" charset="-120"/>
                <a:ea typeface="微軟正黑體" panose="020B0604030504040204" pitchFamily="34" charset="-120"/>
              </a:rPr>
              <a:t>人道行動</a:t>
            </a:r>
            <a:endParaRPr lang="zh-TW" altLang="en-US" sz="5400" b="1" cap="none" spc="0" dirty="0">
              <a:ln w="0"/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2791109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0E30275-E2E0-4CF1-8F0A-3183E4A821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DC428AE6-2F56-4B12-91D8-CB3526CF94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1C1802E2-FC08-4C7C-A296-5FBB447A6B49}"/>
              </a:ext>
            </a:extLst>
          </p:cNvPr>
          <p:cNvSpPr/>
          <p:nvPr/>
        </p:nvSpPr>
        <p:spPr>
          <a:xfrm>
            <a:off x="1807461" y="2551837"/>
            <a:ext cx="552907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5400" b="1" cap="none" spc="0" dirty="0">
                <a:ln w="0"/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山竹來臨之前</a:t>
            </a:r>
            <a:r>
              <a:rPr lang="en-US" altLang="zh-TW" sz="5400" b="1" cap="none" spc="0" dirty="0">
                <a:ln w="0"/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……</a:t>
            </a:r>
          </a:p>
        </p:txBody>
      </p:sp>
    </p:spTree>
    <p:extLst>
      <p:ext uri="{BB962C8B-B14F-4D97-AF65-F5344CB8AC3E}">
        <p14:creationId xmlns:p14="http://schemas.microsoft.com/office/powerpoint/2010/main" val="1359775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br>
              <a:rPr lang="zh-TW" altLang="en-US" b="1" dirty="0"/>
            </a:br>
            <a:endParaRPr lang="zh-HK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00" r="7500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矩形: 剪去單一角落 4">
            <a:extLst>
              <a:ext uri="{FF2B5EF4-FFF2-40B4-BE49-F238E27FC236}">
                <a16:creationId xmlns:a16="http://schemas.microsoft.com/office/drawing/2014/main" id="{D3A12390-AC26-43D8-BE85-970CD4BB32A3}"/>
              </a:ext>
            </a:extLst>
          </p:cNvPr>
          <p:cNvSpPr/>
          <p:nvPr/>
        </p:nvSpPr>
        <p:spPr>
          <a:xfrm>
            <a:off x="0" y="5705418"/>
            <a:ext cx="9144000" cy="829523"/>
          </a:xfrm>
          <a:prstGeom prst="snip1Rect">
            <a:avLst>
              <a:gd name="adj" fmla="val 50000"/>
            </a:avLst>
          </a:prstGeom>
          <a:solidFill>
            <a:srgbClr val="D6144B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老師收留寮屋姊弟暫避</a:t>
            </a:r>
          </a:p>
        </p:txBody>
      </p:sp>
    </p:spTree>
    <p:extLst>
      <p:ext uri="{BB962C8B-B14F-4D97-AF65-F5344CB8AC3E}">
        <p14:creationId xmlns:p14="http://schemas.microsoft.com/office/powerpoint/2010/main" val="24687113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HK" altLang="en-US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1" cy="6858000"/>
          </a:xfrm>
          <a:prstGeom prst="rect">
            <a:avLst/>
          </a:prstGeom>
        </p:spPr>
      </p:pic>
      <p:sp>
        <p:nvSpPr>
          <p:cNvPr id="5" name="矩形: 剪去單一角落 4">
            <a:extLst>
              <a:ext uri="{FF2B5EF4-FFF2-40B4-BE49-F238E27FC236}">
                <a16:creationId xmlns:a16="http://schemas.microsoft.com/office/drawing/2014/main" id="{08961FE3-B9A9-4E74-822A-9F0DF65A093B}"/>
              </a:ext>
            </a:extLst>
          </p:cNvPr>
          <p:cNvSpPr/>
          <p:nvPr/>
        </p:nvSpPr>
        <p:spPr>
          <a:xfrm>
            <a:off x="0" y="5705418"/>
            <a:ext cx="9144000" cy="829523"/>
          </a:xfrm>
          <a:prstGeom prst="snip1Rect">
            <a:avLst>
              <a:gd name="adj" fmla="val 50000"/>
            </a:avLst>
          </a:prstGeom>
          <a:solidFill>
            <a:srgbClr val="D6144B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義工協助大澳長者實行備災措施</a:t>
            </a:r>
          </a:p>
        </p:txBody>
      </p:sp>
    </p:spTree>
    <p:extLst>
      <p:ext uri="{BB962C8B-B14F-4D97-AF65-F5344CB8AC3E}">
        <p14:creationId xmlns:p14="http://schemas.microsoft.com/office/powerpoint/2010/main" val="26482227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0E30275-E2E0-4CF1-8F0A-3183E4A821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DC428AE6-2F56-4B12-91D8-CB3526CF94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1C1802E2-FC08-4C7C-A296-5FBB447A6B49}"/>
              </a:ext>
            </a:extLst>
          </p:cNvPr>
          <p:cNvSpPr/>
          <p:nvPr/>
        </p:nvSpPr>
        <p:spPr>
          <a:xfrm>
            <a:off x="1807461" y="2551837"/>
            <a:ext cx="552907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5400" b="1" cap="none" spc="0" dirty="0">
                <a:ln w="0"/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山竹來臨之後</a:t>
            </a:r>
            <a:r>
              <a:rPr lang="en-US" altLang="zh-TW" sz="5400" b="1" cap="none" spc="0" dirty="0">
                <a:ln w="0"/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……</a:t>
            </a:r>
          </a:p>
        </p:txBody>
      </p:sp>
    </p:spTree>
    <p:extLst>
      <p:ext uri="{BB962C8B-B14F-4D97-AF65-F5344CB8AC3E}">
        <p14:creationId xmlns:p14="http://schemas.microsoft.com/office/powerpoint/2010/main" val="3175626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HK" altLang="en-US"/>
          </a:p>
        </p:txBody>
      </p:sp>
      <p:pic>
        <p:nvPicPr>
          <p:cNvPr id="6146" name="Picture 2" descr="æååå¸æ°è¡¨ç¤ºä»æ©ææéå·´å¸æ©å¤§ä½¬ç¾©è¼ãï¼ç¶²ä¸æªåï¼">
            <a:extLst>
              <a:ext uri="{FF2B5EF4-FFF2-40B4-BE49-F238E27FC236}">
                <a16:creationId xmlns:a16="http://schemas.microsoft.com/office/drawing/2014/main" id="{3C5A815A-2556-4F64-AD97-5DDAF59D37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7819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4"/>
          <a:stretch/>
        </p:blipFill>
        <p:spPr>
          <a:xfrm>
            <a:off x="2540000" y="0"/>
            <a:ext cx="6604000" cy="6858000"/>
          </a:xfrm>
        </p:spPr>
      </p:pic>
      <p:sp>
        <p:nvSpPr>
          <p:cNvPr id="5" name="矩形: 剪去單一角落 4">
            <a:extLst>
              <a:ext uri="{FF2B5EF4-FFF2-40B4-BE49-F238E27FC236}">
                <a16:creationId xmlns:a16="http://schemas.microsoft.com/office/drawing/2014/main" id="{0F7BEB6F-F07A-440C-9DDF-96620DD8A70E}"/>
              </a:ext>
            </a:extLst>
          </p:cNvPr>
          <p:cNvSpPr/>
          <p:nvPr/>
        </p:nvSpPr>
        <p:spPr>
          <a:xfrm>
            <a:off x="0" y="5705418"/>
            <a:ext cx="9144000" cy="829523"/>
          </a:xfrm>
          <a:prstGeom prst="snip1Rect">
            <a:avLst>
              <a:gd name="adj" fmla="val 50000"/>
            </a:avLst>
          </a:prstGeom>
          <a:solidFill>
            <a:srgbClr val="D6144B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不同的義載舉動</a:t>
            </a:r>
          </a:p>
        </p:txBody>
      </p:sp>
    </p:spTree>
    <p:extLst>
      <p:ext uri="{BB962C8B-B14F-4D97-AF65-F5344CB8AC3E}">
        <p14:creationId xmlns:p14="http://schemas.microsoft.com/office/powerpoint/2010/main" val="118536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8B1440ED-22F9-484D-A6DF-8535C01983E5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026" name="Picture 2" descr="http://www.redcross.org.hk/sec_comm_files/Press%20Release/2018/Typhoon%20Mangkhut_psychological%20support%20service/Photo2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41500" y="0"/>
            <a:ext cx="51434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矩形: 剪去單一角落 5">
            <a:extLst>
              <a:ext uri="{FF2B5EF4-FFF2-40B4-BE49-F238E27FC236}">
                <a16:creationId xmlns:a16="http://schemas.microsoft.com/office/drawing/2014/main" id="{C49CF673-0630-482C-A1D4-427B7F2AF681}"/>
              </a:ext>
            </a:extLst>
          </p:cNvPr>
          <p:cNvSpPr/>
          <p:nvPr/>
        </p:nvSpPr>
        <p:spPr>
          <a:xfrm>
            <a:off x="0" y="5705418"/>
            <a:ext cx="9144000" cy="829523"/>
          </a:xfrm>
          <a:prstGeom prst="snip1Rect">
            <a:avLst>
              <a:gd name="adj" fmla="val 50000"/>
            </a:avLst>
          </a:prstGeom>
          <a:solidFill>
            <a:srgbClr val="D6144B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心理支援熱線照顧市民情緒</a:t>
            </a:r>
          </a:p>
        </p:txBody>
      </p:sp>
    </p:spTree>
    <p:extLst>
      <p:ext uri="{BB962C8B-B14F-4D97-AF65-F5344CB8AC3E}">
        <p14:creationId xmlns:p14="http://schemas.microsoft.com/office/powerpoint/2010/main" val="24416854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內容版面配置區 4">
            <a:extLst>
              <a:ext uri="{FF2B5EF4-FFF2-40B4-BE49-F238E27FC236}">
                <a16:creationId xmlns:a16="http://schemas.microsoft.com/office/drawing/2014/main" id="{8C890B3E-1884-4900-AC68-BF146CCFC2D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58"/>
          <a:stretch/>
        </p:blipFill>
        <p:spPr>
          <a:xfrm>
            <a:off x="4394399" y="0"/>
            <a:ext cx="4749602" cy="6858000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49" r="4197"/>
          <a:stretch/>
        </p:blipFill>
        <p:spPr>
          <a:xfrm>
            <a:off x="0" y="0"/>
            <a:ext cx="4724400" cy="6858000"/>
          </a:xfrm>
          <a:prstGeom prst="rect">
            <a:avLst/>
          </a:prstGeom>
        </p:spPr>
      </p:pic>
      <p:sp>
        <p:nvSpPr>
          <p:cNvPr id="8" name="矩形: 剪去單一角落 7">
            <a:extLst>
              <a:ext uri="{FF2B5EF4-FFF2-40B4-BE49-F238E27FC236}">
                <a16:creationId xmlns:a16="http://schemas.microsoft.com/office/drawing/2014/main" id="{DA86FA3D-63B7-4721-82F3-C81A5A2E93BD}"/>
              </a:ext>
            </a:extLst>
          </p:cNvPr>
          <p:cNvSpPr/>
          <p:nvPr/>
        </p:nvSpPr>
        <p:spPr>
          <a:xfrm>
            <a:off x="0" y="5705418"/>
            <a:ext cx="9144000" cy="829523"/>
          </a:xfrm>
          <a:prstGeom prst="snip1Rect">
            <a:avLst>
              <a:gd name="adj" fmla="val 50000"/>
            </a:avLst>
          </a:prstGeom>
          <a:solidFill>
            <a:srgbClr val="D6144B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義工協助災後家居及社區的清理</a:t>
            </a:r>
          </a:p>
        </p:txBody>
      </p:sp>
    </p:spTree>
    <p:extLst>
      <p:ext uri="{BB962C8B-B14F-4D97-AF65-F5344CB8AC3E}">
        <p14:creationId xmlns:p14="http://schemas.microsoft.com/office/powerpoint/2010/main" val="177286193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-5734050" y="220662"/>
            <a:ext cx="7886700" cy="1325563"/>
          </a:xfrm>
        </p:spPr>
        <p:txBody>
          <a:bodyPr>
            <a:normAutofit/>
          </a:bodyPr>
          <a:lstStyle/>
          <a:p>
            <a:br>
              <a:rPr lang="zh-TW" altLang="en-US" dirty="0"/>
            </a:br>
            <a:endParaRPr lang="zh-HK" altLang="en-US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22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矩形: 剪去單一角落 7">
            <a:extLst>
              <a:ext uri="{FF2B5EF4-FFF2-40B4-BE49-F238E27FC236}">
                <a16:creationId xmlns:a16="http://schemas.microsoft.com/office/drawing/2014/main" id="{BC400CC8-D5C2-41DF-B9BA-24071A4F2680}"/>
              </a:ext>
            </a:extLst>
          </p:cNvPr>
          <p:cNvSpPr/>
          <p:nvPr/>
        </p:nvSpPr>
        <p:spPr>
          <a:xfrm>
            <a:off x="0" y="5705418"/>
            <a:ext cx="9144000" cy="829523"/>
          </a:xfrm>
          <a:prstGeom prst="snip1Rect">
            <a:avLst>
              <a:gd name="adj" fmla="val 50000"/>
            </a:avLst>
          </a:prstGeom>
          <a:solidFill>
            <a:srgbClr val="D6144B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市民自發參與災後的社區清理</a:t>
            </a:r>
          </a:p>
        </p:txBody>
      </p:sp>
      <p:sp>
        <p:nvSpPr>
          <p:cNvPr id="3" name="語音泡泡: 矩形 2">
            <a:extLst>
              <a:ext uri="{FF2B5EF4-FFF2-40B4-BE49-F238E27FC236}">
                <a16:creationId xmlns:a16="http://schemas.microsoft.com/office/drawing/2014/main" id="{4F432A5B-DE14-426F-81DE-3528A2A84FDF}"/>
              </a:ext>
            </a:extLst>
          </p:cNvPr>
          <p:cNvSpPr/>
          <p:nvPr/>
        </p:nvSpPr>
        <p:spPr>
          <a:xfrm rot="10800000">
            <a:off x="4571999" y="374823"/>
            <a:ext cx="4432300" cy="970577"/>
          </a:xfrm>
          <a:prstGeom prst="wedgeRectCallout">
            <a:avLst/>
          </a:pr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B17DB303-C089-447D-8C1E-D47905DCEF46}"/>
              </a:ext>
            </a:extLst>
          </p:cNvPr>
          <p:cNvSpPr txBox="1"/>
          <p:nvPr/>
        </p:nvSpPr>
        <p:spPr>
          <a:xfrm>
            <a:off x="1244600" y="3028950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TW" altLang="en-US" dirty="0"/>
          </a:p>
        </p:txBody>
      </p:sp>
      <p:sp>
        <p:nvSpPr>
          <p:cNvPr id="9" name="語音泡泡: 矩形 8">
            <a:extLst>
              <a:ext uri="{FF2B5EF4-FFF2-40B4-BE49-F238E27FC236}">
                <a16:creationId xmlns:a16="http://schemas.microsoft.com/office/drawing/2014/main" id="{982B3339-1E48-491C-8919-872E7EC1E96B}"/>
              </a:ext>
            </a:extLst>
          </p:cNvPr>
          <p:cNvSpPr/>
          <p:nvPr/>
        </p:nvSpPr>
        <p:spPr>
          <a:xfrm rot="10800000">
            <a:off x="-9218" y="161796"/>
            <a:ext cx="4432300" cy="1200328"/>
          </a:xfrm>
          <a:prstGeom prst="wedgeRectCallout">
            <a:avLst/>
          </a:pr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4114E76F-0A89-43E8-AC7C-F50453A90F49}"/>
              </a:ext>
            </a:extLst>
          </p:cNvPr>
          <p:cNvSpPr txBox="1"/>
          <p:nvPr/>
        </p:nvSpPr>
        <p:spPr>
          <a:xfrm>
            <a:off x="234951" y="151610"/>
            <a:ext cx="39751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政府當然可以做很多事，但我們亦可以自發幫手，而非只等政府工作！</a:t>
            </a: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8D01CEA6-1625-4223-BBB0-629E9AB1A385}"/>
              </a:ext>
            </a:extLst>
          </p:cNvPr>
          <p:cNvSpPr txBox="1"/>
          <p:nvPr/>
        </p:nvSpPr>
        <p:spPr>
          <a:xfrm>
            <a:off x="4720916" y="610518"/>
            <a:ext cx="4134465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希望颱風後有些正能量！</a:t>
            </a:r>
            <a:endParaRPr lang="en-US" altLang="zh-TW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12495006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HK" altLang="en-US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48" r="30927"/>
          <a:stretch/>
        </p:blipFill>
        <p:spPr>
          <a:xfrm>
            <a:off x="0" y="0"/>
            <a:ext cx="4787900" cy="6858000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5" t="2505" r="2600" b="-2505"/>
          <a:stretch/>
        </p:blipFill>
        <p:spPr>
          <a:xfrm>
            <a:off x="4140199" y="0"/>
            <a:ext cx="5003801" cy="7035800"/>
          </a:xfrm>
          <a:prstGeom prst="rect">
            <a:avLst/>
          </a:prstGeom>
        </p:spPr>
      </p:pic>
      <p:sp>
        <p:nvSpPr>
          <p:cNvPr id="8" name="矩形: 剪去單一角落 7">
            <a:extLst>
              <a:ext uri="{FF2B5EF4-FFF2-40B4-BE49-F238E27FC236}">
                <a16:creationId xmlns:a16="http://schemas.microsoft.com/office/drawing/2014/main" id="{CC13BCE5-4296-49B2-AB40-90225B9705CC}"/>
              </a:ext>
            </a:extLst>
          </p:cNvPr>
          <p:cNvSpPr/>
          <p:nvPr/>
        </p:nvSpPr>
        <p:spPr>
          <a:xfrm>
            <a:off x="0" y="5705418"/>
            <a:ext cx="9144000" cy="829523"/>
          </a:xfrm>
          <a:prstGeom prst="snip1Rect">
            <a:avLst>
              <a:gd name="adj" fmla="val 50000"/>
            </a:avLst>
          </a:prstGeom>
          <a:solidFill>
            <a:srgbClr val="D6144B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難民、外藉人士亦協助社區清理</a:t>
            </a:r>
          </a:p>
        </p:txBody>
      </p:sp>
      <p:sp>
        <p:nvSpPr>
          <p:cNvPr id="7" name="語音泡泡: 矩形 6">
            <a:extLst>
              <a:ext uri="{FF2B5EF4-FFF2-40B4-BE49-F238E27FC236}">
                <a16:creationId xmlns:a16="http://schemas.microsoft.com/office/drawing/2014/main" id="{EBC48126-B187-44FE-AD54-61B4CE25A3E0}"/>
              </a:ext>
            </a:extLst>
          </p:cNvPr>
          <p:cNvSpPr/>
          <p:nvPr/>
        </p:nvSpPr>
        <p:spPr>
          <a:xfrm>
            <a:off x="1362382" y="4182031"/>
            <a:ext cx="7781618" cy="1200328"/>
          </a:xfrm>
          <a:prstGeom prst="wedgeRectCallout">
            <a:avLst/>
          </a:pr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6A62C125-1147-4E07-B7F5-C79D32887003}"/>
              </a:ext>
            </a:extLst>
          </p:cNvPr>
          <p:cNvSpPr txBox="1"/>
          <p:nvPr/>
        </p:nvSpPr>
        <p:spPr>
          <a:xfrm>
            <a:off x="1467539" y="4373562"/>
            <a:ext cx="757130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我從沒預計別人讚好，只是看見整潔的香港變得凌亂，</a:t>
            </a:r>
            <a:endParaRPr lang="en-US" altLang="zh-TW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我想為做些事，幫幫清潔工，便去做了。</a:t>
            </a:r>
          </a:p>
        </p:txBody>
      </p:sp>
    </p:spTree>
    <p:extLst>
      <p:ext uri="{BB962C8B-B14F-4D97-AF65-F5344CB8AC3E}">
        <p14:creationId xmlns:p14="http://schemas.microsoft.com/office/powerpoint/2010/main" val="17109059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zh-TW" altLang="en-US" b="1" dirty="0"/>
            </a:b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HK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58" r="6042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矩形: 剪去單一角落 4">
            <a:extLst>
              <a:ext uri="{FF2B5EF4-FFF2-40B4-BE49-F238E27FC236}">
                <a16:creationId xmlns:a16="http://schemas.microsoft.com/office/drawing/2014/main" id="{25EB6B3C-641C-429A-89B4-8A08AD4D4BB8}"/>
              </a:ext>
            </a:extLst>
          </p:cNvPr>
          <p:cNvSpPr/>
          <p:nvPr/>
        </p:nvSpPr>
        <p:spPr>
          <a:xfrm>
            <a:off x="0" y="5705418"/>
            <a:ext cx="9144000" cy="829523"/>
          </a:xfrm>
          <a:prstGeom prst="snip1Rect">
            <a:avLst>
              <a:gd name="adj" fmla="val 50000"/>
            </a:avLst>
          </a:prstGeom>
          <a:solidFill>
            <a:srgbClr val="D6144B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派發午餐慰勞清潔工</a:t>
            </a:r>
          </a:p>
        </p:txBody>
      </p:sp>
      <p:sp>
        <p:nvSpPr>
          <p:cNvPr id="7" name="語音泡泡: 矩形 6">
            <a:extLst>
              <a:ext uri="{FF2B5EF4-FFF2-40B4-BE49-F238E27FC236}">
                <a16:creationId xmlns:a16="http://schemas.microsoft.com/office/drawing/2014/main" id="{7B03A829-2F82-4C8B-A504-6D5D647A2FE9}"/>
              </a:ext>
            </a:extLst>
          </p:cNvPr>
          <p:cNvSpPr/>
          <p:nvPr/>
        </p:nvSpPr>
        <p:spPr>
          <a:xfrm rot="10800000">
            <a:off x="3517900" y="323059"/>
            <a:ext cx="5626100" cy="1569538"/>
          </a:xfrm>
          <a:prstGeom prst="wedgeRectCallout">
            <a:avLst/>
          </a:pr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BBD1DB4D-62F3-4DDC-84C4-F8EFC4F5EDC8}"/>
              </a:ext>
            </a:extLst>
          </p:cNvPr>
          <p:cNvSpPr txBox="1"/>
          <p:nvPr/>
        </p:nvSpPr>
        <p:spPr>
          <a:xfrm>
            <a:off x="3791268" y="557828"/>
            <a:ext cx="5257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清潔工好多上咗年紀，要搬咁重嘅嘢，</a:t>
            </a:r>
            <a:endParaRPr lang="en-US" altLang="zh-TW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幫我哋清理社區，感受到佢哋辛苦，</a:t>
            </a:r>
            <a:endParaRPr lang="en-US" altLang="zh-TW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好想出一分力報答佢哋。</a:t>
            </a:r>
          </a:p>
        </p:txBody>
      </p:sp>
    </p:spTree>
    <p:extLst>
      <p:ext uri="{BB962C8B-B14F-4D97-AF65-F5344CB8AC3E}">
        <p14:creationId xmlns:p14="http://schemas.microsoft.com/office/powerpoint/2010/main" val="71635267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0E30275-E2E0-4CF1-8F0A-3183E4A821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DC428AE6-2F56-4B12-91D8-CB3526CF94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1C1802E2-FC08-4C7C-A296-5FBB447A6B49}"/>
              </a:ext>
            </a:extLst>
          </p:cNvPr>
          <p:cNvSpPr/>
          <p:nvPr/>
        </p:nvSpPr>
        <p:spPr>
          <a:xfrm>
            <a:off x="1050766" y="2551837"/>
            <a:ext cx="7109639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zh-TW" altLang="en-US" sz="5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山竹除了帶來風和雨，</a:t>
            </a:r>
            <a:endParaRPr lang="en-US" altLang="zh-TW" sz="5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5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還為我們帶來了什麼？</a:t>
            </a:r>
            <a:endParaRPr lang="en-US" altLang="zh-TW" sz="5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8619959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72FF304-0A37-4FD4-92DF-7D4562267A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9EADEEF9-80F8-4ED0-8CDC-0B9952D2EC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F7010E92-70A8-4C62-8203-47601A0D3423}"/>
              </a:ext>
            </a:extLst>
          </p:cNvPr>
          <p:cNvSpPr/>
          <p:nvPr/>
        </p:nvSpPr>
        <p:spPr>
          <a:xfrm>
            <a:off x="1017180" y="2136338"/>
            <a:ext cx="7109639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5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想一想：</a:t>
            </a:r>
            <a:endParaRPr lang="en-US" altLang="zh-TW" sz="5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5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你為了「颱風山竹」，</a:t>
            </a:r>
            <a:endParaRPr lang="en-US" altLang="zh-TW" sz="5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5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做足準備嗎？</a:t>
            </a:r>
            <a:endParaRPr lang="en-US" altLang="zh-TW" sz="5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8" name="Picture 4" descr="ä¹¦æ³æ°å­">
            <a:extLst>
              <a:ext uri="{FF2B5EF4-FFF2-40B4-BE49-F238E27FC236}">
                <a16:creationId xmlns:a16="http://schemas.microsoft.com/office/drawing/2014/main" id="{497FE7AB-90BB-4598-9A81-8782F90BE61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37" t="3998" r="64930" b="53823"/>
          <a:stretch/>
        </p:blipFill>
        <p:spPr bwMode="auto">
          <a:xfrm>
            <a:off x="7364819" y="3703200"/>
            <a:ext cx="7620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86713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DC3F277-637A-4B0C-92C1-6007261F8A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2050" name="Picture 2" descr="https://boldbox.com/thumb/301/24.jpg">
            <a:extLst>
              <a:ext uri="{FF2B5EF4-FFF2-40B4-BE49-F238E27FC236}">
                <a16:creationId xmlns:a16="http://schemas.microsoft.com/office/drawing/2014/main" id="{6F000F9E-D68E-4019-BD87-3097C14891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363913" cy="3967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boldbox.com/thumb/301/12.jpg">
            <a:extLst>
              <a:ext uri="{FF2B5EF4-FFF2-40B4-BE49-F238E27FC236}">
                <a16:creationId xmlns:a16="http://schemas.microsoft.com/office/drawing/2014/main" id="{74A9FA27-2479-41CB-A027-1ACBCC90E9B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7563" y="3611563"/>
            <a:ext cx="3246437" cy="3246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å±±ç«¹ è ç´ ç±³å­çåçæå°çµæ">
            <a:extLst>
              <a:ext uri="{FF2B5EF4-FFF2-40B4-BE49-F238E27FC236}">
                <a16:creationId xmlns:a16="http://schemas.microsoft.com/office/drawing/2014/main" id="{401481E4-A78D-47CE-BC95-41AA753203D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50" r="6875"/>
          <a:stretch/>
        </p:blipFill>
        <p:spPr bwMode="auto">
          <a:xfrm>
            <a:off x="-22894" y="3757124"/>
            <a:ext cx="4100048" cy="3100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boldbox.com/thumb/301/6.jpg">
            <a:extLst>
              <a:ext uri="{FF2B5EF4-FFF2-40B4-BE49-F238E27FC236}">
                <a16:creationId xmlns:a16="http://schemas.microsoft.com/office/drawing/2014/main" id="{C4C35D41-A066-461B-A8EB-44D5E754910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71" t="21485" r="16235"/>
          <a:stretch/>
        </p:blipFill>
        <p:spPr bwMode="auto">
          <a:xfrm>
            <a:off x="5295900" y="0"/>
            <a:ext cx="3848100" cy="3806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å±±ç«¹ è ç´ ç±³å­çåçæå°çµæ">
            <a:extLst>
              <a:ext uri="{FF2B5EF4-FFF2-40B4-BE49-F238E27FC236}">
                <a16:creationId xmlns:a16="http://schemas.microsoft.com/office/drawing/2014/main" id="{065D4E7C-E65B-4857-90B8-B3ECAC8DFF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6142" y="0"/>
            <a:ext cx="2854827" cy="3806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å±±ç«¹ è ç´ ç±³å­çåçæå°çµæ">
            <a:extLst>
              <a:ext uri="{FF2B5EF4-FFF2-40B4-BE49-F238E27FC236}">
                <a16:creationId xmlns:a16="http://schemas.microsoft.com/office/drawing/2014/main" id="{48BDDFF5-2305-4E16-9A48-4055E9F5AA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5363" y="3806436"/>
            <a:ext cx="2288673" cy="3051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矩形: 剪去單一角落 9">
            <a:extLst>
              <a:ext uri="{FF2B5EF4-FFF2-40B4-BE49-F238E27FC236}">
                <a16:creationId xmlns:a16="http://schemas.microsoft.com/office/drawing/2014/main" id="{87005134-0F93-499E-A6BF-C14FA6328F1A}"/>
              </a:ext>
            </a:extLst>
          </p:cNvPr>
          <p:cNvSpPr/>
          <p:nvPr/>
        </p:nvSpPr>
        <p:spPr>
          <a:xfrm>
            <a:off x="0" y="3244926"/>
            <a:ext cx="9144000" cy="829523"/>
          </a:xfrm>
          <a:prstGeom prst="snip1Rect">
            <a:avLst>
              <a:gd name="adj" fmla="val 50000"/>
            </a:avLst>
          </a:prstGeom>
          <a:solidFill>
            <a:srgbClr val="00B05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你有無做到？</a:t>
            </a:r>
          </a:p>
        </p:txBody>
      </p:sp>
    </p:spTree>
    <p:extLst>
      <p:ext uri="{BB962C8B-B14F-4D97-AF65-F5344CB8AC3E}">
        <p14:creationId xmlns:p14="http://schemas.microsoft.com/office/powerpoint/2010/main" val="253425381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17E04FD-7F9C-47F7-9AFC-D9CC01DA77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60A4C0E3-8D47-4983-9955-E42C8CD089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8854E635-263C-454F-A060-8F1ECD7E5CD2}"/>
              </a:ext>
            </a:extLst>
          </p:cNvPr>
          <p:cNvSpPr/>
          <p:nvPr/>
        </p:nvSpPr>
        <p:spPr>
          <a:xfrm>
            <a:off x="358275" y="2551837"/>
            <a:ext cx="8494633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5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除了貼膠紙，</a:t>
            </a:r>
            <a:endParaRPr lang="en-US" altLang="zh-TW" sz="5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5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你有無做以下的備災工作？</a:t>
            </a:r>
            <a:endParaRPr lang="en-US" altLang="zh-TW" sz="5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95218420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4213" y="260350"/>
            <a:ext cx="8229600" cy="1081088"/>
          </a:xfrm>
        </p:spPr>
        <p:txBody>
          <a:bodyPr>
            <a:normAutofit/>
          </a:bodyPr>
          <a:lstStyle/>
          <a:p>
            <a:pPr algn="l" eaLnBrk="1" hangingPunct="1"/>
            <a:r>
              <a:rPr lang="zh-TW" altLang="en-US" sz="4000" b="1" dirty="0">
                <a:latin typeface="微軟正黑體" pitchFamily="34" charset="-120"/>
                <a:ea typeface="微軟正黑體" pitchFamily="34" charset="-120"/>
              </a:rPr>
              <a:t>颱風發生前</a:t>
            </a:r>
            <a:r>
              <a:rPr lang="en-US" altLang="zh-TW" sz="4000" b="1" dirty="0">
                <a:latin typeface="微軟正黑體" pitchFamily="34" charset="-120"/>
                <a:ea typeface="微軟正黑體" pitchFamily="34" charset="-120"/>
              </a:rPr>
              <a:t>……</a:t>
            </a:r>
          </a:p>
        </p:txBody>
      </p:sp>
      <p:sp>
        <p:nvSpPr>
          <p:cNvPr id="6" name="Slide Number Placeholder 3"/>
          <p:cNvSpPr txBox="1">
            <a:spLocks noGrp="1"/>
          </p:cNvSpPr>
          <p:nvPr/>
        </p:nvSpPr>
        <p:spPr bwMode="auto">
          <a:xfrm>
            <a:off x="6804025" y="623728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eaLnBrk="0" hangingPunct="0"/>
            <a:endParaRPr kumimoji="0" lang="zh-TW" altLang="zh-TW" sz="1400"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12" name="Picture 15" descr="Black Rainstorm Warning Signal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849" y="4928021"/>
            <a:ext cx="1338262" cy="1338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矩形: 剪去單一角落 12">
            <a:extLst>
              <a:ext uri="{FF2B5EF4-FFF2-40B4-BE49-F238E27FC236}">
                <a16:creationId xmlns:a16="http://schemas.microsoft.com/office/drawing/2014/main" id="{6541FA07-0F00-4DF6-8AF8-F6764F48881B}"/>
              </a:ext>
            </a:extLst>
          </p:cNvPr>
          <p:cNvSpPr/>
          <p:nvPr/>
        </p:nvSpPr>
        <p:spPr>
          <a:xfrm>
            <a:off x="0" y="1412379"/>
            <a:ext cx="9144000" cy="829523"/>
          </a:xfrm>
          <a:prstGeom prst="snip1Rect">
            <a:avLst>
              <a:gd name="adj" fmla="val 50000"/>
            </a:avLst>
          </a:prstGeom>
          <a:solidFill>
            <a:srgbClr val="00B05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4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1. </a:t>
            </a:r>
            <a:r>
              <a:rPr lang="zh-TW" altLang="en-US" sz="4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多留意新聞報道</a:t>
            </a:r>
          </a:p>
        </p:txBody>
      </p:sp>
      <p:sp>
        <p:nvSpPr>
          <p:cNvPr id="14" name="矩形: 剪去單一角落 13">
            <a:extLst>
              <a:ext uri="{FF2B5EF4-FFF2-40B4-BE49-F238E27FC236}">
                <a16:creationId xmlns:a16="http://schemas.microsoft.com/office/drawing/2014/main" id="{12AEA436-CF48-4230-8DF4-67A6B316C907}"/>
              </a:ext>
            </a:extLst>
          </p:cNvPr>
          <p:cNvSpPr/>
          <p:nvPr/>
        </p:nvSpPr>
        <p:spPr>
          <a:xfrm>
            <a:off x="17462" y="2544134"/>
            <a:ext cx="9144000" cy="829523"/>
          </a:xfrm>
          <a:prstGeom prst="snip1Rect">
            <a:avLst>
              <a:gd name="adj" fmla="val 50000"/>
            </a:avLst>
          </a:prstGeom>
          <a:solidFill>
            <a:srgbClr val="00B05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4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2. </a:t>
            </a:r>
            <a:r>
              <a:rPr lang="zh-TW" altLang="en-US" sz="4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留意政府和有關當局發出的警示</a:t>
            </a:r>
          </a:p>
        </p:txBody>
      </p:sp>
      <p:pic>
        <p:nvPicPr>
          <p:cNvPr id="3074" name="Picture 2" descr="åèé¢¨ççåçæå°çµæ">
            <a:extLst>
              <a:ext uri="{FF2B5EF4-FFF2-40B4-BE49-F238E27FC236}">
                <a16:creationId xmlns:a16="http://schemas.microsoft.com/office/drawing/2014/main" id="{22139CF1-AD17-4F9B-B010-8A08C65A71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4849317"/>
            <a:ext cx="1845171" cy="1845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B15D8F4F-C014-424E-BB40-88E5B7E6953C}"/>
              </a:ext>
            </a:extLst>
          </p:cNvPr>
          <p:cNvSpPr/>
          <p:nvPr/>
        </p:nvSpPr>
        <p:spPr>
          <a:xfrm>
            <a:off x="17462" y="3361382"/>
            <a:ext cx="9144000" cy="1554364"/>
          </a:xfrm>
          <a:prstGeom prst="rect">
            <a:avLst/>
          </a:prstGeo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香港天文台</a:t>
            </a:r>
            <a:r>
              <a:rPr lang="en-US" altLang="zh-TW" sz="2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2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天氣警告及信號紀錄</a:t>
            </a:r>
            <a:r>
              <a:rPr lang="en-US" altLang="zh-TW" sz="2400" i="1" dirty="0">
                <a:solidFill>
                  <a:srgbClr val="7030A0"/>
                </a:solidFill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en-US" altLang="zh-TW" sz="2400" i="1" dirty="0">
                <a:solidFill>
                  <a:srgbClr val="7030A0"/>
                </a:solidFill>
                <a:latin typeface="微軟正黑體" pitchFamily="34" charset="-120"/>
                <a:ea typeface="微軟正黑體" pitchFamily="34" charset="-120"/>
                <a:hlinkClick r:id="rId5"/>
              </a:rPr>
              <a:t>http://www.hko.gov.hk/wxinfo/dailywx/wxwarntoday_uc.htm</a:t>
            </a:r>
            <a:r>
              <a:rPr lang="en-US" altLang="zh-TW" sz="2400" i="1" dirty="0">
                <a:solidFill>
                  <a:srgbClr val="7030A0"/>
                </a:solidFill>
                <a:latin typeface="微軟正黑體" pitchFamily="34" charset="-120"/>
                <a:ea typeface="微軟正黑體" pitchFamily="34" charset="-120"/>
              </a:rPr>
              <a:t>)</a:t>
            </a:r>
          </a:p>
          <a:p>
            <a:pPr algn="ctr"/>
            <a:endParaRPr lang="zh-TW" altLang="en-US" sz="28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716490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684213" y="44624"/>
            <a:ext cx="8229600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zh-TW" altLang="en-US" sz="4000" b="1" dirty="0">
                <a:latin typeface="微軟正黑體" pitchFamily="34" charset="-120"/>
                <a:ea typeface="微軟正黑體" pitchFamily="34" charset="-120"/>
              </a:rPr>
              <a:t>颱風發生前</a:t>
            </a:r>
            <a:r>
              <a:rPr lang="en-US" altLang="zh-TW" sz="4000" b="1" dirty="0">
                <a:latin typeface="微軟正黑體" pitchFamily="34" charset="-120"/>
                <a:ea typeface="微軟正黑體" pitchFamily="34" charset="-120"/>
              </a:rPr>
              <a:t>……</a:t>
            </a:r>
          </a:p>
        </p:txBody>
      </p:sp>
      <p:sp>
        <p:nvSpPr>
          <p:cNvPr id="12" name="矩形: 剪去單一角落 11">
            <a:extLst>
              <a:ext uri="{FF2B5EF4-FFF2-40B4-BE49-F238E27FC236}">
                <a16:creationId xmlns:a16="http://schemas.microsoft.com/office/drawing/2014/main" id="{B93A2F2E-7A89-47B0-AD9A-FB36DF286901}"/>
              </a:ext>
            </a:extLst>
          </p:cNvPr>
          <p:cNvSpPr/>
          <p:nvPr/>
        </p:nvSpPr>
        <p:spPr>
          <a:xfrm>
            <a:off x="0" y="1412379"/>
            <a:ext cx="9144000" cy="829523"/>
          </a:xfrm>
          <a:prstGeom prst="snip1Rect">
            <a:avLst>
              <a:gd name="adj" fmla="val 50000"/>
            </a:avLst>
          </a:prstGeom>
          <a:solidFill>
            <a:srgbClr val="00B05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4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3. </a:t>
            </a:r>
            <a:r>
              <a:rPr lang="zh-TW" altLang="en-US" sz="4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綁緊容易被風吹倒的物件</a:t>
            </a:r>
          </a:p>
        </p:txBody>
      </p:sp>
      <p:pic>
        <p:nvPicPr>
          <p:cNvPr id="7170" name="Picture 2" descr="http://newspaper.jfdaily.com/xwcb/files/20120807/m_524057.jpg">
            <a:extLst>
              <a:ext uri="{FF2B5EF4-FFF2-40B4-BE49-F238E27FC236}">
                <a16:creationId xmlns:a16="http://schemas.microsoft.com/office/drawing/2014/main" id="{223618E0-B077-4712-984A-8F712C431BD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19"/>
          <a:stretch/>
        </p:blipFill>
        <p:spPr bwMode="auto">
          <a:xfrm>
            <a:off x="946114" y="3429000"/>
            <a:ext cx="3852899" cy="2665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382278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5"/>
          <p:cNvSpPr txBox="1">
            <a:spLocks noChangeArrowheads="1"/>
          </p:cNvSpPr>
          <p:nvPr/>
        </p:nvSpPr>
        <p:spPr bwMode="auto">
          <a:xfrm>
            <a:off x="696465" y="6132028"/>
            <a:ext cx="1584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kumimoji="0" lang="zh-TW" altLang="en-US" sz="2400" b="1" dirty="0">
                <a:latin typeface="微軟正黑體" pitchFamily="34" charset="-120"/>
                <a:ea typeface="微軟正黑體" pitchFamily="34" charset="-120"/>
              </a:rPr>
              <a:t>郊外警告</a:t>
            </a:r>
          </a:p>
        </p:txBody>
      </p:sp>
      <p:sp>
        <p:nvSpPr>
          <p:cNvPr id="5" name="Text Box 17"/>
          <p:cNvSpPr txBox="1">
            <a:spLocks noChangeArrowheads="1"/>
          </p:cNvSpPr>
          <p:nvPr/>
        </p:nvSpPr>
        <p:spPr bwMode="auto">
          <a:xfrm>
            <a:off x="4080682" y="6142656"/>
            <a:ext cx="27352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kumimoji="0" lang="zh-TW" altLang="en-US" sz="2400" b="1" dirty="0">
                <a:latin typeface="微軟正黑體" pitchFamily="34" charset="-120"/>
                <a:ea typeface="微軟正黑體" pitchFamily="34" charset="-120"/>
              </a:rPr>
              <a:t>山泥傾瀉警報牌</a:t>
            </a:r>
          </a:p>
        </p:txBody>
      </p:sp>
      <p:pic>
        <p:nvPicPr>
          <p:cNvPr id="6" name="Picture 15" descr="landslide_sign_all_larg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9537" y="2605620"/>
            <a:ext cx="3526408" cy="3526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3" descr="P106032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716" y="2430462"/>
            <a:ext cx="2663825" cy="199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433" y="4667448"/>
            <a:ext cx="2658195" cy="1247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684213" y="44624"/>
            <a:ext cx="8229600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zh-TW" altLang="en-US" sz="4000" b="1" dirty="0">
                <a:latin typeface="微軟正黑體" pitchFamily="34" charset="-120"/>
                <a:ea typeface="微軟正黑體" pitchFamily="34" charset="-120"/>
              </a:rPr>
              <a:t>颱風發生前</a:t>
            </a:r>
            <a:r>
              <a:rPr lang="en-US" altLang="zh-TW" sz="4000" b="1" dirty="0">
                <a:latin typeface="微軟正黑體" pitchFamily="34" charset="-120"/>
                <a:ea typeface="微軟正黑體" pitchFamily="34" charset="-120"/>
              </a:rPr>
              <a:t>……</a:t>
            </a:r>
          </a:p>
        </p:txBody>
      </p:sp>
      <p:sp>
        <p:nvSpPr>
          <p:cNvPr id="12" name="矩形: 剪去單一角落 11">
            <a:extLst>
              <a:ext uri="{FF2B5EF4-FFF2-40B4-BE49-F238E27FC236}">
                <a16:creationId xmlns:a16="http://schemas.microsoft.com/office/drawing/2014/main" id="{B93A2F2E-7A89-47B0-AD9A-FB36DF286901}"/>
              </a:ext>
            </a:extLst>
          </p:cNvPr>
          <p:cNvSpPr/>
          <p:nvPr/>
        </p:nvSpPr>
        <p:spPr>
          <a:xfrm>
            <a:off x="0" y="1412379"/>
            <a:ext cx="9144000" cy="829523"/>
          </a:xfrm>
          <a:prstGeom prst="snip1Rect">
            <a:avLst>
              <a:gd name="adj" fmla="val 50000"/>
            </a:avLst>
          </a:prstGeom>
          <a:solidFill>
            <a:srgbClr val="00B05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4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4. </a:t>
            </a:r>
            <a:r>
              <a:rPr lang="zh-TW" altLang="en-US" sz="4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留意不同的災難警告標誌</a:t>
            </a:r>
          </a:p>
        </p:txBody>
      </p:sp>
    </p:spTree>
    <p:extLst>
      <p:ext uri="{BB962C8B-B14F-4D97-AF65-F5344CB8AC3E}">
        <p14:creationId xmlns:p14="http://schemas.microsoft.com/office/powerpoint/2010/main" val="995865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/>
          <p:cNvSpPr txBox="1">
            <a:spLocks noGrp="1"/>
          </p:cNvSpPr>
          <p:nvPr/>
        </p:nvSpPr>
        <p:spPr bwMode="auto">
          <a:xfrm>
            <a:off x="67818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eaLnBrk="0" hangingPunct="0"/>
            <a:endParaRPr kumimoji="0" lang="zh-TW" altLang="zh-TW" sz="1400">
              <a:latin typeface="Tahoma" pitchFamily="34" charset="0"/>
            </a:endParaRPr>
          </a:p>
        </p:txBody>
      </p:sp>
      <p:sp>
        <p:nvSpPr>
          <p:cNvPr id="8" name="AutoShape 19" descr="2Q=="/>
          <p:cNvSpPr>
            <a:spLocks noChangeAspect="1" noChangeArrowheads="1"/>
          </p:cNvSpPr>
          <p:nvPr/>
        </p:nvSpPr>
        <p:spPr bwMode="auto">
          <a:xfrm>
            <a:off x="3500438" y="2357438"/>
            <a:ext cx="2143125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kumimoji="0" lang="zh-TW" altLang="zh-TW" b="1"/>
          </a:p>
        </p:txBody>
      </p:sp>
      <p:pic>
        <p:nvPicPr>
          <p:cNvPr id="10" name="Picture 2" descr="C:\Users\ashley.to\Desktop\FE006L_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9521" y="3671038"/>
            <a:ext cx="4304957" cy="18630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684213" y="44624"/>
            <a:ext cx="8229600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zh-TW" altLang="en-US" sz="4000" b="1" dirty="0">
                <a:latin typeface="微軟正黑體" pitchFamily="34" charset="-120"/>
                <a:ea typeface="微軟正黑體" pitchFamily="34" charset="-120"/>
              </a:rPr>
              <a:t>颱風發生前</a:t>
            </a:r>
            <a:r>
              <a:rPr lang="en-US" altLang="zh-TW" sz="4000" b="1" dirty="0">
                <a:latin typeface="微軟正黑體" pitchFamily="34" charset="-120"/>
                <a:ea typeface="微軟正黑體" pitchFamily="34" charset="-120"/>
              </a:rPr>
              <a:t>……</a:t>
            </a:r>
          </a:p>
        </p:txBody>
      </p:sp>
      <p:sp>
        <p:nvSpPr>
          <p:cNvPr id="12" name="矩形: 剪去單一角落 11">
            <a:extLst>
              <a:ext uri="{FF2B5EF4-FFF2-40B4-BE49-F238E27FC236}">
                <a16:creationId xmlns:a16="http://schemas.microsoft.com/office/drawing/2014/main" id="{CD501718-4B79-4E47-AFCC-FC362C9DC823}"/>
              </a:ext>
            </a:extLst>
          </p:cNvPr>
          <p:cNvSpPr/>
          <p:nvPr/>
        </p:nvSpPr>
        <p:spPr>
          <a:xfrm>
            <a:off x="0" y="1542838"/>
            <a:ext cx="9144000" cy="829523"/>
          </a:xfrm>
          <a:prstGeom prst="snip1Rect">
            <a:avLst>
              <a:gd name="adj" fmla="val 50000"/>
            </a:avLst>
          </a:prstGeom>
          <a:solidFill>
            <a:srgbClr val="00B05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4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5. </a:t>
            </a:r>
            <a:r>
              <a:rPr lang="zh-TW" altLang="en-US" sz="4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留意緊急逃生通道</a:t>
            </a:r>
          </a:p>
        </p:txBody>
      </p:sp>
      <p:sp>
        <p:nvSpPr>
          <p:cNvPr id="13" name="矩形: 剪去單一角落 12">
            <a:extLst>
              <a:ext uri="{FF2B5EF4-FFF2-40B4-BE49-F238E27FC236}">
                <a16:creationId xmlns:a16="http://schemas.microsoft.com/office/drawing/2014/main" id="{A09D94F2-5C82-4F29-B058-E370D9501983}"/>
              </a:ext>
            </a:extLst>
          </p:cNvPr>
          <p:cNvSpPr/>
          <p:nvPr/>
        </p:nvSpPr>
        <p:spPr>
          <a:xfrm>
            <a:off x="0" y="2606938"/>
            <a:ext cx="9144000" cy="829523"/>
          </a:xfrm>
          <a:prstGeom prst="snip1Rect">
            <a:avLst>
              <a:gd name="adj" fmla="val 50000"/>
            </a:avLst>
          </a:prstGeom>
          <a:solidFill>
            <a:srgbClr val="00B05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4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6. </a:t>
            </a:r>
            <a:r>
              <a:rPr lang="zh-TW" altLang="en-US" sz="4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預先計劃逃生路線及集合點</a:t>
            </a:r>
          </a:p>
        </p:txBody>
      </p:sp>
    </p:spTree>
    <p:extLst>
      <p:ext uri="{BB962C8B-B14F-4D97-AF65-F5344CB8AC3E}">
        <p14:creationId xmlns:p14="http://schemas.microsoft.com/office/powerpoint/2010/main" val="2511327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/>
          <p:cNvSpPr txBox="1">
            <a:spLocks noGrp="1"/>
          </p:cNvSpPr>
          <p:nvPr/>
        </p:nvSpPr>
        <p:spPr bwMode="auto">
          <a:xfrm>
            <a:off x="67818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eaLnBrk="0" hangingPunct="0"/>
            <a:endParaRPr kumimoji="0" lang="zh-TW" altLang="zh-TW" sz="1400">
              <a:latin typeface="Tahoma" pitchFamily="34" charset="0"/>
            </a:endParaRPr>
          </a:p>
        </p:txBody>
      </p:sp>
      <p:sp>
        <p:nvSpPr>
          <p:cNvPr id="8" name="AutoShape 19" descr="2Q=="/>
          <p:cNvSpPr>
            <a:spLocks noChangeAspect="1" noChangeArrowheads="1"/>
          </p:cNvSpPr>
          <p:nvPr/>
        </p:nvSpPr>
        <p:spPr bwMode="auto">
          <a:xfrm>
            <a:off x="3500438" y="2357438"/>
            <a:ext cx="2143125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kumimoji="0" lang="zh-TW" altLang="zh-TW" b="1"/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684213" y="44624"/>
            <a:ext cx="8229600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zh-TW" altLang="en-US" sz="4000" b="1" dirty="0">
                <a:latin typeface="微軟正黑體" pitchFamily="34" charset="-120"/>
                <a:ea typeface="微軟正黑體" pitchFamily="34" charset="-120"/>
              </a:rPr>
              <a:t>颱風發生前</a:t>
            </a:r>
            <a:r>
              <a:rPr lang="en-US" altLang="zh-TW" sz="4000" b="1" dirty="0">
                <a:latin typeface="微軟正黑體" pitchFamily="34" charset="-120"/>
                <a:ea typeface="微軟正黑體" pitchFamily="34" charset="-120"/>
              </a:rPr>
              <a:t>……</a:t>
            </a:r>
          </a:p>
        </p:txBody>
      </p:sp>
      <p:sp>
        <p:nvSpPr>
          <p:cNvPr id="12" name="矩形: 剪去單一角落 11">
            <a:extLst>
              <a:ext uri="{FF2B5EF4-FFF2-40B4-BE49-F238E27FC236}">
                <a16:creationId xmlns:a16="http://schemas.microsoft.com/office/drawing/2014/main" id="{CD501718-4B79-4E47-AFCC-FC362C9DC823}"/>
              </a:ext>
            </a:extLst>
          </p:cNvPr>
          <p:cNvSpPr/>
          <p:nvPr/>
        </p:nvSpPr>
        <p:spPr>
          <a:xfrm>
            <a:off x="0" y="1542838"/>
            <a:ext cx="9144000" cy="829523"/>
          </a:xfrm>
          <a:prstGeom prst="snip1Rect">
            <a:avLst>
              <a:gd name="adj" fmla="val 50000"/>
            </a:avLst>
          </a:prstGeom>
          <a:solidFill>
            <a:srgbClr val="00B05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4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7. </a:t>
            </a:r>
            <a:r>
              <a:rPr lang="zh-TW" altLang="en-US" sz="4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預備家庭或個人逃生包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4F4D06DB-95B1-45A8-B66A-0F22D50B865A}"/>
              </a:ext>
            </a:extLst>
          </p:cNvPr>
          <p:cNvSpPr>
            <a:spLocks/>
          </p:cNvSpPr>
          <p:nvPr/>
        </p:nvSpPr>
        <p:spPr bwMode="auto">
          <a:xfrm>
            <a:off x="1727200" y="2777968"/>
            <a:ext cx="5689600" cy="1081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zh-TW" altLang="en-US" sz="4400" b="1" dirty="0">
                <a:solidFill>
                  <a:srgbClr val="7030A0"/>
                </a:solidFill>
                <a:latin typeface="微軟正黑體" pitchFamily="34" charset="-120"/>
                <a:ea typeface="微軟正黑體" pitchFamily="34" charset="-120"/>
              </a:rPr>
              <a:t>逃生包</a:t>
            </a:r>
            <a:r>
              <a:rPr lang="en-US" altLang="zh-TW" sz="4400" b="1" dirty="0">
                <a:solidFill>
                  <a:srgbClr val="7030A0"/>
                </a:solidFill>
                <a:latin typeface="微軟正黑體" pitchFamily="34" charset="-120"/>
                <a:ea typeface="微軟正黑體" pitchFamily="34" charset="-120"/>
              </a:rPr>
              <a:t>=</a:t>
            </a:r>
            <a:r>
              <a:rPr lang="zh-TW" altLang="en-US" sz="4400" b="1" dirty="0">
                <a:solidFill>
                  <a:srgbClr val="7030A0"/>
                </a:solidFill>
                <a:latin typeface="微軟正黑體" pitchFamily="34" charset="-120"/>
                <a:ea typeface="微軟正黑體" pitchFamily="34" charset="-120"/>
              </a:rPr>
              <a:t>急救包？</a:t>
            </a:r>
            <a:endParaRPr lang="en-US" altLang="zh-TW" sz="4400" b="1" dirty="0">
              <a:solidFill>
                <a:srgbClr val="7030A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4" name="Rectangle 4">
            <a:extLst>
              <a:ext uri="{FF2B5EF4-FFF2-40B4-BE49-F238E27FC236}">
                <a16:creationId xmlns:a16="http://schemas.microsoft.com/office/drawing/2014/main" id="{B12094AC-1B68-4793-B054-33FACD8004AE}"/>
              </a:ext>
            </a:extLst>
          </p:cNvPr>
          <p:cNvSpPr>
            <a:spLocks/>
          </p:cNvSpPr>
          <p:nvPr/>
        </p:nvSpPr>
        <p:spPr bwMode="auto">
          <a:xfrm>
            <a:off x="1727200" y="3756819"/>
            <a:ext cx="5689600" cy="1081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zh-TW" altLang="en-US" sz="4400" b="1" dirty="0">
                <a:solidFill>
                  <a:srgbClr val="7030A0"/>
                </a:solidFill>
                <a:latin typeface="微軟正黑體" pitchFamily="34" charset="-120"/>
                <a:ea typeface="微軟正黑體" pitchFamily="34" charset="-120"/>
              </a:rPr>
              <a:t>逃生包內有什麼？</a:t>
            </a:r>
            <a:endParaRPr lang="en-US" altLang="zh-TW" sz="4400" b="1" dirty="0">
              <a:solidFill>
                <a:srgbClr val="7030A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578471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4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5889D8D-52D4-40F0-B689-FD10E4B2D3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7" name="內容版面配置區 6">
            <a:extLst>
              <a:ext uri="{FF2B5EF4-FFF2-40B4-BE49-F238E27FC236}">
                <a16:creationId xmlns:a16="http://schemas.microsoft.com/office/drawing/2014/main" id="{EA6644C8-A118-439A-A3A9-A0EF95CC39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0765" y="250824"/>
            <a:ext cx="4002469" cy="5613139"/>
          </a:xfrm>
        </p:spPr>
      </p:pic>
    </p:spTree>
    <p:extLst>
      <p:ext uri="{BB962C8B-B14F-4D97-AF65-F5344CB8AC3E}">
        <p14:creationId xmlns:p14="http://schemas.microsoft.com/office/powerpoint/2010/main" val="154234181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/>
          <p:cNvSpPr txBox="1">
            <a:spLocks noGrp="1"/>
          </p:cNvSpPr>
          <p:nvPr/>
        </p:nvSpPr>
        <p:spPr bwMode="auto">
          <a:xfrm>
            <a:off x="67818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eaLnBrk="0" hangingPunct="0"/>
            <a:endParaRPr kumimoji="0" lang="zh-TW" altLang="zh-TW" sz="1400">
              <a:latin typeface="Tahoma" pitchFamily="34" charset="0"/>
            </a:endParaRPr>
          </a:p>
        </p:txBody>
      </p:sp>
      <p:sp>
        <p:nvSpPr>
          <p:cNvPr id="8" name="AutoShape 19" descr="2Q=="/>
          <p:cNvSpPr>
            <a:spLocks noChangeAspect="1" noChangeArrowheads="1"/>
          </p:cNvSpPr>
          <p:nvPr/>
        </p:nvSpPr>
        <p:spPr bwMode="auto">
          <a:xfrm>
            <a:off x="3500438" y="2357438"/>
            <a:ext cx="2143125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kumimoji="0" lang="zh-TW" altLang="zh-TW" b="1"/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684213" y="44624"/>
            <a:ext cx="8229600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zh-TW" altLang="en-US" sz="4000" b="1" dirty="0">
                <a:latin typeface="微軟正黑體" pitchFamily="34" charset="-120"/>
                <a:ea typeface="微軟正黑體" pitchFamily="34" charset="-120"/>
              </a:rPr>
              <a:t>颱風期間</a:t>
            </a:r>
            <a:r>
              <a:rPr lang="en-US" altLang="zh-TW" sz="4000" b="1" dirty="0">
                <a:latin typeface="微軟正黑體" pitchFamily="34" charset="-120"/>
                <a:ea typeface="微軟正黑體" pitchFamily="34" charset="-120"/>
              </a:rPr>
              <a:t>……</a:t>
            </a:r>
          </a:p>
        </p:txBody>
      </p:sp>
      <p:sp>
        <p:nvSpPr>
          <p:cNvPr id="12" name="矩形: 剪去單一角落 11">
            <a:extLst>
              <a:ext uri="{FF2B5EF4-FFF2-40B4-BE49-F238E27FC236}">
                <a16:creationId xmlns:a16="http://schemas.microsoft.com/office/drawing/2014/main" id="{CD501718-4B79-4E47-AFCC-FC362C9DC823}"/>
              </a:ext>
            </a:extLst>
          </p:cNvPr>
          <p:cNvSpPr/>
          <p:nvPr/>
        </p:nvSpPr>
        <p:spPr>
          <a:xfrm>
            <a:off x="0" y="1224947"/>
            <a:ext cx="9144000" cy="829523"/>
          </a:xfrm>
          <a:prstGeom prst="snip1Rect">
            <a:avLst>
              <a:gd name="adj" fmla="val 50000"/>
            </a:avLst>
          </a:prstGeom>
          <a:solidFill>
            <a:schemeClr val="accent4">
              <a:lumMod val="5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4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1. </a:t>
            </a:r>
            <a:r>
              <a:rPr lang="zh-TW" altLang="en-US" sz="4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留意有關熱帶氣旋的進一步消息</a:t>
            </a:r>
          </a:p>
        </p:txBody>
      </p:sp>
      <p:sp>
        <p:nvSpPr>
          <p:cNvPr id="10" name="矩形: 剪去單一角落 9">
            <a:extLst>
              <a:ext uri="{FF2B5EF4-FFF2-40B4-BE49-F238E27FC236}">
                <a16:creationId xmlns:a16="http://schemas.microsoft.com/office/drawing/2014/main" id="{DC914DA4-A2F2-40F9-BA23-6059CFA40BAA}"/>
              </a:ext>
            </a:extLst>
          </p:cNvPr>
          <p:cNvSpPr/>
          <p:nvPr/>
        </p:nvSpPr>
        <p:spPr>
          <a:xfrm>
            <a:off x="0" y="2186806"/>
            <a:ext cx="9144000" cy="829523"/>
          </a:xfrm>
          <a:prstGeom prst="snip1Rect">
            <a:avLst>
              <a:gd name="adj" fmla="val 50000"/>
            </a:avLst>
          </a:prstGeom>
          <a:solidFill>
            <a:schemeClr val="accent4">
              <a:lumMod val="5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4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2. </a:t>
            </a:r>
            <a:r>
              <a:rPr lang="zh-TW" altLang="en-US" sz="4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留在室內地方，遠離當風門窗</a:t>
            </a:r>
          </a:p>
        </p:txBody>
      </p:sp>
      <p:sp>
        <p:nvSpPr>
          <p:cNvPr id="13" name="矩形: 剪去單一角落 12">
            <a:extLst>
              <a:ext uri="{FF2B5EF4-FFF2-40B4-BE49-F238E27FC236}">
                <a16:creationId xmlns:a16="http://schemas.microsoft.com/office/drawing/2014/main" id="{BA2C69D4-C304-4BBC-95D2-CE11A50D75A0}"/>
              </a:ext>
            </a:extLst>
          </p:cNvPr>
          <p:cNvSpPr/>
          <p:nvPr/>
        </p:nvSpPr>
        <p:spPr>
          <a:xfrm>
            <a:off x="0" y="3148665"/>
            <a:ext cx="9144000" cy="829523"/>
          </a:xfrm>
          <a:prstGeom prst="snip1Rect">
            <a:avLst>
              <a:gd name="adj" fmla="val 50000"/>
            </a:avLst>
          </a:prstGeom>
          <a:solidFill>
            <a:schemeClr val="accent4">
              <a:lumMod val="5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4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3. </a:t>
            </a:r>
            <a:r>
              <a:rPr lang="zh-TW" altLang="en-US" sz="4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遠離岸邊及停止所有水上活動</a:t>
            </a:r>
          </a:p>
        </p:txBody>
      </p:sp>
      <p:sp>
        <p:nvSpPr>
          <p:cNvPr id="15" name="矩形: 剪去單一角落 14">
            <a:extLst>
              <a:ext uri="{FF2B5EF4-FFF2-40B4-BE49-F238E27FC236}">
                <a16:creationId xmlns:a16="http://schemas.microsoft.com/office/drawing/2014/main" id="{74C4F7F7-2E89-4718-BD82-9567309C7B6F}"/>
              </a:ext>
            </a:extLst>
          </p:cNvPr>
          <p:cNvSpPr/>
          <p:nvPr/>
        </p:nvSpPr>
        <p:spPr>
          <a:xfrm>
            <a:off x="0" y="4110524"/>
            <a:ext cx="9144000" cy="1837744"/>
          </a:xfrm>
          <a:prstGeom prst="snip1Rect">
            <a:avLst>
              <a:gd name="adj" fmla="val 50000"/>
            </a:avLst>
          </a:prstGeom>
          <a:solidFill>
            <a:schemeClr val="accent4">
              <a:lumMod val="5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1"/>
          <a:lstStyle/>
          <a:p>
            <a:pPr algn="ctr"/>
            <a:r>
              <a:rPr lang="en-US" altLang="zh-TW" sz="4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4. </a:t>
            </a:r>
            <a:r>
              <a:rPr lang="zh-TW" altLang="en-US" sz="4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當建築物不夠堅固時，</a:t>
            </a:r>
            <a:endParaRPr lang="en-US" altLang="zh-TW" sz="4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4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離開並到安全地方暫避</a:t>
            </a:r>
          </a:p>
        </p:txBody>
      </p:sp>
    </p:spTree>
    <p:extLst>
      <p:ext uri="{BB962C8B-B14F-4D97-AF65-F5344CB8AC3E}">
        <p14:creationId xmlns:p14="http://schemas.microsoft.com/office/powerpoint/2010/main" val="170924385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/>
          <p:cNvSpPr txBox="1">
            <a:spLocks noGrp="1"/>
          </p:cNvSpPr>
          <p:nvPr/>
        </p:nvSpPr>
        <p:spPr bwMode="auto">
          <a:xfrm>
            <a:off x="67818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eaLnBrk="0" hangingPunct="0"/>
            <a:endParaRPr kumimoji="0" lang="zh-TW" altLang="zh-TW" sz="1400">
              <a:latin typeface="Tahoma" pitchFamily="34" charset="0"/>
            </a:endParaRPr>
          </a:p>
        </p:txBody>
      </p:sp>
      <p:sp>
        <p:nvSpPr>
          <p:cNvPr id="8" name="AutoShape 19" descr="2Q=="/>
          <p:cNvSpPr>
            <a:spLocks noChangeAspect="1" noChangeArrowheads="1"/>
          </p:cNvSpPr>
          <p:nvPr/>
        </p:nvSpPr>
        <p:spPr bwMode="auto">
          <a:xfrm>
            <a:off x="3500438" y="2357438"/>
            <a:ext cx="2143125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kumimoji="0" lang="zh-TW" altLang="zh-TW" b="1"/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684213" y="44624"/>
            <a:ext cx="8229600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zh-TW" altLang="en-US" sz="4000" b="1">
                <a:latin typeface="微軟正黑體" pitchFamily="34" charset="-120"/>
                <a:ea typeface="微軟正黑體" pitchFamily="34" charset="-120"/>
              </a:rPr>
              <a:t>颱風後</a:t>
            </a:r>
            <a:r>
              <a:rPr lang="en-US" altLang="zh-TW" sz="4000" b="1">
                <a:latin typeface="微軟正黑體" pitchFamily="34" charset="-120"/>
                <a:ea typeface="微軟正黑體" pitchFamily="34" charset="-120"/>
              </a:rPr>
              <a:t>……</a:t>
            </a:r>
            <a:endParaRPr lang="en-US" altLang="zh-TW" sz="40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2" name="矩形: 剪去單一角落 11">
            <a:extLst>
              <a:ext uri="{FF2B5EF4-FFF2-40B4-BE49-F238E27FC236}">
                <a16:creationId xmlns:a16="http://schemas.microsoft.com/office/drawing/2014/main" id="{CD501718-4B79-4E47-AFCC-FC362C9DC823}"/>
              </a:ext>
            </a:extLst>
          </p:cNvPr>
          <p:cNvSpPr/>
          <p:nvPr/>
        </p:nvSpPr>
        <p:spPr>
          <a:xfrm>
            <a:off x="0" y="1739899"/>
            <a:ext cx="9144000" cy="1768853"/>
          </a:xfrm>
          <a:prstGeom prst="snip1Rect">
            <a:avLst>
              <a:gd name="adj" fmla="val 50000"/>
            </a:avLst>
          </a:prstGeom>
          <a:solidFill>
            <a:schemeClr val="accent2">
              <a:lumMod val="7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742950" indent="-742950" algn="ctr">
              <a:buAutoNum type="arabicPeriod"/>
            </a:pPr>
            <a:r>
              <a:rPr lang="zh-TW" altLang="en-US" sz="4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對颱風後的雨水及</a:t>
            </a:r>
            <a:endParaRPr lang="en-US" altLang="zh-TW" sz="4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4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所引致的水浸保持警覺</a:t>
            </a:r>
          </a:p>
        </p:txBody>
      </p:sp>
      <p:sp>
        <p:nvSpPr>
          <p:cNvPr id="10" name="矩形: 剪去單一角落 9">
            <a:extLst>
              <a:ext uri="{FF2B5EF4-FFF2-40B4-BE49-F238E27FC236}">
                <a16:creationId xmlns:a16="http://schemas.microsoft.com/office/drawing/2014/main" id="{DC914DA4-A2F2-40F9-BA23-6059CFA40BAA}"/>
              </a:ext>
            </a:extLst>
          </p:cNvPr>
          <p:cNvSpPr/>
          <p:nvPr/>
        </p:nvSpPr>
        <p:spPr>
          <a:xfrm>
            <a:off x="0" y="3784645"/>
            <a:ext cx="9144000" cy="1768853"/>
          </a:xfrm>
          <a:prstGeom prst="snip1Rect">
            <a:avLst>
              <a:gd name="adj" fmla="val 50000"/>
            </a:avLst>
          </a:prstGeom>
          <a:solidFill>
            <a:schemeClr val="accent2">
              <a:lumMod val="7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4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2. </a:t>
            </a:r>
            <a:r>
              <a:rPr lang="zh-TW" altLang="en-US" sz="4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疏散後，應根據有關當局指示才可返回家中</a:t>
            </a:r>
          </a:p>
        </p:txBody>
      </p:sp>
    </p:spTree>
    <p:extLst>
      <p:ext uri="{BB962C8B-B14F-4D97-AF65-F5344CB8AC3E}">
        <p14:creationId xmlns:p14="http://schemas.microsoft.com/office/powerpoint/2010/main" val="43646055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22B99E4-E98D-4AF4-BF61-3B4C20F1DF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zh-TW" dirty="0">
                <a:solidFill>
                  <a:srgbClr val="222222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身邊人經歷完山竹後出現負面情緒，我可以點幫佢？</a:t>
            </a:r>
            <a:br>
              <a:rPr lang="zh-TW" altLang="zh-TW" dirty="0"/>
            </a:br>
            <a:endParaRPr lang="zh-TW" altLang="en-US" dirty="0"/>
          </a:p>
        </p:txBody>
      </p:sp>
      <p:sp>
        <p:nvSpPr>
          <p:cNvPr id="3" name="矩形: 剪去單一角落 2">
            <a:extLst>
              <a:ext uri="{FF2B5EF4-FFF2-40B4-BE49-F238E27FC236}">
                <a16:creationId xmlns:a16="http://schemas.microsoft.com/office/drawing/2014/main" id="{EB1CC53E-8C11-4AF9-A2A1-235EEF0510E7}"/>
              </a:ext>
            </a:extLst>
          </p:cNvPr>
          <p:cNvSpPr/>
          <p:nvPr/>
        </p:nvSpPr>
        <p:spPr>
          <a:xfrm>
            <a:off x="0" y="1479550"/>
            <a:ext cx="9144000" cy="4330700"/>
          </a:xfrm>
          <a:prstGeom prst="snip1Rect">
            <a:avLst/>
          </a:prstGeom>
          <a:solidFill>
            <a:srgbClr val="8A3CC4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你可以：</a:t>
            </a:r>
            <a:endParaRPr lang="en-US" altLang="zh-TW" sz="2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sz="26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1.</a:t>
            </a:r>
            <a:r>
              <a:rPr lang="en-US" altLang="zh-TW" sz="26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       </a:t>
            </a:r>
            <a:r>
              <a:rPr lang="zh-TW" altLang="en-US" sz="26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在安全的環境下，詢問並聆聽對方的感受和需要</a:t>
            </a:r>
            <a:endParaRPr lang="zh-TW" altLang="en-US" sz="26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sz="26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2.</a:t>
            </a:r>
            <a:r>
              <a:rPr lang="en-US" altLang="zh-TW" sz="26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       </a:t>
            </a:r>
            <a:r>
              <a:rPr lang="zh-TW" altLang="en-US" sz="26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接納對方的負面情緒，以同理心關懷對方的情緒狀況</a:t>
            </a:r>
            <a:endParaRPr lang="zh-TW" altLang="en-US" sz="26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sz="26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3.</a:t>
            </a:r>
            <a:r>
              <a:rPr lang="en-US" altLang="zh-TW" sz="26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       </a:t>
            </a:r>
            <a:r>
              <a:rPr lang="zh-TW" altLang="en-US" sz="26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在你能力許可的情況下，提供重要資訊及即時協助</a:t>
            </a:r>
            <a:endParaRPr lang="zh-TW" altLang="en-US" sz="26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sz="26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4.</a:t>
            </a:r>
            <a:r>
              <a:rPr lang="en-US" altLang="zh-TW" sz="26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       </a:t>
            </a:r>
            <a:r>
              <a:rPr lang="zh-HK" altLang="en-US" sz="26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找一個不受干擾的時間和地點談話</a:t>
            </a:r>
            <a:endParaRPr lang="en-US" altLang="zh-HK" sz="26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sz="26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5.</a:t>
            </a:r>
            <a:r>
              <a:rPr lang="en-US" altLang="zh-TW" sz="26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       </a:t>
            </a:r>
            <a:r>
              <a:rPr lang="zh-HK" altLang="en-US" sz="26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表示有興趣聆聽、專注和給予關心</a:t>
            </a:r>
            <a:endParaRPr lang="en-US" altLang="zh-HK" sz="26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sz="26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6.</a:t>
            </a:r>
            <a:r>
              <a:rPr lang="en-US" altLang="zh-TW" sz="26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       </a:t>
            </a:r>
            <a:r>
              <a:rPr lang="zh-TW" altLang="en-US" sz="26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陪伴對方面對負面情緒</a:t>
            </a:r>
            <a:endParaRPr lang="zh-TW" altLang="en-US" sz="26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sz="26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7.</a:t>
            </a:r>
            <a:r>
              <a:rPr lang="en-US" altLang="zh-TW" sz="26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       </a:t>
            </a:r>
            <a:r>
              <a:rPr lang="zh-HK" altLang="en-US" sz="26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認同對方處理</a:t>
            </a:r>
            <a:r>
              <a:rPr lang="zh-TW" altLang="en-US" sz="26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山竹帶來的</a:t>
            </a:r>
            <a:r>
              <a:rPr lang="zh-HK" altLang="en-US" sz="26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問題的能力</a:t>
            </a:r>
            <a:endParaRPr lang="zh-TW" altLang="en-US" sz="26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sz="26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8.</a:t>
            </a:r>
            <a:r>
              <a:rPr lang="en-US" altLang="zh-TW" sz="26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       </a:t>
            </a:r>
            <a:r>
              <a:rPr lang="zh-HK" altLang="en-US" sz="26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協助對方了解</a:t>
            </a:r>
            <a:r>
              <a:rPr lang="zh-TW" altLang="en-US" sz="26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山竹帶來的情緒反應</a:t>
            </a:r>
            <a:r>
              <a:rPr lang="zh-HK" altLang="en-US" sz="26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可能需要花一段時</a:t>
            </a:r>
            <a:endParaRPr lang="en-US" altLang="zh-HK" sz="26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HK" sz="26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        </a:t>
            </a:r>
            <a:r>
              <a:rPr lang="zh-HK" altLang="en-US" sz="26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  間才能解決</a:t>
            </a:r>
            <a:endParaRPr lang="en-US" altLang="zh-TW" sz="26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endParaRPr lang="zh-TW" altLang="en-US" dirty="0"/>
          </a:p>
        </p:txBody>
      </p:sp>
      <p:sp>
        <p:nvSpPr>
          <p:cNvPr id="7" name="語音泡泡: 矩形 6">
            <a:extLst>
              <a:ext uri="{FF2B5EF4-FFF2-40B4-BE49-F238E27FC236}">
                <a16:creationId xmlns:a16="http://schemas.microsoft.com/office/drawing/2014/main" id="{0A885851-A7A1-43DA-854A-B428A9616AE8}"/>
              </a:ext>
            </a:extLst>
          </p:cNvPr>
          <p:cNvSpPr/>
          <p:nvPr/>
        </p:nvSpPr>
        <p:spPr>
          <a:xfrm>
            <a:off x="5664200" y="868365"/>
            <a:ext cx="3479800" cy="822324"/>
          </a:xfrm>
          <a:prstGeom prst="wedgeRectCallout">
            <a:avLst/>
          </a:prstGeom>
          <a:solidFill>
            <a:srgbClr val="E0AFFB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練習：你會講什麼呢？</a:t>
            </a:r>
          </a:p>
        </p:txBody>
      </p:sp>
    </p:spTree>
    <p:extLst>
      <p:ext uri="{BB962C8B-B14F-4D97-AF65-F5344CB8AC3E}">
        <p14:creationId xmlns:p14="http://schemas.microsoft.com/office/powerpoint/2010/main" val="231829995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22B99E4-E98D-4AF4-BF61-3B4C20F1DF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zh-TW" dirty="0">
                <a:solidFill>
                  <a:srgbClr val="222222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身邊人經歷完山竹後出現負面情緒，我可以點幫佢？</a:t>
            </a:r>
            <a:br>
              <a:rPr lang="zh-TW" altLang="zh-TW" dirty="0"/>
            </a:br>
            <a:endParaRPr lang="zh-TW" altLang="en-US" dirty="0"/>
          </a:p>
        </p:txBody>
      </p:sp>
      <p:sp>
        <p:nvSpPr>
          <p:cNvPr id="3" name="矩形: 剪去單一角落 2">
            <a:extLst>
              <a:ext uri="{FF2B5EF4-FFF2-40B4-BE49-F238E27FC236}">
                <a16:creationId xmlns:a16="http://schemas.microsoft.com/office/drawing/2014/main" id="{EB1CC53E-8C11-4AF9-A2A1-235EEF0510E7}"/>
              </a:ext>
            </a:extLst>
          </p:cNvPr>
          <p:cNvSpPr/>
          <p:nvPr/>
        </p:nvSpPr>
        <p:spPr>
          <a:xfrm>
            <a:off x="0" y="1358900"/>
            <a:ext cx="9144000" cy="4508500"/>
          </a:xfrm>
          <a:prstGeom prst="snip1Rect">
            <a:avLst/>
          </a:prstGeom>
          <a:solidFill>
            <a:srgbClr val="B34D8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你不要：</a:t>
            </a:r>
            <a:endParaRPr lang="en-US" altLang="zh-TW" sz="2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sz="26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1.</a:t>
            </a:r>
            <a:r>
              <a:rPr lang="en-US" altLang="zh-TW" sz="26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       </a:t>
            </a:r>
            <a:r>
              <a:rPr lang="zh-TW" altLang="en-US" sz="26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強迫對方講述面對山竹的經過和感受</a:t>
            </a:r>
            <a:endParaRPr lang="zh-TW" altLang="en-US" sz="26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sz="26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2.</a:t>
            </a:r>
            <a:r>
              <a:rPr lang="en-US" altLang="zh-TW" sz="26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       </a:t>
            </a:r>
            <a:r>
              <a:rPr lang="zh-TW" altLang="en-US" sz="26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告訴對方要擺脫與山竹有關的負面情緒，要正面思考</a:t>
            </a:r>
            <a:endParaRPr lang="zh-TW" altLang="en-US" sz="26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sz="26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3.</a:t>
            </a:r>
            <a:r>
              <a:rPr lang="en-US" altLang="zh-TW" sz="26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       </a:t>
            </a:r>
            <a:r>
              <a:rPr lang="zh-TW" altLang="en-US" sz="26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給予虛假的希望或許下無法實現的承諾，以減低對</a:t>
            </a:r>
            <a:endParaRPr lang="en-US" altLang="zh-TW" sz="26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sz="26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          </a:t>
            </a:r>
            <a:r>
              <a:rPr lang="zh-TW" altLang="en-US" sz="26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方的不安</a:t>
            </a:r>
            <a:endParaRPr lang="zh-TW" altLang="en-US" sz="26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sz="26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4.</a:t>
            </a:r>
            <a:r>
              <a:rPr lang="en-US" altLang="zh-TW" sz="26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       </a:t>
            </a:r>
            <a:r>
              <a:rPr lang="zh-HK" altLang="en-US" sz="26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急著告訴對方他會好起來，或是他應該要忘記</a:t>
            </a:r>
            <a:r>
              <a:rPr lang="zh-TW" altLang="en-US" sz="26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山竹</a:t>
            </a:r>
            <a:endParaRPr lang="zh-TW" altLang="en-US" sz="26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sz="26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5.</a:t>
            </a:r>
            <a:r>
              <a:rPr lang="en-US" altLang="zh-TW" sz="26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       </a:t>
            </a:r>
            <a:r>
              <a:rPr lang="zh-HK" altLang="en-US" sz="26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當對方應對壓力比不上你，就認為對方是懦弱或誇</a:t>
            </a:r>
            <a:endParaRPr lang="en-US" altLang="zh-HK" sz="26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HK" sz="26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          </a:t>
            </a:r>
            <a:r>
              <a:rPr lang="zh-HK" altLang="en-US" sz="26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大問題</a:t>
            </a:r>
            <a:endParaRPr lang="zh-TW" altLang="en-US" sz="26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sz="26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6.</a:t>
            </a:r>
            <a:r>
              <a:rPr lang="en-US" altLang="zh-TW" sz="26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       </a:t>
            </a:r>
            <a:r>
              <a:rPr lang="zh-HK" altLang="en-US" sz="26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只討論自</a:t>
            </a:r>
            <a:r>
              <a:rPr lang="zh-TW" altLang="en-US" sz="26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己應對山竹</a:t>
            </a:r>
            <a:r>
              <a:rPr lang="zh-HK" altLang="en-US" sz="26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經歷而不傾聽對方的故事</a:t>
            </a:r>
            <a:endParaRPr lang="zh-TW" altLang="en-US" sz="26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sz="26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7.</a:t>
            </a:r>
            <a:r>
              <a:rPr lang="en-US" altLang="zh-TW" sz="26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       </a:t>
            </a:r>
            <a:r>
              <a:rPr lang="zh-HK" altLang="en-US" sz="26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沒有細心聆聽對方及理解他們的擔憂</a:t>
            </a:r>
            <a:r>
              <a:rPr lang="zh-TW" altLang="en-US" sz="26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就急於</a:t>
            </a:r>
            <a:r>
              <a:rPr lang="zh-HK" altLang="en-US" sz="26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提供建議</a:t>
            </a:r>
            <a:endParaRPr lang="zh-TW" altLang="en-US" sz="26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sz="26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8.</a:t>
            </a:r>
            <a:r>
              <a:rPr lang="en-US" altLang="zh-TW" sz="26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       </a:t>
            </a:r>
            <a:r>
              <a:rPr lang="zh-HK" altLang="en-US" sz="26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告訴對方他已經很幸運，因為他的情況並不是最壞</a:t>
            </a:r>
            <a:endParaRPr lang="zh-TW" altLang="en-US" sz="26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endParaRPr lang="zh-TW" altLang="en-US" dirty="0"/>
          </a:p>
        </p:txBody>
      </p:sp>
      <p:sp>
        <p:nvSpPr>
          <p:cNvPr id="7" name="語音泡泡: 矩形 6">
            <a:extLst>
              <a:ext uri="{FF2B5EF4-FFF2-40B4-BE49-F238E27FC236}">
                <a16:creationId xmlns:a16="http://schemas.microsoft.com/office/drawing/2014/main" id="{0A885851-A7A1-43DA-854A-B428A9616AE8}"/>
              </a:ext>
            </a:extLst>
          </p:cNvPr>
          <p:cNvSpPr/>
          <p:nvPr/>
        </p:nvSpPr>
        <p:spPr>
          <a:xfrm>
            <a:off x="5397500" y="736599"/>
            <a:ext cx="3746500" cy="788989"/>
          </a:xfrm>
          <a:prstGeom prst="wedgeRectCallout">
            <a:avLst/>
          </a:prstGeom>
          <a:solidFill>
            <a:srgbClr val="F7C9EB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練習：你不應講什麼呢？</a:t>
            </a:r>
          </a:p>
        </p:txBody>
      </p:sp>
    </p:spTree>
    <p:extLst>
      <p:ext uri="{BB962C8B-B14F-4D97-AF65-F5344CB8AC3E}">
        <p14:creationId xmlns:p14="http://schemas.microsoft.com/office/powerpoint/2010/main" val="136694623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B811E07-FDFB-4A26-AFD2-E395F01ADF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內容版面配置區 6">
            <a:extLst>
              <a:ext uri="{FF2B5EF4-FFF2-40B4-BE49-F238E27FC236}">
                <a16:creationId xmlns:a16="http://schemas.microsoft.com/office/drawing/2014/main" id="{8E4792CB-7173-4CD2-9A1C-C030521122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9" name="矩形: 剪去單一角落 8">
            <a:extLst>
              <a:ext uri="{FF2B5EF4-FFF2-40B4-BE49-F238E27FC236}">
                <a16:creationId xmlns:a16="http://schemas.microsoft.com/office/drawing/2014/main" id="{10034219-C093-4AFC-AC25-87AB77BE3D08}"/>
              </a:ext>
            </a:extLst>
          </p:cNvPr>
          <p:cNvSpPr/>
          <p:nvPr/>
        </p:nvSpPr>
        <p:spPr>
          <a:xfrm>
            <a:off x="0" y="1003300"/>
            <a:ext cx="9144000" cy="4644232"/>
          </a:xfrm>
          <a:prstGeom prst="snip1Rect">
            <a:avLst>
              <a:gd name="adj" fmla="val 50000"/>
            </a:avLst>
          </a:prstGeom>
          <a:solidFill>
            <a:srgbClr val="7030A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4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我們無法阻止天災的發生，</a:t>
            </a:r>
            <a:endParaRPr lang="en-US" altLang="zh-TW" sz="4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4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但通過提高防災意識，</a:t>
            </a:r>
            <a:endParaRPr lang="en-US" altLang="zh-TW" sz="4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4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採取正確的備災措施，</a:t>
            </a:r>
            <a:endParaRPr lang="en-US" altLang="zh-TW" sz="4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4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有助我們迅速應變，</a:t>
            </a:r>
            <a:endParaRPr lang="en-US" altLang="zh-TW" sz="4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4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保障生命和安全。</a:t>
            </a:r>
          </a:p>
        </p:txBody>
      </p:sp>
      <p:pic>
        <p:nvPicPr>
          <p:cNvPr id="8196" name="Picture 4" descr="é²ç½çåçæå°çµæ">
            <a:extLst>
              <a:ext uri="{FF2B5EF4-FFF2-40B4-BE49-F238E27FC236}">
                <a16:creationId xmlns:a16="http://schemas.microsoft.com/office/drawing/2014/main" id="{D4DEAAE0-0388-490A-AA28-CF855DC43F4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30" t="7619" r="22381" b="31905"/>
          <a:stretch/>
        </p:blipFill>
        <p:spPr bwMode="auto">
          <a:xfrm>
            <a:off x="5924550" y="2455430"/>
            <a:ext cx="2901950" cy="2980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236514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72FF304-0A37-4FD4-92DF-7D4562267A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9EADEEF9-80F8-4ED0-8CDC-0B9952D2EC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F7010E92-70A8-4C62-8203-47601A0D3423}"/>
              </a:ext>
            </a:extLst>
          </p:cNvPr>
          <p:cNvSpPr/>
          <p:nvPr/>
        </p:nvSpPr>
        <p:spPr>
          <a:xfrm>
            <a:off x="1017179" y="2136338"/>
            <a:ext cx="7109639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5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想一想：</a:t>
            </a:r>
            <a:endParaRPr lang="en-US" altLang="zh-TW" sz="5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5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打風不一定等於放假，</a:t>
            </a:r>
            <a:endParaRPr lang="en-US" altLang="zh-TW" sz="5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5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還可以是災難。</a:t>
            </a:r>
            <a:endParaRPr lang="en-US" altLang="zh-TW" sz="5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5" name="Picture 4" descr="ä¹¦æ³æ°å­">
            <a:extLst>
              <a:ext uri="{FF2B5EF4-FFF2-40B4-BE49-F238E27FC236}">
                <a16:creationId xmlns:a16="http://schemas.microsoft.com/office/drawing/2014/main" id="{67CBF2F0-9279-4F16-893A-FD9460BEC41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66" t="4569" r="41806" b="59670"/>
          <a:stretch/>
        </p:blipFill>
        <p:spPr bwMode="auto">
          <a:xfrm>
            <a:off x="6706779" y="3887538"/>
            <a:ext cx="2197100" cy="1938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701175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: 剪去單一角落 6">
            <a:extLst>
              <a:ext uri="{FF2B5EF4-FFF2-40B4-BE49-F238E27FC236}">
                <a16:creationId xmlns:a16="http://schemas.microsoft.com/office/drawing/2014/main" id="{E4D75076-0DB6-4436-BE2C-3B2C4FC5DEFE}"/>
              </a:ext>
            </a:extLst>
          </p:cNvPr>
          <p:cNvSpPr/>
          <p:nvPr/>
        </p:nvSpPr>
        <p:spPr>
          <a:xfrm>
            <a:off x="0" y="1446214"/>
            <a:ext cx="9144000" cy="4014786"/>
          </a:xfrm>
          <a:prstGeom prst="snip1Rect">
            <a:avLst>
              <a:gd name="adj" fmla="val 50000"/>
            </a:avLst>
          </a:prstGeom>
          <a:solidFill>
            <a:schemeClr val="accent5">
              <a:lumMod val="20000"/>
              <a:lumOff val="8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TW" altLang="en-US" sz="4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A9134A03-2287-4AB3-98AF-548D54FF03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213" y="44624"/>
            <a:ext cx="8229600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zh-TW" altLang="en-US" sz="4000" b="1" dirty="0">
                <a:latin typeface="微軟正黑體" pitchFamily="34" charset="-120"/>
                <a:ea typeface="微軟正黑體" pitchFamily="34" charset="-120"/>
              </a:rPr>
              <a:t>災難方程式</a:t>
            </a:r>
            <a:endParaRPr lang="en-US" altLang="zh-TW" sz="40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B8EA0A3-4A83-4A46-A75B-E8B393952338}"/>
              </a:ext>
            </a:extLst>
          </p:cNvPr>
          <p:cNvSpPr txBox="1">
            <a:spLocks noChangeArrowheads="1"/>
          </p:cNvSpPr>
          <p:nvPr/>
        </p:nvSpPr>
        <p:spPr>
          <a:xfrm>
            <a:off x="1249363" y="2523256"/>
            <a:ext cx="8208962" cy="32592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zh-TW" altLang="en-US" sz="4000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災難 ＝ </a:t>
            </a:r>
            <a:r>
              <a:rPr lang="zh-TW" altLang="en-US" sz="4000" u="sng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災害事件</a:t>
            </a:r>
            <a:r>
              <a:rPr lang="en-US" altLang="zh-TW" sz="4000" u="sng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X</a:t>
            </a:r>
            <a:r>
              <a:rPr lang="zh-TW" altLang="en-US" sz="4000" u="sng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易受損性</a:t>
            </a:r>
            <a:r>
              <a:rPr lang="en-US" altLang="zh-HK" sz="4000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                    				</a:t>
            </a:r>
            <a:r>
              <a:rPr lang="zh-TW" altLang="en-US" sz="4000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能力</a:t>
            </a:r>
            <a:endParaRPr lang="en-US" altLang="zh-HK" dirty="0">
              <a:solidFill>
                <a:srgbClr val="7030A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FontTx/>
              <a:buNone/>
            </a:pPr>
            <a:r>
              <a:rPr lang="en-US" altLang="zh-TW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Disaster = </a:t>
            </a:r>
            <a:r>
              <a:rPr lang="en-US" altLang="zh-TW" u="sng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Hazard x Vulnerability</a:t>
            </a:r>
          </a:p>
          <a:p>
            <a:pPr marL="1828800" lvl="4" indent="0">
              <a:buFontTx/>
              <a:buNone/>
            </a:pPr>
            <a:r>
              <a:rPr lang="en-US" altLang="zh-TW" sz="3200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  </a:t>
            </a:r>
            <a:r>
              <a:rPr lang="en-US" altLang="zh-TW" sz="3200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Capacity</a:t>
            </a:r>
          </a:p>
        </p:txBody>
      </p:sp>
    </p:spTree>
    <p:extLst>
      <p:ext uri="{BB962C8B-B14F-4D97-AF65-F5344CB8AC3E}">
        <p14:creationId xmlns:p14="http://schemas.microsoft.com/office/powerpoint/2010/main" val="348754120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語音泡泡: 矩形 3">
            <a:extLst>
              <a:ext uri="{FF2B5EF4-FFF2-40B4-BE49-F238E27FC236}">
                <a16:creationId xmlns:a16="http://schemas.microsoft.com/office/drawing/2014/main" id="{BCB4B39E-F08A-4235-9AE3-2A79E3D2E462}"/>
              </a:ext>
            </a:extLst>
          </p:cNvPr>
          <p:cNvSpPr/>
          <p:nvPr/>
        </p:nvSpPr>
        <p:spPr>
          <a:xfrm>
            <a:off x="466725" y="1158874"/>
            <a:ext cx="8210550" cy="4149726"/>
          </a:xfrm>
          <a:prstGeom prst="wedgeRectCallout">
            <a:avLst/>
          </a:prstGeom>
          <a:solidFill>
            <a:srgbClr val="FFFF0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1B6D9E58-4517-4965-88CE-9A3DE0B12B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6725" y="1787525"/>
            <a:ext cx="7886700" cy="4351338"/>
          </a:xfrm>
        </p:spPr>
        <p:txBody>
          <a:bodyPr/>
          <a:lstStyle/>
          <a:p>
            <a:pPr marL="0" indent="0" algn="just">
              <a:buNone/>
            </a:pP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不少人都說，有生以來第一次面對颱風有「驚」的感覺，我們第一次終於發現，原來災難就在窗前，原來下一秒，你的玻璃窗就可以破裂。第一次，你真的不敢再走出街，因為你知道，原來打風是可以隨時無命。</a:t>
            </a:r>
            <a:endParaRPr lang="zh-HK" altLang="en-US" sz="3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43149516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72FF304-0A37-4FD4-92DF-7D4562267A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9EADEEF9-80F8-4ED0-8CDC-0B9952D2EC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F7010E92-70A8-4C62-8203-47601A0D3423}"/>
              </a:ext>
            </a:extLst>
          </p:cNvPr>
          <p:cNvSpPr/>
          <p:nvPr/>
        </p:nvSpPr>
        <p:spPr>
          <a:xfrm>
            <a:off x="324680" y="1027907"/>
            <a:ext cx="8494633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5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想一想：</a:t>
            </a:r>
            <a:endParaRPr lang="en-US" altLang="zh-TW" sz="5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5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追風不是「好好玩」，</a:t>
            </a:r>
            <a:endParaRPr lang="en-US" altLang="zh-TW" sz="5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5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是輕視自己及他人的生命。</a:t>
            </a:r>
            <a:endParaRPr lang="en-US" altLang="zh-TW" sz="5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5" name="Picture 4" descr="ä¹¦æ³æ°å­">
            <a:extLst>
              <a:ext uri="{FF2B5EF4-FFF2-40B4-BE49-F238E27FC236}">
                <a16:creationId xmlns:a16="http://schemas.microsoft.com/office/drawing/2014/main" id="{6D8E13E5-FCB3-45D9-8950-A23E7F83868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847" t="5912" r="23889" b="54716"/>
          <a:stretch/>
        </p:blipFill>
        <p:spPr bwMode="auto">
          <a:xfrm>
            <a:off x="7149261" y="3789688"/>
            <a:ext cx="1670052" cy="2133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465382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CAA0D62F-BF9E-4563-84A0-8C7BB6019EA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336088" cy="2991544"/>
          </a:xfrm>
          <a:prstGeom prst="rect">
            <a:avLst/>
          </a:prstGeom>
        </p:spPr>
      </p:pic>
      <p:grpSp>
        <p:nvGrpSpPr>
          <p:cNvPr id="56" name="群組 55">
            <a:extLst>
              <a:ext uri="{FF2B5EF4-FFF2-40B4-BE49-F238E27FC236}">
                <a16:creationId xmlns:a16="http://schemas.microsoft.com/office/drawing/2014/main" id="{5E3F5D4F-CA4B-4C94-AFAE-A51587B67793}"/>
              </a:ext>
            </a:extLst>
          </p:cNvPr>
          <p:cNvGrpSpPr/>
          <p:nvPr/>
        </p:nvGrpSpPr>
        <p:grpSpPr>
          <a:xfrm>
            <a:off x="0" y="2900298"/>
            <a:ext cx="7035916" cy="3957702"/>
            <a:chOff x="0" y="2900298"/>
            <a:chExt cx="7035916" cy="3957702"/>
          </a:xfrm>
        </p:grpSpPr>
        <p:pic>
          <p:nvPicPr>
            <p:cNvPr id="5" name="圖片 4">
              <a:extLst>
                <a:ext uri="{FF2B5EF4-FFF2-40B4-BE49-F238E27FC236}">
                  <a16:creationId xmlns:a16="http://schemas.microsoft.com/office/drawing/2014/main" id="{886F69B8-63A2-4D37-BD99-DCF3F15C879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2900298"/>
              <a:ext cx="7035916" cy="3957702"/>
            </a:xfrm>
            <a:prstGeom prst="rect">
              <a:avLst/>
            </a:prstGeom>
          </p:spPr>
        </p:pic>
        <p:sp>
          <p:nvSpPr>
            <p:cNvPr id="55" name="橢圓 54">
              <a:extLst>
                <a:ext uri="{FF2B5EF4-FFF2-40B4-BE49-F238E27FC236}">
                  <a16:creationId xmlns:a16="http://schemas.microsoft.com/office/drawing/2014/main" id="{3A7D79C9-D676-40AE-B962-E04643498995}"/>
                </a:ext>
              </a:extLst>
            </p:cNvPr>
            <p:cNvSpPr/>
            <p:nvPr/>
          </p:nvSpPr>
          <p:spPr>
            <a:xfrm>
              <a:off x="1933004" y="4431343"/>
              <a:ext cx="267935" cy="278971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7" name="橢圓 56">
              <a:extLst>
                <a:ext uri="{FF2B5EF4-FFF2-40B4-BE49-F238E27FC236}">
                  <a16:creationId xmlns:a16="http://schemas.microsoft.com/office/drawing/2014/main" id="{22ED3D49-2419-45E1-9871-B3587AA1F819}"/>
                </a:ext>
              </a:extLst>
            </p:cNvPr>
            <p:cNvSpPr/>
            <p:nvPr/>
          </p:nvSpPr>
          <p:spPr>
            <a:xfrm>
              <a:off x="4038973" y="4052118"/>
              <a:ext cx="267935" cy="278971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46" name="群組 45">
            <a:extLst>
              <a:ext uri="{FF2B5EF4-FFF2-40B4-BE49-F238E27FC236}">
                <a16:creationId xmlns:a16="http://schemas.microsoft.com/office/drawing/2014/main" id="{7F0BE2DA-D441-4C06-9565-A78A81881264}"/>
              </a:ext>
            </a:extLst>
          </p:cNvPr>
          <p:cNvGrpSpPr/>
          <p:nvPr/>
        </p:nvGrpSpPr>
        <p:grpSpPr>
          <a:xfrm>
            <a:off x="4038252" y="1"/>
            <a:ext cx="5226397" cy="2900298"/>
            <a:chOff x="3990349" y="0"/>
            <a:chExt cx="5226397" cy="2900298"/>
          </a:xfrm>
        </p:grpSpPr>
        <p:grpSp>
          <p:nvGrpSpPr>
            <p:cNvPr id="45" name="群組 44">
              <a:extLst>
                <a:ext uri="{FF2B5EF4-FFF2-40B4-BE49-F238E27FC236}">
                  <a16:creationId xmlns:a16="http://schemas.microsoft.com/office/drawing/2014/main" id="{6AA1141E-7DFA-485B-9806-573E203B1350}"/>
                </a:ext>
              </a:extLst>
            </p:cNvPr>
            <p:cNvGrpSpPr/>
            <p:nvPr/>
          </p:nvGrpSpPr>
          <p:grpSpPr>
            <a:xfrm>
              <a:off x="3990349" y="0"/>
              <a:ext cx="5226397" cy="2900298"/>
              <a:chOff x="3990349" y="0"/>
              <a:chExt cx="5226397" cy="2900298"/>
            </a:xfrm>
          </p:grpSpPr>
          <p:pic>
            <p:nvPicPr>
              <p:cNvPr id="6" name="圖片 5">
                <a:extLst>
                  <a:ext uri="{FF2B5EF4-FFF2-40B4-BE49-F238E27FC236}">
                    <a16:creationId xmlns:a16="http://schemas.microsoft.com/office/drawing/2014/main" id="{6AFB7C88-B034-46F4-9579-0B9AEFAE5C8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990349" y="0"/>
                <a:ext cx="5156086" cy="2900298"/>
              </a:xfrm>
              <a:prstGeom prst="rect">
                <a:avLst/>
              </a:prstGeom>
            </p:spPr>
          </p:pic>
          <p:sp>
            <p:nvSpPr>
              <p:cNvPr id="19" name="橢圓 18">
                <a:extLst>
                  <a:ext uri="{FF2B5EF4-FFF2-40B4-BE49-F238E27FC236}">
                    <a16:creationId xmlns:a16="http://schemas.microsoft.com/office/drawing/2014/main" id="{E616F92B-A593-4B55-9010-67BFAE395FEB}"/>
                  </a:ext>
                </a:extLst>
              </p:cNvPr>
              <p:cNvSpPr/>
              <p:nvPr/>
            </p:nvSpPr>
            <p:spPr>
              <a:xfrm>
                <a:off x="7490802" y="1177541"/>
                <a:ext cx="388070" cy="423823"/>
              </a:xfrm>
              <a:prstGeom prst="ellipse">
                <a:avLst/>
              </a:prstGeom>
              <a:solidFill>
                <a:srgbClr val="F8CBAD">
                  <a:alpha val="80000"/>
                </a:srgbClr>
              </a:solidFill>
              <a:ln>
                <a:noFill/>
              </a:ln>
              <a:effectLst>
                <a:softEdge rad="63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26" name="橢圓 25">
                <a:extLst>
                  <a:ext uri="{FF2B5EF4-FFF2-40B4-BE49-F238E27FC236}">
                    <a16:creationId xmlns:a16="http://schemas.microsoft.com/office/drawing/2014/main" id="{C8AFCFD2-6973-4330-B062-31B14E2C4B8A}"/>
                  </a:ext>
                </a:extLst>
              </p:cNvPr>
              <p:cNvSpPr/>
              <p:nvPr/>
            </p:nvSpPr>
            <p:spPr>
              <a:xfrm>
                <a:off x="7372839" y="686250"/>
                <a:ext cx="388070" cy="423823"/>
              </a:xfrm>
              <a:prstGeom prst="ellipse">
                <a:avLst/>
              </a:prstGeom>
              <a:solidFill>
                <a:srgbClr val="F8CBAD">
                  <a:alpha val="80000"/>
                </a:srgbClr>
              </a:solidFill>
              <a:ln>
                <a:noFill/>
              </a:ln>
              <a:effectLst>
                <a:softEdge rad="63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28" name="橢圓 27">
                <a:extLst>
                  <a:ext uri="{FF2B5EF4-FFF2-40B4-BE49-F238E27FC236}">
                    <a16:creationId xmlns:a16="http://schemas.microsoft.com/office/drawing/2014/main" id="{31B7E9F0-D118-4839-BFED-E3077BC78771}"/>
                  </a:ext>
                </a:extLst>
              </p:cNvPr>
              <p:cNvSpPr/>
              <p:nvPr/>
            </p:nvSpPr>
            <p:spPr>
              <a:xfrm>
                <a:off x="7029428" y="839606"/>
                <a:ext cx="388070" cy="423823"/>
              </a:xfrm>
              <a:prstGeom prst="ellipse">
                <a:avLst/>
              </a:prstGeom>
              <a:solidFill>
                <a:srgbClr val="F8CBAD">
                  <a:alpha val="80000"/>
                </a:srgbClr>
              </a:solidFill>
              <a:ln>
                <a:noFill/>
              </a:ln>
              <a:effectLst>
                <a:softEdge rad="63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29" name="橢圓 28">
                <a:extLst>
                  <a:ext uri="{FF2B5EF4-FFF2-40B4-BE49-F238E27FC236}">
                    <a16:creationId xmlns:a16="http://schemas.microsoft.com/office/drawing/2014/main" id="{4181198C-3400-407E-8F1E-E5301D6044F9}"/>
                  </a:ext>
                </a:extLst>
              </p:cNvPr>
              <p:cNvSpPr/>
              <p:nvPr/>
            </p:nvSpPr>
            <p:spPr>
              <a:xfrm>
                <a:off x="6544671" y="796813"/>
                <a:ext cx="388070" cy="423823"/>
              </a:xfrm>
              <a:prstGeom prst="ellipse">
                <a:avLst/>
              </a:prstGeom>
              <a:solidFill>
                <a:srgbClr val="F8CBAD">
                  <a:alpha val="80000"/>
                </a:srgbClr>
              </a:solidFill>
              <a:ln>
                <a:noFill/>
              </a:ln>
              <a:effectLst>
                <a:softEdge rad="63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grpSp>
            <p:nvGrpSpPr>
              <p:cNvPr id="20" name="群組 19">
                <a:extLst>
                  <a:ext uri="{FF2B5EF4-FFF2-40B4-BE49-F238E27FC236}">
                    <a16:creationId xmlns:a16="http://schemas.microsoft.com/office/drawing/2014/main" id="{C77A2D58-D56E-4920-B445-A1D030ADED16}"/>
                  </a:ext>
                </a:extLst>
              </p:cNvPr>
              <p:cNvGrpSpPr/>
              <p:nvPr/>
            </p:nvGrpSpPr>
            <p:grpSpPr>
              <a:xfrm>
                <a:off x="6954296" y="222633"/>
                <a:ext cx="2262450" cy="1249004"/>
                <a:chOff x="6954296" y="189679"/>
                <a:chExt cx="2262450" cy="1249004"/>
              </a:xfrm>
            </p:grpSpPr>
            <p:sp>
              <p:nvSpPr>
                <p:cNvPr id="21" name="橢圓 20">
                  <a:extLst>
                    <a:ext uri="{FF2B5EF4-FFF2-40B4-BE49-F238E27FC236}">
                      <a16:creationId xmlns:a16="http://schemas.microsoft.com/office/drawing/2014/main" id="{AB40E8E9-50D7-4639-B3CD-59309D2EB520}"/>
                    </a:ext>
                  </a:extLst>
                </p:cNvPr>
                <p:cNvSpPr/>
                <p:nvPr/>
              </p:nvSpPr>
              <p:spPr>
                <a:xfrm>
                  <a:off x="8134361" y="1014860"/>
                  <a:ext cx="388070" cy="423823"/>
                </a:xfrm>
                <a:prstGeom prst="ellipse">
                  <a:avLst/>
                </a:prstGeom>
                <a:solidFill>
                  <a:srgbClr val="F8CBAD">
                    <a:alpha val="80000"/>
                  </a:srgbClr>
                </a:solidFill>
                <a:ln>
                  <a:noFill/>
                </a:ln>
                <a:effectLst>
                  <a:softEdge rad="635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  <p:sp>
              <p:nvSpPr>
                <p:cNvPr id="22" name="橢圓 21">
                  <a:extLst>
                    <a:ext uri="{FF2B5EF4-FFF2-40B4-BE49-F238E27FC236}">
                      <a16:creationId xmlns:a16="http://schemas.microsoft.com/office/drawing/2014/main" id="{0C97C875-E14B-4279-AABD-73DBD08A134F}"/>
                    </a:ext>
                  </a:extLst>
                </p:cNvPr>
                <p:cNvSpPr/>
                <p:nvPr/>
              </p:nvSpPr>
              <p:spPr>
                <a:xfrm>
                  <a:off x="8828676" y="932675"/>
                  <a:ext cx="388070" cy="423823"/>
                </a:xfrm>
                <a:prstGeom prst="ellipse">
                  <a:avLst/>
                </a:prstGeom>
                <a:solidFill>
                  <a:srgbClr val="F8CBAD">
                    <a:alpha val="80000"/>
                  </a:srgbClr>
                </a:solidFill>
                <a:ln>
                  <a:noFill/>
                </a:ln>
                <a:effectLst>
                  <a:softEdge rad="635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  <p:sp>
              <p:nvSpPr>
                <p:cNvPr id="23" name="橢圓 22">
                  <a:extLst>
                    <a:ext uri="{FF2B5EF4-FFF2-40B4-BE49-F238E27FC236}">
                      <a16:creationId xmlns:a16="http://schemas.microsoft.com/office/drawing/2014/main" id="{CD26C9E2-C55E-4746-BB6B-36809DBE1334}"/>
                    </a:ext>
                  </a:extLst>
                </p:cNvPr>
                <p:cNvSpPr/>
                <p:nvPr/>
              </p:nvSpPr>
              <p:spPr>
                <a:xfrm>
                  <a:off x="8676283" y="266192"/>
                  <a:ext cx="388070" cy="423823"/>
                </a:xfrm>
                <a:prstGeom prst="ellipse">
                  <a:avLst/>
                </a:prstGeom>
                <a:solidFill>
                  <a:srgbClr val="F8CBAD">
                    <a:alpha val="80000"/>
                  </a:srgbClr>
                </a:solidFill>
                <a:ln>
                  <a:noFill/>
                </a:ln>
                <a:effectLst>
                  <a:softEdge rad="635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  <p:sp>
              <p:nvSpPr>
                <p:cNvPr id="24" name="橢圓 23">
                  <a:extLst>
                    <a:ext uri="{FF2B5EF4-FFF2-40B4-BE49-F238E27FC236}">
                      <a16:creationId xmlns:a16="http://schemas.microsoft.com/office/drawing/2014/main" id="{A713EC85-0866-4694-BF4D-51A5E4B669FB}"/>
                    </a:ext>
                  </a:extLst>
                </p:cNvPr>
                <p:cNvSpPr/>
                <p:nvPr/>
              </p:nvSpPr>
              <p:spPr>
                <a:xfrm>
                  <a:off x="8356471" y="489444"/>
                  <a:ext cx="388070" cy="423823"/>
                </a:xfrm>
                <a:prstGeom prst="ellipse">
                  <a:avLst/>
                </a:prstGeom>
                <a:solidFill>
                  <a:srgbClr val="F8CBAD">
                    <a:alpha val="80000"/>
                  </a:srgbClr>
                </a:solidFill>
                <a:ln>
                  <a:noFill/>
                </a:ln>
                <a:effectLst>
                  <a:softEdge rad="635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  <p:sp>
              <p:nvSpPr>
                <p:cNvPr id="25" name="橢圓 24">
                  <a:extLst>
                    <a:ext uri="{FF2B5EF4-FFF2-40B4-BE49-F238E27FC236}">
                      <a16:creationId xmlns:a16="http://schemas.microsoft.com/office/drawing/2014/main" id="{46D6F83A-837E-4413-8316-59EFB5139478}"/>
                    </a:ext>
                  </a:extLst>
                </p:cNvPr>
                <p:cNvSpPr/>
                <p:nvPr/>
              </p:nvSpPr>
              <p:spPr>
                <a:xfrm>
                  <a:off x="7849110" y="406905"/>
                  <a:ext cx="388070" cy="423823"/>
                </a:xfrm>
                <a:prstGeom prst="ellipse">
                  <a:avLst/>
                </a:prstGeom>
                <a:solidFill>
                  <a:srgbClr val="F8CBAD">
                    <a:alpha val="80000"/>
                  </a:srgbClr>
                </a:solidFill>
                <a:ln>
                  <a:noFill/>
                </a:ln>
                <a:effectLst>
                  <a:softEdge rad="635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  <p:sp>
              <p:nvSpPr>
                <p:cNvPr id="27" name="橢圓 26">
                  <a:extLst>
                    <a:ext uri="{FF2B5EF4-FFF2-40B4-BE49-F238E27FC236}">
                      <a16:creationId xmlns:a16="http://schemas.microsoft.com/office/drawing/2014/main" id="{E05A5DE3-55C3-4883-A009-F36D0CD2D6E7}"/>
                    </a:ext>
                  </a:extLst>
                </p:cNvPr>
                <p:cNvSpPr/>
                <p:nvPr/>
              </p:nvSpPr>
              <p:spPr>
                <a:xfrm>
                  <a:off x="7178804" y="653295"/>
                  <a:ext cx="388070" cy="423823"/>
                </a:xfrm>
                <a:prstGeom prst="ellipse">
                  <a:avLst/>
                </a:prstGeom>
                <a:solidFill>
                  <a:srgbClr val="F8CBAD">
                    <a:alpha val="80000"/>
                  </a:srgbClr>
                </a:solidFill>
                <a:ln>
                  <a:noFill/>
                </a:ln>
                <a:effectLst>
                  <a:softEdge rad="635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  <p:sp>
              <p:nvSpPr>
                <p:cNvPr id="30" name="橢圓 29">
                  <a:extLst>
                    <a:ext uri="{FF2B5EF4-FFF2-40B4-BE49-F238E27FC236}">
                      <a16:creationId xmlns:a16="http://schemas.microsoft.com/office/drawing/2014/main" id="{769372D4-87C4-4E84-95FA-A5835F51481E}"/>
                    </a:ext>
                  </a:extLst>
                </p:cNvPr>
                <p:cNvSpPr/>
                <p:nvPr/>
              </p:nvSpPr>
              <p:spPr>
                <a:xfrm>
                  <a:off x="7617682" y="189679"/>
                  <a:ext cx="317239" cy="335720"/>
                </a:xfrm>
                <a:prstGeom prst="ellipse">
                  <a:avLst/>
                </a:prstGeom>
                <a:solidFill>
                  <a:srgbClr val="F8CBAD">
                    <a:alpha val="80000"/>
                  </a:srgbClr>
                </a:solidFill>
                <a:ln>
                  <a:noFill/>
                </a:ln>
                <a:effectLst>
                  <a:softEdge rad="635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  <p:sp>
              <p:nvSpPr>
                <p:cNvPr id="32" name="橢圓 31">
                  <a:extLst>
                    <a:ext uri="{FF2B5EF4-FFF2-40B4-BE49-F238E27FC236}">
                      <a16:creationId xmlns:a16="http://schemas.microsoft.com/office/drawing/2014/main" id="{F67DBF1C-BD9D-4201-BF4E-BCFAE787D7CD}"/>
                    </a:ext>
                  </a:extLst>
                </p:cNvPr>
                <p:cNvSpPr/>
                <p:nvPr/>
              </p:nvSpPr>
              <p:spPr>
                <a:xfrm>
                  <a:off x="6954296" y="191625"/>
                  <a:ext cx="343574" cy="400171"/>
                </a:xfrm>
                <a:prstGeom prst="ellipse">
                  <a:avLst/>
                </a:prstGeom>
                <a:solidFill>
                  <a:srgbClr val="F8CBAD">
                    <a:alpha val="80000"/>
                  </a:srgbClr>
                </a:solidFill>
                <a:ln>
                  <a:noFill/>
                </a:ln>
                <a:effectLst>
                  <a:softEdge rad="635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</p:grpSp>
          <p:sp>
            <p:nvSpPr>
              <p:cNvPr id="33" name="橢圓 32">
                <a:extLst>
                  <a:ext uri="{FF2B5EF4-FFF2-40B4-BE49-F238E27FC236}">
                    <a16:creationId xmlns:a16="http://schemas.microsoft.com/office/drawing/2014/main" id="{957C2D12-0C88-43B8-9223-45DA7F23C306}"/>
                  </a:ext>
                </a:extLst>
              </p:cNvPr>
              <p:cNvSpPr/>
              <p:nvPr/>
            </p:nvSpPr>
            <p:spPr>
              <a:xfrm>
                <a:off x="6753023" y="424668"/>
                <a:ext cx="337580" cy="414937"/>
              </a:xfrm>
              <a:prstGeom prst="ellipse">
                <a:avLst/>
              </a:prstGeom>
              <a:solidFill>
                <a:srgbClr val="F8CBAD">
                  <a:alpha val="80000"/>
                </a:srgbClr>
              </a:solidFill>
              <a:ln>
                <a:noFill/>
              </a:ln>
              <a:effectLst>
                <a:softEdge rad="63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36" name="橢圓 35">
                <a:extLst>
                  <a:ext uri="{FF2B5EF4-FFF2-40B4-BE49-F238E27FC236}">
                    <a16:creationId xmlns:a16="http://schemas.microsoft.com/office/drawing/2014/main" id="{2302B950-56C8-4FBA-9071-C16753607207}"/>
                  </a:ext>
                </a:extLst>
              </p:cNvPr>
              <p:cNvSpPr/>
              <p:nvPr/>
            </p:nvSpPr>
            <p:spPr>
              <a:xfrm>
                <a:off x="6204713" y="1103504"/>
                <a:ext cx="388070" cy="423823"/>
              </a:xfrm>
              <a:prstGeom prst="ellipse">
                <a:avLst/>
              </a:prstGeom>
              <a:solidFill>
                <a:srgbClr val="F8CBAD">
                  <a:alpha val="80000"/>
                </a:srgbClr>
              </a:solidFill>
              <a:ln>
                <a:noFill/>
              </a:ln>
              <a:effectLst>
                <a:softEdge rad="63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37" name="橢圓 36">
                <a:extLst>
                  <a:ext uri="{FF2B5EF4-FFF2-40B4-BE49-F238E27FC236}">
                    <a16:creationId xmlns:a16="http://schemas.microsoft.com/office/drawing/2014/main" id="{6F866C74-B1E3-40C0-A224-FF4BAD14DE7E}"/>
                  </a:ext>
                </a:extLst>
              </p:cNvPr>
              <p:cNvSpPr/>
              <p:nvPr/>
            </p:nvSpPr>
            <p:spPr>
              <a:xfrm>
                <a:off x="5945152" y="1042006"/>
                <a:ext cx="388070" cy="423823"/>
              </a:xfrm>
              <a:prstGeom prst="ellipse">
                <a:avLst/>
              </a:prstGeom>
              <a:solidFill>
                <a:srgbClr val="F8CBAD">
                  <a:alpha val="80000"/>
                </a:srgbClr>
              </a:solidFill>
              <a:ln>
                <a:noFill/>
              </a:ln>
              <a:effectLst>
                <a:softEdge rad="63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38" name="橢圓 37">
                <a:extLst>
                  <a:ext uri="{FF2B5EF4-FFF2-40B4-BE49-F238E27FC236}">
                    <a16:creationId xmlns:a16="http://schemas.microsoft.com/office/drawing/2014/main" id="{2666B4D8-9AD7-47A8-8625-7F4D4DC254A7}"/>
                  </a:ext>
                </a:extLst>
              </p:cNvPr>
              <p:cNvSpPr/>
              <p:nvPr/>
            </p:nvSpPr>
            <p:spPr>
              <a:xfrm>
                <a:off x="6126339" y="678459"/>
                <a:ext cx="388070" cy="423823"/>
              </a:xfrm>
              <a:prstGeom prst="ellipse">
                <a:avLst/>
              </a:prstGeom>
              <a:solidFill>
                <a:srgbClr val="F8CBAD">
                  <a:alpha val="80000"/>
                </a:srgbClr>
              </a:solidFill>
              <a:ln>
                <a:noFill/>
              </a:ln>
              <a:effectLst>
                <a:softEdge rad="63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39" name="橢圓 38">
                <a:extLst>
                  <a:ext uri="{FF2B5EF4-FFF2-40B4-BE49-F238E27FC236}">
                    <a16:creationId xmlns:a16="http://schemas.microsoft.com/office/drawing/2014/main" id="{817C98FE-1C9A-46D3-AFCA-C2CC0B2B5AC8}"/>
                  </a:ext>
                </a:extLst>
              </p:cNvPr>
              <p:cNvSpPr/>
              <p:nvPr/>
            </p:nvSpPr>
            <p:spPr>
              <a:xfrm>
                <a:off x="5878755" y="263521"/>
                <a:ext cx="388070" cy="423823"/>
              </a:xfrm>
              <a:prstGeom prst="ellipse">
                <a:avLst/>
              </a:prstGeom>
              <a:solidFill>
                <a:srgbClr val="F8CBAD">
                  <a:alpha val="80000"/>
                </a:srgbClr>
              </a:solidFill>
              <a:ln>
                <a:noFill/>
              </a:ln>
              <a:effectLst>
                <a:softEdge rad="63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40" name="橢圓 39">
                <a:extLst>
                  <a:ext uri="{FF2B5EF4-FFF2-40B4-BE49-F238E27FC236}">
                    <a16:creationId xmlns:a16="http://schemas.microsoft.com/office/drawing/2014/main" id="{802F04A8-4FC3-49BE-B012-83DE101BA14F}"/>
                  </a:ext>
                </a:extLst>
              </p:cNvPr>
              <p:cNvSpPr/>
              <p:nvPr/>
            </p:nvSpPr>
            <p:spPr>
              <a:xfrm>
                <a:off x="5647444" y="406904"/>
                <a:ext cx="388070" cy="423823"/>
              </a:xfrm>
              <a:prstGeom prst="ellipse">
                <a:avLst/>
              </a:prstGeom>
              <a:solidFill>
                <a:srgbClr val="F8CBAD">
                  <a:alpha val="80000"/>
                </a:srgbClr>
              </a:solidFill>
              <a:ln>
                <a:noFill/>
              </a:ln>
              <a:effectLst>
                <a:softEdge rad="63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41" name="橢圓 40">
                <a:extLst>
                  <a:ext uri="{FF2B5EF4-FFF2-40B4-BE49-F238E27FC236}">
                    <a16:creationId xmlns:a16="http://schemas.microsoft.com/office/drawing/2014/main" id="{982A229A-D566-4374-90A5-85C3D92228F8}"/>
                  </a:ext>
                </a:extLst>
              </p:cNvPr>
              <p:cNvSpPr/>
              <p:nvPr/>
            </p:nvSpPr>
            <p:spPr>
              <a:xfrm>
                <a:off x="5575797" y="1314884"/>
                <a:ext cx="388070" cy="423823"/>
              </a:xfrm>
              <a:prstGeom prst="ellipse">
                <a:avLst/>
              </a:prstGeom>
              <a:solidFill>
                <a:srgbClr val="F8CBAD">
                  <a:alpha val="80000"/>
                </a:srgbClr>
              </a:solidFill>
              <a:ln>
                <a:noFill/>
              </a:ln>
              <a:effectLst>
                <a:softEdge rad="63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42" name="橢圓 41">
                <a:extLst>
                  <a:ext uri="{FF2B5EF4-FFF2-40B4-BE49-F238E27FC236}">
                    <a16:creationId xmlns:a16="http://schemas.microsoft.com/office/drawing/2014/main" id="{D92FCA75-6643-4E8A-B1C9-2C682BE20524}"/>
                  </a:ext>
                </a:extLst>
              </p:cNvPr>
              <p:cNvSpPr/>
              <p:nvPr/>
            </p:nvSpPr>
            <p:spPr>
              <a:xfrm>
                <a:off x="5623669" y="708498"/>
                <a:ext cx="388070" cy="423823"/>
              </a:xfrm>
              <a:prstGeom prst="ellipse">
                <a:avLst/>
              </a:prstGeom>
              <a:solidFill>
                <a:srgbClr val="F8CBAD">
                  <a:alpha val="80000"/>
                </a:srgbClr>
              </a:solidFill>
              <a:ln>
                <a:noFill/>
              </a:ln>
              <a:effectLst>
                <a:softEdge rad="63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43" name="橢圓 42">
                <a:extLst>
                  <a:ext uri="{FF2B5EF4-FFF2-40B4-BE49-F238E27FC236}">
                    <a16:creationId xmlns:a16="http://schemas.microsoft.com/office/drawing/2014/main" id="{D7501645-E048-4008-96B5-3477DCFB6E17}"/>
                  </a:ext>
                </a:extLst>
              </p:cNvPr>
              <p:cNvSpPr/>
              <p:nvPr/>
            </p:nvSpPr>
            <p:spPr>
              <a:xfrm>
                <a:off x="5195036" y="1145514"/>
                <a:ext cx="388070" cy="423823"/>
              </a:xfrm>
              <a:prstGeom prst="ellipse">
                <a:avLst/>
              </a:prstGeom>
              <a:solidFill>
                <a:srgbClr val="F8CBAD">
                  <a:alpha val="80000"/>
                </a:srgbClr>
              </a:solidFill>
              <a:ln>
                <a:noFill/>
              </a:ln>
              <a:effectLst>
                <a:softEdge rad="63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44" name="橢圓 43">
                <a:extLst>
                  <a:ext uri="{FF2B5EF4-FFF2-40B4-BE49-F238E27FC236}">
                    <a16:creationId xmlns:a16="http://schemas.microsoft.com/office/drawing/2014/main" id="{D3D0FB39-5ED1-4047-9089-8764B1136884}"/>
                  </a:ext>
                </a:extLst>
              </p:cNvPr>
              <p:cNvSpPr/>
              <p:nvPr/>
            </p:nvSpPr>
            <p:spPr>
              <a:xfrm>
                <a:off x="6131503" y="334832"/>
                <a:ext cx="216955" cy="342221"/>
              </a:xfrm>
              <a:prstGeom prst="ellipse">
                <a:avLst/>
              </a:prstGeom>
              <a:solidFill>
                <a:srgbClr val="F8CBAD">
                  <a:alpha val="80000"/>
                </a:srgbClr>
              </a:solidFill>
              <a:ln>
                <a:noFill/>
              </a:ln>
              <a:effectLst>
                <a:softEdge rad="63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</p:grpSp>
        <p:sp>
          <p:nvSpPr>
            <p:cNvPr id="47" name="橢圓 46">
              <a:extLst>
                <a:ext uri="{FF2B5EF4-FFF2-40B4-BE49-F238E27FC236}">
                  <a16:creationId xmlns:a16="http://schemas.microsoft.com/office/drawing/2014/main" id="{F2259C16-214C-494E-B9F0-127121282C61}"/>
                </a:ext>
              </a:extLst>
            </p:cNvPr>
            <p:cNvSpPr/>
            <p:nvPr/>
          </p:nvSpPr>
          <p:spPr>
            <a:xfrm>
              <a:off x="6325882" y="433539"/>
              <a:ext cx="388070" cy="423823"/>
            </a:xfrm>
            <a:prstGeom prst="ellipse">
              <a:avLst/>
            </a:prstGeom>
            <a:solidFill>
              <a:srgbClr val="F8CBAD">
                <a:alpha val="80000"/>
              </a:srgbClr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48" name="橢圓 47">
              <a:extLst>
                <a:ext uri="{FF2B5EF4-FFF2-40B4-BE49-F238E27FC236}">
                  <a16:creationId xmlns:a16="http://schemas.microsoft.com/office/drawing/2014/main" id="{F972184C-6DA0-410D-BE0E-5129BB180CCA}"/>
                </a:ext>
              </a:extLst>
            </p:cNvPr>
            <p:cNvSpPr/>
            <p:nvPr/>
          </p:nvSpPr>
          <p:spPr>
            <a:xfrm>
              <a:off x="6500743" y="169164"/>
              <a:ext cx="388070" cy="423823"/>
            </a:xfrm>
            <a:prstGeom prst="ellipse">
              <a:avLst/>
            </a:prstGeom>
            <a:solidFill>
              <a:srgbClr val="F8CBAD">
                <a:alpha val="80000"/>
              </a:srgbClr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49" name="橢圓 48">
              <a:extLst>
                <a:ext uri="{FF2B5EF4-FFF2-40B4-BE49-F238E27FC236}">
                  <a16:creationId xmlns:a16="http://schemas.microsoft.com/office/drawing/2014/main" id="{84A38AEA-7D77-4923-8726-00D41F6BEC9A}"/>
                </a:ext>
              </a:extLst>
            </p:cNvPr>
            <p:cNvSpPr/>
            <p:nvPr/>
          </p:nvSpPr>
          <p:spPr>
            <a:xfrm>
              <a:off x="7335189" y="153212"/>
              <a:ext cx="388070" cy="423823"/>
            </a:xfrm>
            <a:prstGeom prst="ellipse">
              <a:avLst/>
            </a:prstGeom>
            <a:solidFill>
              <a:srgbClr val="F8CBAD">
                <a:alpha val="80000"/>
              </a:srgbClr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pic>
        <p:nvPicPr>
          <p:cNvPr id="11266" name="Picture 2" descr="https://static.appledaily.hk/images/e-paper/20180916/large/1537075421_897a.jpg">
            <a:extLst>
              <a:ext uri="{FF2B5EF4-FFF2-40B4-BE49-F238E27FC236}">
                <a16:creationId xmlns:a16="http://schemas.microsoft.com/office/drawing/2014/main" id="{E600E556-5B98-45AC-8982-539F7E106DA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33" r="41250"/>
          <a:stretch/>
        </p:blipFill>
        <p:spPr bwMode="auto">
          <a:xfrm>
            <a:off x="6059200" y="2900299"/>
            <a:ext cx="3100733" cy="3957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4" name="群組 53">
            <a:extLst>
              <a:ext uri="{FF2B5EF4-FFF2-40B4-BE49-F238E27FC236}">
                <a16:creationId xmlns:a16="http://schemas.microsoft.com/office/drawing/2014/main" id="{40627778-1A0B-441F-BB23-22C47D7C57E8}"/>
              </a:ext>
            </a:extLst>
          </p:cNvPr>
          <p:cNvGrpSpPr/>
          <p:nvPr/>
        </p:nvGrpSpPr>
        <p:grpSpPr>
          <a:xfrm>
            <a:off x="110003" y="87157"/>
            <a:ext cx="7711426" cy="3487610"/>
            <a:chOff x="-1314046" y="97091"/>
            <a:chExt cx="7711426" cy="3487610"/>
          </a:xfrm>
        </p:grpSpPr>
        <p:grpSp>
          <p:nvGrpSpPr>
            <p:cNvPr id="15" name="群組 14">
              <a:extLst>
                <a:ext uri="{FF2B5EF4-FFF2-40B4-BE49-F238E27FC236}">
                  <a16:creationId xmlns:a16="http://schemas.microsoft.com/office/drawing/2014/main" id="{EA72F700-B075-427B-896B-5625CB300A24}"/>
                </a:ext>
              </a:extLst>
            </p:cNvPr>
            <p:cNvGrpSpPr/>
            <p:nvPr/>
          </p:nvGrpSpPr>
          <p:grpSpPr>
            <a:xfrm>
              <a:off x="-1314046" y="2053655"/>
              <a:ext cx="6650134" cy="1531046"/>
              <a:chOff x="1601143" y="1361571"/>
              <a:chExt cx="6650134" cy="1531046"/>
            </a:xfrm>
          </p:grpSpPr>
          <p:sp>
            <p:nvSpPr>
              <p:cNvPr id="11" name="語音泡泡: 矩形 10">
                <a:extLst>
                  <a:ext uri="{FF2B5EF4-FFF2-40B4-BE49-F238E27FC236}">
                    <a16:creationId xmlns:a16="http://schemas.microsoft.com/office/drawing/2014/main" id="{D6B55A48-0763-4AD9-8B6A-4746B832596F}"/>
                  </a:ext>
                </a:extLst>
              </p:cNvPr>
              <p:cNvSpPr/>
              <p:nvPr/>
            </p:nvSpPr>
            <p:spPr>
              <a:xfrm flipH="1">
                <a:off x="1601143" y="1361571"/>
                <a:ext cx="6650134" cy="1531046"/>
              </a:xfrm>
              <a:prstGeom prst="wedgeRectCallout">
                <a:avLst>
                  <a:gd name="adj1" fmla="val -40211"/>
                  <a:gd name="adj2" fmla="val 62449"/>
                </a:avLst>
              </a:prstGeom>
              <a:solidFill>
                <a:srgbClr val="FFFFFF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9" name="矩形 8">
                <a:extLst>
                  <a:ext uri="{FF2B5EF4-FFF2-40B4-BE49-F238E27FC236}">
                    <a16:creationId xmlns:a16="http://schemas.microsoft.com/office/drawing/2014/main" id="{A0040FE9-F8D7-4CF7-9C9C-BB64B52F54F0}"/>
                  </a:ext>
                </a:extLst>
              </p:cNvPr>
              <p:cNvSpPr/>
              <p:nvPr/>
            </p:nvSpPr>
            <p:spPr>
              <a:xfrm>
                <a:off x="1943159" y="1526930"/>
                <a:ext cx="6222999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TW" altLang="en-US" sz="240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我們都是人，希望市民明白碼頭及海邊風大，若觀浪時遇強風易失平衡跌倒，加上海面風大浪大，未必可在短時間內尋回墜海者。</a:t>
                </a:r>
                <a:endParaRPr lang="zh-HK" altLang="en-US" sz="2400" dirty="0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grpSp>
          <p:nvGrpSpPr>
            <p:cNvPr id="10" name="群組 9">
              <a:extLst>
                <a:ext uri="{FF2B5EF4-FFF2-40B4-BE49-F238E27FC236}">
                  <a16:creationId xmlns:a16="http://schemas.microsoft.com/office/drawing/2014/main" id="{01E0AF9C-4E79-4BF5-AD2B-14DB2D902276}"/>
                </a:ext>
              </a:extLst>
            </p:cNvPr>
            <p:cNvGrpSpPr/>
            <p:nvPr/>
          </p:nvGrpSpPr>
          <p:grpSpPr>
            <a:xfrm>
              <a:off x="85537" y="97091"/>
              <a:ext cx="6311843" cy="1200242"/>
              <a:chOff x="224552" y="73437"/>
              <a:chExt cx="6311843" cy="1200242"/>
            </a:xfrm>
          </p:grpSpPr>
          <p:sp>
            <p:nvSpPr>
              <p:cNvPr id="7" name="語音泡泡: 矩形 6">
                <a:extLst>
                  <a:ext uri="{FF2B5EF4-FFF2-40B4-BE49-F238E27FC236}">
                    <a16:creationId xmlns:a16="http://schemas.microsoft.com/office/drawing/2014/main" id="{E00E0E7F-1F8C-4DA6-ACB3-75C6CCD94702}"/>
                  </a:ext>
                </a:extLst>
              </p:cNvPr>
              <p:cNvSpPr/>
              <p:nvPr/>
            </p:nvSpPr>
            <p:spPr>
              <a:xfrm>
                <a:off x="224552" y="73437"/>
                <a:ext cx="6311843" cy="1200242"/>
              </a:xfrm>
              <a:prstGeom prst="wedgeRectCallout">
                <a:avLst>
                  <a:gd name="adj1" fmla="val -37346"/>
                  <a:gd name="adj2" fmla="val 93970"/>
                </a:avLst>
              </a:prstGeom>
              <a:solidFill>
                <a:srgbClr val="FFFFFF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8" name="文字方塊 7">
                <a:extLst>
                  <a:ext uri="{FF2B5EF4-FFF2-40B4-BE49-F238E27FC236}">
                    <a16:creationId xmlns:a16="http://schemas.microsoft.com/office/drawing/2014/main" id="{93B008C6-D06D-4472-BB9D-265624F1C2D0}"/>
                  </a:ext>
                </a:extLst>
              </p:cNvPr>
              <p:cNvSpPr txBox="1"/>
              <p:nvPr/>
            </p:nvSpPr>
            <p:spPr>
              <a:xfrm>
                <a:off x="327450" y="267970"/>
                <a:ext cx="6043467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240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每次打風前線緊急救援人員已忙於處理塌樹、山泥傾瀉、招牌吹倒、交通受阻等意外。</a:t>
                </a:r>
                <a:endParaRPr lang="en-US" altLang="zh-TW" sz="2400" dirty="0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</p:grpSp>
      <p:grpSp>
        <p:nvGrpSpPr>
          <p:cNvPr id="17" name="群組 16">
            <a:extLst>
              <a:ext uri="{FF2B5EF4-FFF2-40B4-BE49-F238E27FC236}">
                <a16:creationId xmlns:a16="http://schemas.microsoft.com/office/drawing/2014/main" id="{503D9C85-7B91-401C-ADCE-036892901BEF}"/>
              </a:ext>
            </a:extLst>
          </p:cNvPr>
          <p:cNvGrpSpPr/>
          <p:nvPr/>
        </p:nvGrpSpPr>
        <p:grpSpPr>
          <a:xfrm>
            <a:off x="7058924" y="3574768"/>
            <a:ext cx="1297546" cy="965426"/>
            <a:chOff x="7058924" y="3574768"/>
            <a:chExt cx="1297546" cy="965426"/>
          </a:xfrm>
        </p:grpSpPr>
        <p:sp>
          <p:nvSpPr>
            <p:cNvPr id="12" name="橢圓 11">
              <a:extLst>
                <a:ext uri="{FF2B5EF4-FFF2-40B4-BE49-F238E27FC236}">
                  <a16:creationId xmlns:a16="http://schemas.microsoft.com/office/drawing/2014/main" id="{50C1A7DA-CED9-428B-8E5D-52FA2BEC7A8B}"/>
                </a:ext>
              </a:extLst>
            </p:cNvPr>
            <p:cNvSpPr/>
            <p:nvPr/>
          </p:nvSpPr>
          <p:spPr>
            <a:xfrm>
              <a:off x="7846003" y="4017923"/>
              <a:ext cx="510467" cy="522271"/>
            </a:xfrm>
            <a:prstGeom prst="ellipse">
              <a:avLst/>
            </a:prstGeom>
            <a:solidFill>
              <a:schemeClr val="tx1">
                <a:lumMod val="75000"/>
                <a:lumOff val="25000"/>
                <a:alpha val="69804"/>
              </a:schemeClr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/>
                <a:t>                                                           </a:t>
              </a:r>
              <a:endParaRPr lang="zh-TW" altLang="en-US" dirty="0"/>
            </a:p>
          </p:txBody>
        </p:sp>
        <p:sp>
          <p:nvSpPr>
            <p:cNvPr id="18" name="橢圓 17">
              <a:extLst>
                <a:ext uri="{FF2B5EF4-FFF2-40B4-BE49-F238E27FC236}">
                  <a16:creationId xmlns:a16="http://schemas.microsoft.com/office/drawing/2014/main" id="{EF8E7262-CEC6-45D8-92F8-EEA236DF2A57}"/>
                </a:ext>
              </a:extLst>
            </p:cNvPr>
            <p:cNvSpPr/>
            <p:nvPr/>
          </p:nvSpPr>
          <p:spPr>
            <a:xfrm>
              <a:off x="7058924" y="3574768"/>
              <a:ext cx="477806" cy="667974"/>
            </a:xfrm>
            <a:prstGeom prst="ellipse">
              <a:avLst/>
            </a:prstGeom>
            <a:solidFill>
              <a:schemeClr val="tx1">
                <a:lumMod val="75000"/>
                <a:lumOff val="25000"/>
                <a:alpha val="69804"/>
              </a:schemeClr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31" name="橢圓 30">
            <a:extLst>
              <a:ext uri="{FF2B5EF4-FFF2-40B4-BE49-F238E27FC236}">
                <a16:creationId xmlns:a16="http://schemas.microsoft.com/office/drawing/2014/main" id="{EA93A525-873E-43E2-B700-DEADEEE4DC66}"/>
              </a:ext>
            </a:extLst>
          </p:cNvPr>
          <p:cNvSpPr/>
          <p:nvPr/>
        </p:nvSpPr>
        <p:spPr>
          <a:xfrm>
            <a:off x="7328277" y="153213"/>
            <a:ext cx="388070" cy="423823"/>
          </a:xfrm>
          <a:prstGeom prst="ellipse">
            <a:avLst/>
          </a:prstGeom>
          <a:solidFill>
            <a:srgbClr val="F8CBAD">
              <a:alpha val="80000"/>
            </a:srgb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4" name="橢圓 33">
            <a:extLst>
              <a:ext uri="{FF2B5EF4-FFF2-40B4-BE49-F238E27FC236}">
                <a16:creationId xmlns:a16="http://schemas.microsoft.com/office/drawing/2014/main" id="{BFA01CB7-C087-466A-BCD8-FFD0F489B1BC}"/>
              </a:ext>
            </a:extLst>
          </p:cNvPr>
          <p:cNvSpPr/>
          <p:nvPr/>
        </p:nvSpPr>
        <p:spPr>
          <a:xfrm>
            <a:off x="6537952" y="238055"/>
            <a:ext cx="255411" cy="353742"/>
          </a:xfrm>
          <a:prstGeom prst="ellipse">
            <a:avLst/>
          </a:prstGeom>
          <a:solidFill>
            <a:srgbClr val="F8CBAD">
              <a:alpha val="80000"/>
            </a:srgb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5" name="橢圓 34">
            <a:extLst>
              <a:ext uri="{FF2B5EF4-FFF2-40B4-BE49-F238E27FC236}">
                <a16:creationId xmlns:a16="http://schemas.microsoft.com/office/drawing/2014/main" id="{91F010EF-EC92-4437-B6DE-EEA2016D7E74}"/>
              </a:ext>
            </a:extLst>
          </p:cNvPr>
          <p:cNvSpPr/>
          <p:nvPr/>
        </p:nvSpPr>
        <p:spPr>
          <a:xfrm>
            <a:off x="6355539" y="398809"/>
            <a:ext cx="388070" cy="423823"/>
          </a:xfrm>
          <a:prstGeom prst="ellipse">
            <a:avLst/>
          </a:prstGeom>
          <a:solidFill>
            <a:srgbClr val="F8CBAD">
              <a:alpha val="80000"/>
            </a:srgb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37794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F7010E92-70A8-4C62-8203-47601A0D3423}"/>
              </a:ext>
            </a:extLst>
          </p:cNvPr>
          <p:cNvSpPr/>
          <p:nvPr/>
        </p:nvSpPr>
        <p:spPr>
          <a:xfrm>
            <a:off x="381000" y="1305341"/>
            <a:ext cx="8382000" cy="424731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TW" altLang="en-US" sz="5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想一想：</a:t>
            </a:r>
            <a:endParaRPr lang="en-US" altLang="zh-TW" sz="5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5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面對災難時，我們選擇做</a:t>
            </a:r>
            <a:endParaRPr lang="en-US" altLang="zh-TW" sz="5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5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魔鬼？</a:t>
            </a:r>
            <a:endParaRPr lang="en-US" altLang="zh-TW" sz="5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5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天使？</a:t>
            </a:r>
            <a:endParaRPr lang="en-US" altLang="zh-TW" sz="5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5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還是人？</a:t>
            </a:r>
            <a:endParaRPr lang="en-US" altLang="zh-TW" sz="5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5" name="Picture 4" descr="ä¹¦æ³æ°å­">
            <a:extLst>
              <a:ext uri="{FF2B5EF4-FFF2-40B4-BE49-F238E27FC236}">
                <a16:creationId xmlns:a16="http://schemas.microsoft.com/office/drawing/2014/main" id="{B66970C8-9D42-4831-AD57-228E36EEA0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694" t="3017" r="5000" b="55654"/>
          <a:stretch/>
        </p:blipFill>
        <p:spPr bwMode="auto">
          <a:xfrm>
            <a:off x="7137399" y="3751358"/>
            <a:ext cx="1765301" cy="2239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758440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59105F7-0B6A-42CA-9F65-802A3EC59A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CD3E7F29-910C-4102-9F8D-A09C0EB719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16386" name="Picture 2" descr="https://cdn.hk01.com/di/media/images/1867031/org/cde81325d5b89faa125910ecfd44a402.jpg/RCUqmP_PWeYDZl44cXRukOkw_JW8rDzo37mnZt-5p2Y?v=w1920r16_9">
            <a:extLst>
              <a:ext uri="{FF2B5EF4-FFF2-40B4-BE49-F238E27FC236}">
                <a16:creationId xmlns:a16="http://schemas.microsoft.com/office/drawing/2014/main" id="{34181220-41FA-4ED5-983A-2726A32F65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5725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896874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59105F7-0B6A-42CA-9F65-802A3EC59A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CD3E7F29-910C-4102-9F8D-A09C0EB719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DC75F0C3-00D3-4DF7-A7E0-CB4002CD7A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9021" y="263525"/>
            <a:ext cx="4760679" cy="4151312"/>
          </a:xfrm>
          <a:prstGeom prst="rect">
            <a:avLst/>
          </a:prstGeom>
        </p:spPr>
      </p:pic>
      <p:sp>
        <p:nvSpPr>
          <p:cNvPr id="9" name="語音泡泡: 矩形 8">
            <a:extLst>
              <a:ext uri="{FF2B5EF4-FFF2-40B4-BE49-F238E27FC236}">
                <a16:creationId xmlns:a16="http://schemas.microsoft.com/office/drawing/2014/main" id="{9095FA19-4F49-4692-9B40-67C300130F9A}"/>
              </a:ext>
            </a:extLst>
          </p:cNvPr>
          <p:cNvSpPr/>
          <p:nvPr/>
        </p:nvSpPr>
        <p:spPr>
          <a:xfrm>
            <a:off x="114300" y="3146423"/>
            <a:ext cx="7661275" cy="2806700"/>
          </a:xfrm>
          <a:prstGeom prst="wedgeRectCallout">
            <a:avLst/>
          </a:prstGeom>
          <a:solidFill>
            <a:srgbClr val="FFFF0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有些人用求助訊息來開玩笑，</a:t>
            </a:r>
            <a:endParaRPr lang="en-US" altLang="zh-TW" sz="24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例如說「急需一個絕世好男人（筍盤）陪伴一生一世」、</a:t>
            </a:r>
            <a:endParaRPr lang="en-US" altLang="zh-TW" sz="24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想食放題或打邊爐等等。</a:t>
            </a:r>
            <a:endParaRPr lang="en-US" altLang="zh-TW" sz="24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看似是一個無傷大雅的玩笑，</a:t>
            </a:r>
            <a:endParaRPr lang="en-US" altLang="zh-TW" sz="24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但想深一層，當求助中心充斥著玩笑時，</a:t>
            </a:r>
            <a:endParaRPr lang="en-US" altLang="zh-TW" sz="24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真正求助的訊息又有沒有人理會呢？</a:t>
            </a:r>
            <a:endParaRPr lang="zh-HK" altLang="en-US" sz="24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06279561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59105F7-0B6A-42CA-9F65-802A3EC59A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CD3E7F29-910C-4102-9F8D-A09C0EB719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14338" name="Picture 2" descr="å±±ç«¹ å°å·´ åå°èµ·å¹çåçæå°çµæ">
            <a:extLst>
              <a:ext uri="{FF2B5EF4-FFF2-40B4-BE49-F238E27FC236}">
                <a16:creationId xmlns:a16="http://schemas.microsoft.com/office/drawing/2014/main" id="{AFD72FB3-0E56-4504-92EE-9E982F2A8E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1037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262221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72FF304-0A37-4FD4-92DF-7D4562267A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9EADEEF9-80F8-4ED0-8CDC-0B9952D2EC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F7010E92-70A8-4C62-8203-47601A0D3423}"/>
              </a:ext>
            </a:extLst>
          </p:cNvPr>
          <p:cNvSpPr/>
          <p:nvPr/>
        </p:nvSpPr>
        <p:spPr>
          <a:xfrm>
            <a:off x="324690" y="1220066"/>
            <a:ext cx="8494633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5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想一想：</a:t>
            </a:r>
            <a:endParaRPr lang="en-US" altLang="zh-TW" sz="5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5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為大家付出的人，</a:t>
            </a:r>
            <a:endParaRPr lang="en-US" altLang="zh-TW" sz="5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5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同樣是大家值得關心的人。</a:t>
            </a:r>
            <a:endParaRPr lang="en-US" altLang="zh-TW" sz="5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5" name="Picture 4" descr="ä¹¦æ³æ°å­">
            <a:extLst>
              <a:ext uri="{FF2B5EF4-FFF2-40B4-BE49-F238E27FC236}">
                <a16:creationId xmlns:a16="http://schemas.microsoft.com/office/drawing/2014/main" id="{D5AAF446-6B35-4598-9586-608682BD54C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3" t="50565" r="76985" b="10644"/>
          <a:stretch/>
        </p:blipFill>
        <p:spPr bwMode="auto">
          <a:xfrm>
            <a:off x="7048862" y="3805389"/>
            <a:ext cx="1770448" cy="2102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304210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 9">
            <a:extLst>
              <a:ext uri="{FF2B5EF4-FFF2-40B4-BE49-F238E27FC236}">
                <a16:creationId xmlns:a16="http://schemas.microsoft.com/office/drawing/2014/main" id="{87C7EE21-35A5-481D-AF7D-D0D7C10D0A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3477" y="23549"/>
            <a:ext cx="6230523" cy="3504669"/>
          </a:xfrm>
          <a:prstGeom prst="rect">
            <a:avLst/>
          </a:pr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91040FD4-CB58-4F60-8AC7-B9B1DA04E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8C7A2AC4-3D65-4973-BAC5-ABC41F7E52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13314" name="Picture 2" descr="é£ç°ç½²äººå¡æ¸çç¾å ´ã">
            <a:extLst>
              <a:ext uri="{FF2B5EF4-FFF2-40B4-BE49-F238E27FC236}">
                <a16:creationId xmlns:a16="http://schemas.microsoft.com/office/drawing/2014/main" id="{CF17DA5F-871E-497C-8CE0-CA1949E9460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14"/>
          <a:stretch/>
        </p:blipFill>
        <p:spPr bwMode="auto">
          <a:xfrm>
            <a:off x="0" y="0"/>
            <a:ext cx="4601161" cy="374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è¶åé¢¨è¡¨ç¤ºç¾æçãé»éæ°è¡£ãäº¦éé²é¢¨é²æ°´ãï¼è³æåçï¼">
            <a:extLst>
              <a:ext uri="{FF2B5EF4-FFF2-40B4-BE49-F238E27FC236}">
                <a16:creationId xmlns:a16="http://schemas.microsoft.com/office/drawing/2014/main" id="{34B6A697-667E-43EA-B170-6E05192EDE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7500" y="3520018"/>
            <a:ext cx="5016500" cy="3344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8" name="Picture 6" descr="( Centre for Refugees)">
            <a:extLst>
              <a:ext uri="{FF2B5EF4-FFF2-40B4-BE49-F238E27FC236}">
                <a16:creationId xmlns:a16="http://schemas.microsoft.com/office/drawing/2014/main" id="{25C9FD78-7839-4F47-A42D-831470EED7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28219"/>
            <a:ext cx="4572000" cy="3336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矩形: 剪去單一角落 11">
            <a:extLst>
              <a:ext uri="{FF2B5EF4-FFF2-40B4-BE49-F238E27FC236}">
                <a16:creationId xmlns:a16="http://schemas.microsoft.com/office/drawing/2014/main" id="{C994A7DA-8408-4961-86E0-33E4B5BA6D44}"/>
              </a:ext>
            </a:extLst>
          </p:cNvPr>
          <p:cNvSpPr/>
          <p:nvPr/>
        </p:nvSpPr>
        <p:spPr>
          <a:xfrm>
            <a:off x="0" y="157764"/>
            <a:ext cx="6400800" cy="555313"/>
          </a:xfrm>
          <a:prstGeom prst="snip1Rect">
            <a:avLst>
              <a:gd name="adj" fmla="val 50000"/>
            </a:avLst>
          </a:prstGeom>
          <a:solidFill>
            <a:srgbClr val="FFFF0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000" b="1" dirty="0">
                <a:solidFill>
                  <a:srgbClr val="19191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逾</a:t>
            </a:r>
            <a:r>
              <a:rPr lang="en-US" altLang="zh-TW" sz="2000" b="1" dirty="0">
                <a:solidFill>
                  <a:srgbClr val="19191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600</a:t>
            </a:r>
            <a:r>
              <a:rPr lang="zh-TW" altLang="en-US" sz="2000" b="1" dirty="0">
                <a:solidFill>
                  <a:srgbClr val="19191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地段塌樹阻交通 </a:t>
            </a:r>
            <a:r>
              <a:rPr lang="en-US" altLang="zh-TW" sz="2000" b="1" dirty="0">
                <a:solidFill>
                  <a:srgbClr val="19191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8000</a:t>
            </a:r>
            <a:r>
              <a:rPr lang="zh-TW" altLang="en-US" sz="2000" b="1" dirty="0">
                <a:solidFill>
                  <a:srgbClr val="19191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清潔工通宵善後清理斷枝</a:t>
            </a:r>
          </a:p>
        </p:txBody>
      </p:sp>
      <p:sp>
        <p:nvSpPr>
          <p:cNvPr id="13" name="矩形: 剪去單一角落 12">
            <a:extLst>
              <a:ext uri="{FF2B5EF4-FFF2-40B4-BE49-F238E27FC236}">
                <a16:creationId xmlns:a16="http://schemas.microsoft.com/office/drawing/2014/main" id="{8A18CE27-6378-4CB5-9EFD-171BA2020922}"/>
              </a:ext>
            </a:extLst>
          </p:cNvPr>
          <p:cNvSpPr/>
          <p:nvPr/>
        </p:nvSpPr>
        <p:spPr>
          <a:xfrm>
            <a:off x="2743200" y="6164707"/>
            <a:ext cx="6400800" cy="555313"/>
          </a:xfrm>
          <a:prstGeom prst="snip1Rect">
            <a:avLst>
              <a:gd name="adj" fmla="val 50000"/>
            </a:avLst>
          </a:prstGeom>
          <a:solidFill>
            <a:srgbClr val="FFFF0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19</a:t>
            </a: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名紀律部隊人員受傷　一警員仍留院</a:t>
            </a:r>
          </a:p>
        </p:txBody>
      </p:sp>
      <p:sp>
        <p:nvSpPr>
          <p:cNvPr id="15" name="矩形: 剪去單一角落 14">
            <a:extLst>
              <a:ext uri="{FF2B5EF4-FFF2-40B4-BE49-F238E27FC236}">
                <a16:creationId xmlns:a16="http://schemas.microsoft.com/office/drawing/2014/main" id="{ED405252-8A7B-4420-A861-689BEA89AC1F}"/>
              </a:ext>
            </a:extLst>
          </p:cNvPr>
          <p:cNvSpPr/>
          <p:nvPr/>
        </p:nvSpPr>
        <p:spPr>
          <a:xfrm>
            <a:off x="0" y="3687762"/>
            <a:ext cx="6527800" cy="555313"/>
          </a:xfrm>
          <a:prstGeom prst="snip1Rect">
            <a:avLst>
              <a:gd name="adj" fmla="val 50000"/>
            </a:avLst>
          </a:prstGeom>
          <a:solidFill>
            <a:srgbClr val="FFFF0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香港也有他們！非洲難民做義工　助清潔工清理油尖旺</a:t>
            </a:r>
          </a:p>
        </p:txBody>
      </p:sp>
      <p:sp>
        <p:nvSpPr>
          <p:cNvPr id="16" name="矩形: 剪去單一角落 15">
            <a:extLst>
              <a:ext uri="{FF2B5EF4-FFF2-40B4-BE49-F238E27FC236}">
                <a16:creationId xmlns:a16="http://schemas.microsoft.com/office/drawing/2014/main" id="{9DD03C1A-6272-4AAD-B936-472EDCB59200}"/>
              </a:ext>
            </a:extLst>
          </p:cNvPr>
          <p:cNvSpPr/>
          <p:nvPr/>
        </p:nvSpPr>
        <p:spPr>
          <a:xfrm>
            <a:off x="2743200" y="2840831"/>
            <a:ext cx="6400800" cy="555313"/>
          </a:xfrm>
          <a:prstGeom prst="snip1Rect">
            <a:avLst>
              <a:gd name="adj" fmla="val 50000"/>
            </a:avLst>
          </a:prstGeom>
          <a:solidFill>
            <a:srgbClr val="FFFF0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中學生</a:t>
            </a:r>
            <a:r>
              <a:rPr lang="en-US" altLang="zh-TW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IG</a:t>
            </a: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召集同學 災後自發清理社區</a:t>
            </a:r>
          </a:p>
        </p:txBody>
      </p:sp>
      <p:sp>
        <p:nvSpPr>
          <p:cNvPr id="11" name="矩形: 剪去單一角落 10">
            <a:extLst>
              <a:ext uri="{FF2B5EF4-FFF2-40B4-BE49-F238E27FC236}">
                <a16:creationId xmlns:a16="http://schemas.microsoft.com/office/drawing/2014/main" id="{8E49D1FF-5CE3-443D-AFAF-4B76CB1AB982}"/>
              </a:ext>
            </a:extLst>
          </p:cNvPr>
          <p:cNvSpPr/>
          <p:nvPr/>
        </p:nvSpPr>
        <p:spPr>
          <a:xfrm>
            <a:off x="0" y="1929344"/>
            <a:ext cx="9144000" cy="3181348"/>
          </a:xfrm>
          <a:prstGeom prst="snip1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5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我們在接受大家的付出時，</a:t>
            </a:r>
            <a:endParaRPr lang="en-US" altLang="zh-TW" sz="54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5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有作出關心的行動嗎？</a:t>
            </a:r>
          </a:p>
        </p:txBody>
      </p:sp>
    </p:spTree>
    <p:extLst>
      <p:ext uri="{BB962C8B-B14F-4D97-AF65-F5344CB8AC3E}">
        <p14:creationId xmlns:p14="http://schemas.microsoft.com/office/powerpoint/2010/main" val="4123740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72FF304-0A37-4FD4-92DF-7D4562267A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9EADEEF9-80F8-4ED0-8CDC-0B9952D2EC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F7010E92-70A8-4C62-8203-47601A0D3423}"/>
              </a:ext>
            </a:extLst>
          </p:cNvPr>
          <p:cNvSpPr/>
          <p:nvPr/>
        </p:nvSpPr>
        <p:spPr>
          <a:xfrm>
            <a:off x="1709684" y="2136338"/>
            <a:ext cx="5724644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5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想一想</a:t>
            </a:r>
            <a:r>
              <a:rPr lang="en-US" altLang="zh-TW" sz="5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……</a:t>
            </a:r>
          </a:p>
          <a:p>
            <a:pPr algn="ctr"/>
            <a:r>
              <a:rPr lang="zh-TW" altLang="en-US" sz="5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倒不如坐言起行，</a:t>
            </a:r>
            <a:endParaRPr lang="en-US" altLang="zh-TW" sz="5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5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做力所能及的事！</a:t>
            </a:r>
            <a:endParaRPr lang="en-US" altLang="zh-TW" sz="5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31859126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剪去單一角落 3">
            <a:extLst>
              <a:ext uri="{FF2B5EF4-FFF2-40B4-BE49-F238E27FC236}">
                <a16:creationId xmlns:a16="http://schemas.microsoft.com/office/drawing/2014/main" id="{09BF4D47-F2F9-4747-80DC-9BCA97B9461F}"/>
              </a:ext>
            </a:extLst>
          </p:cNvPr>
          <p:cNvSpPr/>
          <p:nvPr/>
        </p:nvSpPr>
        <p:spPr>
          <a:xfrm>
            <a:off x="0" y="1191971"/>
            <a:ext cx="6477000" cy="1099625"/>
          </a:xfrm>
          <a:prstGeom prst="snip1Rect">
            <a:avLst>
              <a:gd name="adj" fmla="val 50000"/>
            </a:avLst>
          </a:prstGeom>
          <a:solidFill>
            <a:srgbClr val="00B0F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3200" b="1" dirty="0">
                <a:solidFill>
                  <a:srgbClr val="19191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對「颱風山竹」的影響保持關注</a:t>
            </a:r>
          </a:p>
        </p:txBody>
      </p:sp>
      <p:sp>
        <p:nvSpPr>
          <p:cNvPr id="8" name="矩形: 剪去單一角落 7">
            <a:extLst>
              <a:ext uri="{FF2B5EF4-FFF2-40B4-BE49-F238E27FC236}">
                <a16:creationId xmlns:a16="http://schemas.microsoft.com/office/drawing/2014/main" id="{86C78358-5025-43FF-8593-5E73F57089EC}"/>
              </a:ext>
            </a:extLst>
          </p:cNvPr>
          <p:cNvSpPr/>
          <p:nvPr/>
        </p:nvSpPr>
        <p:spPr>
          <a:xfrm>
            <a:off x="0" y="2486833"/>
            <a:ext cx="6477000" cy="1579560"/>
          </a:xfrm>
          <a:prstGeom prst="snip1Rect">
            <a:avLst>
              <a:gd name="adj" fmla="val 50000"/>
            </a:avLst>
          </a:prstGeom>
          <a:solidFill>
            <a:srgbClr val="1DC4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3200" b="1" dirty="0">
                <a:solidFill>
                  <a:srgbClr val="19191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分享備災資訊，</a:t>
            </a:r>
            <a:endParaRPr lang="en-US" altLang="zh-TW" sz="3200" b="1" dirty="0">
              <a:solidFill>
                <a:srgbClr val="191919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3200" b="1" dirty="0">
                <a:solidFill>
                  <a:srgbClr val="19191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讓更多人提升災難應變能力</a:t>
            </a:r>
          </a:p>
        </p:txBody>
      </p:sp>
      <p:sp>
        <p:nvSpPr>
          <p:cNvPr id="9" name="矩形: 剪去單一角落 8">
            <a:extLst>
              <a:ext uri="{FF2B5EF4-FFF2-40B4-BE49-F238E27FC236}">
                <a16:creationId xmlns:a16="http://schemas.microsoft.com/office/drawing/2014/main" id="{F8309E19-B0D4-45A4-921E-1B77DFF8CF52}"/>
              </a:ext>
            </a:extLst>
          </p:cNvPr>
          <p:cNvSpPr/>
          <p:nvPr/>
        </p:nvSpPr>
        <p:spPr>
          <a:xfrm>
            <a:off x="0" y="4236231"/>
            <a:ext cx="6477000" cy="1940732"/>
          </a:xfrm>
          <a:prstGeom prst="snip1Rect">
            <a:avLst>
              <a:gd name="adj" fmla="val 50000"/>
            </a:avLst>
          </a:prstGeom>
          <a:solidFill>
            <a:srgbClr val="81DE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3200" b="1" dirty="0">
                <a:solidFill>
                  <a:srgbClr val="19191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作出人道行動，關懷有需要的人；</a:t>
            </a:r>
            <a:endParaRPr lang="en-US" altLang="zh-TW" sz="3200" b="1" dirty="0">
              <a:solidFill>
                <a:srgbClr val="191919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3200" b="1" dirty="0">
                <a:solidFill>
                  <a:srgbClr val="19191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讚美為大家付出的人；協力重建社區及家園；為未來做好準備</a:t>
            </a:r>
          </a:p>
        </p:txBody>
      </p:sp>
      <p:pic>
        <p:nvPicPr>
          <p:cNvPr id="17410" name="Picture 2" descr="yes we cançåçæå°çµæ">
            <a:extLst>
              <a:ext uri="{FF2B5EF4-FFF2-40B4-BE49-F238E27FC236}">
                <a16:creationId xmlns:a16="http://schemas.microsoft.com/office/drawing/2014/main" id="{F1236067-A56F-4A4B-AE18-091FCC568E9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2" t="8786" r="69973" b="8786"/>
          <a:stretch/>
        </p:blipFill>
        <p:spPr bwMode="auto">
          <a:xfrm rot="21179897">
            <a:off x="6700918" y="2550260"/>
            <a:ext cx="2167273" cy="2243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06728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1394</TotalTime>
  <Words>6467</Words>
  <Application>Microsoft Office PowerPoint</Application>
  <PresentationFormat>如螢幕大小 (4:3)</PresentationFormat>
  <Paragraphs>514</Paragraphs>
  <Slides>57</Slides>
  <Notes>46</Notes>
  <HiddenSlides>0</HiddenSlides>
  <MMClips>0</MMClips>
  <ScaleCrop>false</ScaleCrop>
  <HeadingPairs>
    <vt:vector size="6" baseType="variant">
      <vt:variant>
        <vt:lpstr>使用字型</vt:lpstr>
      </vt:variant>
      <vt:variant>
        <vt:i4>10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57</vt:i4>
      </vt:variant>
    </vt:vector>
  </HeadingPairs>
  <TitlesOfParts>
    <vt:vector size="68" baseType="lpstr">
      <vt:lpstr>Helvetica Neue</vt:lpstr>
      <vt:lpstr>system-ui</vt:lpstr>
      <vt:lpstr>微軟正黑體</vt:lpstr>
      <vt:lpstr>新細明體</vt:lpstr>
      <vt:lpstr>標楷體</vt:lpstr>
      <vt:lpstr>Arial</vt:lpstr>
      <vt:lpstr>Calibri</vt:lpstr>
      <vt:lpstr>Calibri Light</vt:lpstr>
      <vt:lpstr>Tahoma</vt:lpstr>
      <vt:lpstr>Times New Roman</vt:lpstr>
      <vt:lpstr>Office 佈景主題</vt:lpstr>
      <vt:lpstr>PowerPoint 簡報</vt:lpstr>
      <vt:lpstr>PowerPoint 簡報</vt:lpstr>
      <vt:lpstr>請大家回答以下4條問題：</vt:lpstr>
      <vt:lpstr>你知道「颱風山竹」的威力嗎？</vt:lpstr>
      <vt:lpstr>你知道「颱風山竹」的威力嗎？</vt:lpstr>
      <vt:lpstr>你知道「颱風山竹」的威力嗎？</vt:lpstr>
      <vt:lpstr>你知道「颱風山竹」的威力嗎？</vt:lpstr>
      <vt:lpstr>你知道「颱風山竹」的威力嗎？</vt:lpstr>
      <vt:lpstr>你知道「颱風山竹」的威力嗎？</vt:lpstr>
      <vt:lpstr>你知道「颱風山竹」的威力嗎？</vt:lpstr>
      <vt:lpstr>你知道「颱風山竹」的威力嗎？</vt:lpstr>
      <vt:lpstr>PowerPoint 簡報</vt:lpstr>
      <vt:lpstr>PowerPoint 簡報</vt:lpstr>
      <vt:lpstr>PowerPoint 簡報</vt:lpstr>
      <vt:lpstr> </vt:lpstr>
      <vt:lpstr>PowerPoint 簡報</vt:lpstr>
      <vt:lpstr> </vt:lpstr>
      <vt:lpstr> </vt:lpstr>
      <vt:lpstr>PowerPoint 簡報</vt:lpstr>
      <vt:lpstr>PowerPoint 簡報</vt:lpstr>
      <vt:lpstr> </vt:lpstr>
      <vt:lpstr>PowerPoint 簡報</vt:lpstr>
      <vt:lpstr>PowerPoint 簡報</vt:lpstr>
      <vt:lpstr>PowerPoint 簡報</vt:lpstr>
      <vt:lpstr>PowerPoint 簡報</vt:lpstr>
      <vt:lpstr>PowerPoint 簡報</vt:lpstr>
      <vt:lpstr> </vt:lpstr>
      <vt:lpstr>PowerPoint 簡報</vt:lpstr>
      <vt:lpstr> </vt:lpstr>
      <vt:lpstr>PowerPoint 簡報</vt:lpstr>
      <vt:lpstr>PowerPoint 簡報</vt:lpstr>
      <vt:lpstr>PowerPoint 簡報</vt:lpstr>
      <vt:lpstr>PowerPoint 簡報</vt:lpstr>
      <vt:lpstr>颱風發生前……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身邊人經歷完山竹後出現負面情緒，我可以點幫佢？ </vt:lpstr>
      <vt:lpstr>身邊人經歷完山竹後出現負面情緒，我可以點幫佢？ 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Phoebe Lai</dc:creator>
  <cp:lastModifiedBy>KA YAN LAI</cp:lastModifiedBy>
  <cp:revision>226</cp:revision>
  <dcterms:created xsi:type="dcterms:W3CDTF">2018-09-19T04:18:54Z</dcterms:created>
  <dcterms:modified xsi:type="dcterms:W3CDTF">2018-09-24T05:06:48Z</dcterms:modified>
</cp:coreProperties>
</file>