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295" r:id="rId5"/>
    <p:sldId id="294" r:id="rId6"/>
    <p:sldId id="258" r:id="rId7"/>
    <p:sldId id="284" r:id="rId8"/>
    <p:sldId id="296" r:id="rId9"/>
    <p:sldId id="277" r:id="rId10"/>
    <p:sldId id="297" r:id="rId11"/>
    <p:sldId id="272" r:id="rId12"/>
    <p:sldId id="259" r:id="rId13"/>
    <p:sldId id="298" r:id="rId14"/>
    <p:sldId id="299" r:id="rId15"/>
    <p:sldId id="300" r:id="rId16"/>
    <p:sldId id="307" r:id="rId17"/>
    <p:sldId id="287" r:id="rId18"/>
    <p:sldId id="292" r:id="rId19"/>
    <p:sldId id="288" r:id="rId20"/>
    <p:sldId id="260" r:id="rId21"/>
    <p:sldId id="283" r:id="rId22"/>
    <p:sldId id="281" r:id="rId23"/>
    <p:sldId id="261" r:id="rId24"/>
    <p:sldId id="301" r:id="rId25"/>
    <p:sldId id="302" r:id="rId26"/>
    <p:sldId id="303" r:id="rId27"/>
    <p:sldId id="304" r:id="rId28"/>
    <p:sldId id="309" r:id="rId29"/>
    <p:sldId id="280" r:id="rId30"/>
    <p:sldId id="308" r:id="rId31"/>
    <p:sldId id="306" r:id="rId32"/>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77762" autoAdjust="0"/>
  </p:normalViewPr>
  <p:slideViewPr>
    <p:cSldViewPr>
      <p:cViewPr varScale="1">
        <p:scale>
          <a:sx n="71" d="100"/>
          <a:sy n="71" d="100"/>
        </p:scale>
        <p:origin x="1950"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35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HK"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1C859C-1CE2-4DAD-9439-F751F2CE63C6}" type="datetimeFigureOut">
              <a:rPr lang="zh-HK" altLang="en-US" smtClean="0"/>
              <a:t>24/2/2017</a:t>
            </a:fld>
            <a:endParaRPr lang="zh-HK" altLang="en-US"/>
          </a:p>
        </p:txBody>
      </p:sp>
      <p:sp>
        <p:nvSpPr>
          <p:cNvPr id="4" name="投影片圖像版面配置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HK"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9E80C9-0C57-4C6D-A97B-4F77B9FB1F1B}" type="slidenum">
              <a:rPr lang="zh-HK" altLang="en-US" smtClean="0"/>
              <a:t>‹#›</a:t>
            </a:fld>
            <a:endParaRPr lang="zh-HK" altLang="en-US"/>
          </a:p>
        </p:txBody>
      </p:sp>
    </p:spTree>
    <p:extLst>
      <p:ext uri="{BB962C8B-B14F-4D97-AF65-F5344CB8AC3E}">
        <p14:creationId xmlns:p14="http://schemas.microsoft.com/office/powerpoint/2010/main" val="169827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smtClean="0"/>
              <a:t>此簡報的目的旨在透過問答的形式，引起參與者對敘利亞危機的關注，加強對敘利亞人面對的人道問題及所需要的人道救援的認識，並介紹香港紅十字會及國際紅十字會對敘利亞開展的人道救援工作，從而鼓勵參加者作出實際行動，回應敘利亞人道危機，放眼世界，關心身處苦難的人。</a:t>
            </a:r>
            <a:endParaRPr lang="zh-TW" altLang="en-US" dirty="0"/>
          </a:p>
        </p:txBody>
      </p:sp>
      <p:sp>
        <p:nvSpPr>
          <p:cNvPr id="4" name="投影片編號版面配置區 3"/>
          <p:cNvSpPr>
            <a:spLocks noGrp="1"/>
          </p:cNvSpPr>
          <p:nvPr>
            <p:ph type="sldNum" sz="quarter" idx="10"/>
          </p:nvPr>
        </p:nvSpPr>
        <p:spPr/>
        <p:txBody>
          <a:bodyPr/>
          <a:lstStyle/>
          <a:p>
            <a:fld id="{3C6D2D7C-FB7C-43AF-853B-854524277DF1}" type="slidenum">
              <a:rPr lang="zh-TW" altLang="en-US" smtClean="0"/>
              <a:pPr/>
              <a:t>1</a:t>
            </a:fld>
            <a:endParaRPr lang="zh-TW" altLang="en-US"/>
          </a:p>
        </p:txBody>
      </p:sp>
    </p:spTree>
    <p:extLst>
      <p:ext uri="{BB962C8B-B14F-4D97-AF65-F5344CB8AC3E}">
        <p14:creationId xmlns:p14="http://schemas.microsoft.com/office/powerpoint/2010/main" val="3082492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97188A5-F306-4696-96ED-B3B6DA46E802}" type="slidenum">
              <a:rPr lang="zh-TW" altLang="en-US" smtClean="0"/>
              <a:pPr/>
              <a:t>2</a:t>
            </a:fld>
            <a:endParaRPr lang="zh-TW" altLang="en-US"/>
          </a:p>
        </p:txBody>
      </p:sp>
    </p:spTree>
    <p:extLst>
      <p:ext uri="{BB962C8B-B14F-4D97-AF65-F5344CB8AC3E}">
        <p14:creationId xmlns:p14="http://schemas.microsoft.com/office/powerpoint/2010/main" val="319975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lvl="0"/>
            <a:r>
              <a:rPr lang="zh-TW" altLang="zh-HK" dirty="0" smtClean="0">
                <a:effectLst/>
              </a:rPr>
              <a:t>敘利亞位於中東地區，戰前是區內唯一糧食供應自給自足的國家，也是主要的小麥出口國。</a:t>
            </a:r>
            <a:r>
              <a:rPr lang="zh-TW" altLang="zh-HK" sz="1200" kern="1200" dirty="0" smtClean="0">
                <a:solidFill>
                  <a:schemeClr val="tx1"/>
                </a:solidFill>
                <a:effectLst/>
                <a:latin typeface="+mn-lt"/>
                <a:ea typeface="+mn-ea"/>
                <a:cs typeface="+mn-cs"/>
              </a:rPr>
              <a:t>武裝衝突爆發</a:t>
            </a:r>
            <a:r>
              <a:rPr lang="zh-TW" altLang="zh-HK" dirty="0" smtClean="0">
                <a:effectLst/>
              </a:rPr>
              <a:t>前當地旅遊業發展迅速，每年外國旅客可達</a:t>
            </a:r>
            <a:r>
              <a:rPr lang="en-US" altLang="zh-HK" dirty="0" smtClean="0">
                <a:effectLst/>
              </a:rPr>
              <a:t>850</a:t>
            </a:r>
            <a:r>
              <a:rPr lang="zh-TW" altLang="zh-HK" dirty="0" smtClean="0">
                <a:effectLst/>
              </a:rPr>
              <a:t>萬人。人類發展程度屬中等，成年人識字率達八成。</a:t>
            </a:r>
            <a:endParaRPr lang="en-US" altLang="zh-TW" dirty="0" smtClean="0">
              <a:effectLst/>
            </a:endParaRPr>
          </a:p>
          <a:p>
            <a:pPr lvl="0"/>
            <a:endParaRPr lang="zh-TW" altLang="zh-HK" dirty="0" smtClean="0">
              <a:effectLst/>
            </a:endParaRPr>
          </a:p>
          <a:p>
            <a:pPr lvl="0"/>
            <a:r>
              <a:rPr lang="zh-TW" altLang="zh-HK" dirty="0" smtClean="0">
                <a:effectLst/>
              </a:rPr>
              <a:t>敘利亞危機由</a:t>
            </a:r>
            <a:r>
              <a:rPr lang="en-US" altLang="zh-HK" dirty="0" smtClean="0">
                <a:effectLst/>
              </a:rPr>
              <a:t>2011</a:t>
            </a:r>
            <a:r>
              <a:rPr lang="zh-TW" altLang="zh-HK" dirty="0" smtClean="0">
                <a:effectLst/>
              </a:rPr>
              <a:t>年</a:t>
            </a:r>
            <a:r>
              <a:rPr lang="en-US" altLang="zh-HK" dirty="0" smtClean="0">
                <a:effectLst/>
              </a:rPr>
              <a:t>3</a:t>
            </a:r>
            <a:r>
              <a:rPr lang="zh-TW" altLang="zh-HK" dirty="0" smtClean="0">
                <a:effectLst/>
              </a:rPr>
              <a:t>月「阿拉伯之春」示威引發，牽涉境內及中東各國政權、宗教、歷史等不同因素。衝突爆發前全國有近</a:t>
            </a:r>
            <a:r>
              <a:rPr lang="en-US" altLang="zh-HK" dirty="0" smtClean="0">
                <a:effectLst/>
              </a:rPr>
              <a:t>2,200</a:t>
            </a:r>
            <a:r>
              <a:rPr lang="zh-TW" altLang="zh-HK" dirty="0" smtClean="0">
                <a:effectLst/>
              </a:rPr>
              <a:t>萬人口，現時有過半數人口痛失家園，</a:t>
            </a:r>
            <a:r>
              <a:rPr lang="zh-TW" altLang="zh-HK" b="1" u="sng" dirty="0" smtClean="0">
                <a:effectLst/>
              </a:rPr>
              <a:t>是目前全球最嚴峻的人道災難。</a:t>
            </a:r>
            <a:endParaRPr lang="en-US" altLang="zh-TW" b="1" u="sng" dirty="0" smtClean="0">
              <a:effectLst/>
            </a:endParaRPr>
          </a:p>
          <a:p>
            <a:pPr lvl="0"/>
            <a:endParaRPr lang="en-US" altLang="zh-TW" b="1" u="sng" dirty="0" smtClean="0">
              <a:effectLst/>
            </a:endParaRPr>
          </a:p>
          <a:p>
            <a:pPr lvl="0"/>
            <a:r>
              <a:rPr lang="zh-TW" altLang="zh-HK" sz="1200" kern="1200" dirty="0" smtClean="0">
                <a:solidFill>
                  <a:schemeClr val="tx1"/>
                </a:solidFill>
                <a:effectLst/>
                <a:latin typeface="+mn-lt"/>
                <a:ea typeface="+mn-ea"/>
                <a:cs typeface="+mn-cs"/>
              </a:rPr>
              <a:t>敍利亞危機</a:t>
            </a:r>
            <a:r>
              <a:rPr lang="zh-TW" altLang="en-US" sz="1200" kern="1200" dirty="0" smtClean="0">
                <a:solidFill>
                  <a:schemeClr val="tx1"/>
                </a:solidFill>
                <a:effectLst/>
                <a:latin typeface="+mn-lt"/>
                <a:ea typeface="+mn-ea"/>
                <a:cs typeface="+mn-cs"/>
              </a:rPr>
              <a:t>快將</a:t>
            </a:r>
            <a:r>
              <a:rPr lang="en-US" altLang="zh-TW" sz="1200" kern="1200" dirty="0" smtClean="0">
                <a:solidFill>
                  <a:schemeClr val="tx1"/>
                </a:solidFill>
                <a:effectLst/>
                <a:latin typeface="+mn-lt"/>
                <a:ea typeface="+mn-ea"/>
                <a:cs typeface="+mn-cs"/>
              </a:rPr>
              <a:t>6</a:t>
            </a:r>
            <a:r>
              <a:rPr lang="zh-TW" altLang="zh-HK" sz="1200" kern="1200" dirty="0" smtClean="0">
                <a:solidFill>
                  <a:schemeClr val="tx1"/>
                </a:solidFill>
                <a:effectLst/>
                <a:latin typeface="+mn-lt"/>
                <a:ea typeface="+mn-ea"/>
                <a:cs typeface="+mn-cs"/>
              </a:rPr>
              <a:t>年，結束之日仍然遙遙無期。隨著境內的人道情況每況愈下，估計超過</a:t>
            </a:r>
            <a:r>
              <a:rPr lang="en-US" altLang="zh-HK" sz="1200" b="1" u="sng" kern="1200" dirty="0" smtClean="0">
                <a:solidFill>
                  <a:schemeClr val="tx1"/>
                </a:solidFill>
                <a:effectLst/>
                <a:latin typeface="+mn-lt"/>
                <a:ea typeface="+mn-ea"/>
                <a:cs typeface="+mn-cs"/>
              </a:rPr>
              <a:t>1,350</a:t>
            </a:r>
            <a:r>
              <a:rPr lang="zh-TW" altLang="zh-HK" sz="1200" b="1" u="sng" kern="1200" dirty="0" smtClean="0">
                <a:solidFill>
                  <a:schemeClr val="tx1"/>
                </a:solidFill>
                <a:effectLst/>
                <a:latin typeface="+mn-lt"/>
                <a:ea typeface="+mn-ea"/>
                <a:cs typeface="+mn-cs"/>
              </a:rPr>
              <a:t>萬人</a:t>
            </a:r>
            <a:r>
              <a:rPr lang="en-US" altLang="zh-HK" sz="1200" kern="1200" dirty="0" smtClean="0">
                <a:solidFill>
                  <a:schemeClr val="tx1"/>
                </a:solidFill>
                <a:effectLst/>
                <a:latin typeface="+mn-lt"/>
                <a:ea typeface="+mn-ea"/>
                <a:cs typeface="+mn-cs"/>
              </a:rPr>
              <a:t> </a:t>
            </a:r>
            <a:r>
              <a:rPr lang="zh-TW" altLang="zh-HK" sz="1200" b="1" u="sng" kern="1200" dirty="0" smtClean="0">
                <a:solidFill>
                  <a:schemeClr val="tx1"/>
                </a:solidFill>
                <a:effectLst/>
                <a:latin typeface="+mn-lt"/>
                <a:ea typeface="+mn-ea"/>
                <a:cs typeface="+mn-cs"/>
              </a:rPr>
              <a:t>急需緊急人道援助及基本救援物資</a:t>
            </a:r>
            <a:r>
              <a:rPr lang="zh-TW" altLang="zh-HK" sz="1200" kern="1200" dirty="0" smtClean="0">
                <a:solidFill>
                  <a:schemeClr val="tx1"/>
                </a:solidFill>
                <a:effectLst/>
                <a:latin typeface="+mn-lt"/>
                <a:ea typeface="+mn-ea"/>
                <a:cs typeface="+mn-cs"/>
              </a:rPr>
              <a:t>如食物、食水、藥物，以至心理支援等。</a:t>
            </a:r>
          </a:p>
          <a:p>
            <a:r>
              <a:rPr lang="en-US" altLang="zh-HK" sz="1200" kern="1200" dirty="0" smtClean="0">
                <a:solidFill>
                  <a:schemeClr val="tx1"/>
                </a:solidFill>
                <a:effectLst/>
                <a:latin typeface="+mn-lt"/>
                <a:ea typeface="+mn-ea"/>
                <a:cs typeface="+mn-cs"/>
              </a:rPr>
              <a:t> </a:t>
            </a:r>
            <a:endParaRPr lang="zh-TW" altLang="zh-HK" dirty="0">
              <a:effectLst/>
            </a:endParaRPr>
          </a:p>
        </p:txBody>
      </p:sp>
      <p:sp>
        <p:nvSpPr>
          <p:cNvPr id="4" name="投影片編號版面配置區 3"/>
          <p:cNvSpPr>
            <a:spLocks noGrp="1"/>
          </p:cNvSpPr>
          <p:nvPr>
            <p:ph type="sldNum" sz="quarter" idx="10"/>
          </p:nvPr>
        </p:nvSpPr>
        <p:spPr/>
        <p:txBody>
          <a:bodyPr/>
          <a:lstStyle/>
          <a:p>
            <a:fld id="{9355BC49-BB4C-4C9F-B696-9D7477EEBF1B}" type="slidenum">
              <a:rPr lang="zh-TW" altLang="en-US" smtClean="0"/>
              <a:pPr/>
              <a:t>3</a:t>
            </a:fld>
            <a:endParaRPr lang="zh-TW" altLang="en-US"/>
          </a:p>
        </p:txBody>
      </p:sp>
    </p:spTree>
    <p:extLst>
      <p:ext uri="{BB962C8B-B14F-4D97-AF65-F5344CB8AC3E}">
        <p14:creationId xmlns:p14="http://schemas.microsoft.com/office/powerpoint/2010/main" val="2894276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HK" sz="1200" kern="1200" dirty="0" smtClean="0">
                <a:solidFill>
                  <a:schemeClr val="tx1"/>
                </a:solidFill>
                <a:effectLst/>
                <a:latin typeface="+mn-lt"/>
                <a:ea typeface="+mn-ea"/>
                <a:cs typeface="+mn-cs"/>
              </a:rPr>
              <a:t>在</a:t>
            </a:r>
            <a:r>
              <a:rPr lang="en-US" altLang="zh-HK" sz="1200" kern="1200" dirty="0" smtClean="0">
                <a:solidFill>
                  <a:schemeClr val="tx1"/>
                </a:solidFill>
                <a:effectLst/>
                <a:latin typeface="+mn-lt"/>
                <a:ea typeface="+mn-ea"/>
                <a:cs typeface="+mn-cs"/>
              </a:rPr>
              <a:t>2016</a:t>
            </a:r>
            <a:r>
              <a:rPr lang="zh-TW" altLang="zh-HK" sz="1200" kern="1200" dirty="0" smtClean="0">
                <a:solidFill>
                  <a:schemeClr val="tx1"/>
                </a:solidFill>
                <a:effectLst/>
                <a:latin typeface="+mn-lt"/>
                <a:ea typeface="+mn-ea"/>
                <a:cs typeface="+mn-cs"/>
              </a:rPr>
              <a:t>年</a:t>
            </a:r>
            <a:r>
              <a:rPr lang="en-US" altLang="zh-HK" sz="1200" kern="1200" dirty="0" smtClean="0">
                <a:solidFill>
                  <a:schemeClr val="tx1"/>
                </a:solidFill>
                <a:effectLst/>
                <a:latin typeface="+mn-lt"/>
                <a:ea typeface="+mn-ea"/>
                <a:cs typeface="+mn-cs"/>
              </a:rPr>
              <a:t>11</a:t>
            </a:r>
            <a:r>
              <a:rPr lang="zh-TW" altLang="zh-HK" sz="1200" kern="1200" dirty="0" smtClean="0">
                <a:solidFill>
                  <a:schemeClr val="tx1"/>
                </a:solidFill>
                <a:effectLst/>
                <a:latin typeface="+mn-lt"/>
                <a:ea typeface="+mn-ea"/>
                <a:cs typeface="+mn-cs"/>
              </a:rPr>
              <a:t>至</a:t>
            </a:r>
            <a:r>
              <a:rPr lang="en-US" altLang="zh-HK" sz="1200" kern="1200" dirty="0" smtClean="0">
                <a:solidFill>
                  <a:schemeClr val="tx1"/>
                </a:solidFill>
                <a:effectLst/>
                <a:latin typeface="+mn-lt"/>
                <a:ea typeface="+mn-ea"/>
                <a:cs typeface="+mn-cs"/>
              </a:rPr>
              <a:t>12</a:t>
            </a:r>
            <a:r>
              <a:rPr lang="zh-TW" altLang="zh-HK" sz="1200" kern="1200" dirty="0" smtClean="0">
                <a:solidFill>
                  <a:schemeClr val="tx1"/>
                </a:solidFill>
                <a:effectLst/>
                <a:latin typeface="+mn-lt"/>
                <a:ea typeface="+mn-ea"/>
                <a:cs typeface="+mn-cs"/>
              </a:rPr>
              <a:t>月期間，敘利亞北部城市阿勒頗遭受連番轟炸，導致多名平民受傷和死亡，</a:t>
            </a:r>
            <a:r>
              <a:rPr lang="zh-TW" altLang="zh-HK" sz="1200" u="sng" kern="1200" dirty="0" smtClean="0">
                <a:solidFill>
                  <a:schemeClr val="tx1"/>
                </a:solidFill>
                <a:effectLst/>
                <a:latin typeface="+mn-lt"/>
                <a:ea typeface="+mn-ea"/>
                <a:cs typeface="+mn-cs"/>
              </a:rPr>
              <a:t>超過</a:t>
            </a:r>
            <a:r>
              <a:rPr lang="en-US" altLang="zh-HK" sz="1200" u="sng" kern="1200" dirty="0" smtClean="0">
                <a:solidFill>
                  <a:schemeClr val="tx1"/>
                </a:solidFill>
                <a:effectLst/>
                <a:latin typeface="+mn-lt"/>
                <a:ea typeface="+mn-ea"/>
                <a:cs typeface="+mn-cs"/>
              </a:rPr>
              <a:t>12</a:t>
            </a:r>
            <a:r>
              <a:rPr lang="zh-TW" altLang="zh-HK" sz="1200" u="sng" kern="1200" dirty="0" smtClean="0">
                <a:solidFill>
                  <a:schemeClr val="tx1"/>
                </a:solidFill>
                <a:effectLst/>
                <a:latin typeface="+mn-lt"/>
                <a:ea typeface="+mn-ea"/>
                <a:cs typeface="+mn-cs"/>
              </a:rPr>
              <a:t>萬人在短短數月內逃離阿勒頗</a:t>
            </a:r>
            <a:r>
              <a:rPr lang="en-US" altLang="zh-HK" sz="1200" kern="1200" dirty="0" smtClean="0">
                <a:solidFill>
                  <a:schemeClr val="tx1"/>
                </a:solidFill>
                <a:effectLst/>
                <a:latin typeface="+mn-lt"/>
                <a:ea typeface="+mn-ea"/>
                <a:cs typeface="+mn-cs"/>
              </a:rPr>
              <a:t> (</a:t>
            </a:r>
            <a:r>
              <a:rPr lang="zh-TW" altLang="en-US" sz="1200" kern="1200" dirty="0" smtClean="0">
                <a:solidFill>
                  <a:schemeClr val="tx1"/>
                </a:solidFill>
                <a:effectLst/>
                <a:latin typeface="+mn-lt"/>
                <a:ea typeface="+mn-ea"/>
                <a:cs typeface="+mn-cs"/>
              </a:rPr>
              <a:t>註</a:t>
            </a:r>
            <a:r>
              <a:rPr lang="en-US" altLang="zh-TW" sz="1200" kern="1200" dirty="0" smtClean="0">
                <a:solidFill>
                  <a:schemeClr val="tx1"/>
                </a:solidFill>
                <a:effectLst/>
                <a:latin typeface="+mn-lt"/>
                <a:ea typeface="+mn-ea"/>
                <a:cs typeface="+mn-cs"/>
              </a:rPr>
              <a:t>:</a:t>
            </a:r>
            <a:r>
              <a:rPr lang="zh-TW" altLang="en-US" sz="1200" kern="1200" dirty="0" smtClean="0">
                <a:solidFill>
                  <a:schemeClr val="tx1"/>
                </a:solidFill>
                <a:effectLst/>
                <a:latin typeface="+mn-lt"/>
                <a:ea typeface="+mn-ea"/>
                <a:cs typeface="+mn-cs"/>
              </a:rPr>
              <a:t> 短片在</a:t>
            </a:r>
            <a:r>
              <a:rPr lang="en-US" altLang="zh-TW" sz="1200" kern="1200" dirty="0" smtClean="0">
                <a:solidFill>
                  <a:schemeClr val="tx1"/>
                </a:solidFill>
                <a:effectLst/>
                <a:latin typeface="+mn-lt"/>
                <a:ea typeface="+mn-ea"/>
                <a:cs typeface="+mn-cs"/>
              </a:rPr>
              <a:t>2016</a:t>
            </a:r>
            <a:r>
              <a:rPr lang="zh-TW" altLang="en-US" sz="1200" kern="1200" dirty="0" smtClean="0">
                <a:solidFill>
                  <a:schemeClr val="tx1"/>
                </a:solidFill>
                <a:effectLst/>
                <a:latin typeface="+mn-lt"/>
                <a:ea typeface="+mn-ea"/>
                <a:cs typeface="+mn-cs"/>
              </a:rPr>
              <a:t>年</a:t>
            </a:r>
            <a:r>
              <a:rPr lang="en-US" altLang="zh-TW" sz="1200" kern="1200" dirty="0" smtClean="0">
                <a:solidFill>
                  <a:schemeClr val="tx1"/>
                </a:solidFill>
                <a:effectLst/>
                <a:latin typeface="+mn-lt"/>
                <a:ea typeface="+mn-ea"/>
                <a:cs typeface="+mn-cs"/>
              </a:rPr>
              <a:t>11</a:t>
            </a:r>
            <a:r>
              <a:rPr lang="zh-TW" altLang="en-US" sz="1200" kern="1200" dirty="0" smtClean="0">
                <a:solidFill>
                  <a:schemeClr val="tx1"/>
                </a:solidFill>
                <a:effectLst/>
                <a:latin typeface="+mn-lt"/>
                <a:ea typeface="+mn-ea"/>
                <a:cs typeface="+mn-cs"/>
              </a:rPr>
              <a:t>月發佈</a:t>
            </a:r>
            <a:r>
              <a:rPr lang="en-US" altLang="zh-TW" sz="1200" kern="1200" dirty="0" smtClean="0">
                <a:solidFill>
                  <a:schemeClr val="tx1"/>
                </a:solidFill>
                <a:effectLst/>
                <a:latin typeface="+mn-lt"/>
                <a:ea typeface="+mn-ea"/>
                <a:cs typeface="+mn-cs"/>
              </a:rPr>
              <a:t>,</a:t>
            </a:r>
            <a:r>
              <a:rPr lang="zh-TW" altLang="en-US" sz="1200" kern="1200" dirty="0" smtClean="0">
                <a:solidFill>
                  <a:schemeClr val="tx1"/>
                </a:solidFill>
                <a:effectLst/>
                <a:latin typeface="+mn-lt"/>
                <a:ea typeface="+mn-ea"/>
                <a:cs typeface="+mn-cs"/>
              </a:rPr>
              <a:t> 字幕提到６萬人流離失所，數字在</a:t>
            </a:r>
            <a:r>
              <a:rPr lang="en-US" altLang="zh-TW" sz="1200" kern="1200" dirty="0" smtClean="0">
                <a:solidFill>
                  <a:schemeClr val="tx1"/>
                </a:solidFill>
                <a:effectLst/>
                <a:latin typeface="+mn-lt"/>
                <a:ea typeface="+mn-ea"/>
                <a:cs typeface="+mn-cs"/>
              </a:rPr>
              <a:t>2017</a:t>
            </a:r>
            <a:r>
              <a:rPr lang="zh-TW" altLang="en-US" sz="1200" kern="1200" dirty="0" smtClean="0">
                <a:solidFill>
                  <a:schemeClr val="tx1"/>
                </a:solidFill>
                <a:effectLst/>
                <a:latin typeface="+mn-lt"/>
                <a:ea typeface="+mn-ea"/>
                <a:cs typeface="+mn-cs"/>
              </a:rPr>
              <a:t>年</a:t>
            </a:r>
            <a:r>
              <a:rPr lang="en-US" altLang="zh-TW" sz="1200" kern="1200" dirty="0" smtClean="0">
                <a:solidFill>
                  <a:schemeClr val="tx1"/>
                </a:solidFill>
                <a:effectLst/>
                <a:latin typeface="+mn-lt"/>
                <a:ea typeface="+mn-ea"/>
                <a:cs typeface="+mn-cs"/>
              </a:rPr>
              <a:t>1</a:t>
            </a:r>
            <a:r>
              <a:rPr lang="zh-TW" altLang="en-US" sz="1200" kern="1200" dirty="0" smtClean="0">
                <a:solidFill>
                  <a:schemeClr val="tx1"/>
                </a:solidFill>
                <a:effectLst/>
                <a:latin typeface="+mn-lt"/>
                <a:ea typeface="+mn-ea"/>
                <a:cs typeface="+mn-cs"/>
              </a:rPr>
              <a:t>月已修正為</a:t>
            </a:r>
            <a:r>
              <a:rPr lang="en-US" altLang="zh-TW" sz="1200" kern="1200" dirty="0" smtClean="0">
                <a:solidFill>
                  <a:schemeClr val="tx1"/>
                </a:solidFill>
                <a:effectLst/>
                <a:latin typeface="+mn-lt"/>
                <a:ea typeface="+mn-ea"/>
                <a:cs typeface="+mn-cs"/>
              </a:rPr>
              <a:t>12</a:t>
            </a:r>
            <a:r>
              <a:rPr lang="zh-TW" altLang="en-US" sz="1200" kern="1200" dirty="0" smtClean="0">
                <a:solidFill>
                  <a:schemeClr val="tx1"/>
                </a:solidFill>
                <a:effectLst/>
                <a:latin typeface="+mn-lt"/>
                <a:ea typeface="+mn-ea"/>
                <a:cs typeface="+mn-cs"/>
              </a:rPr>
              <a:t>萬人</a:t>
            </a:r>
            <a:r>
              <a:rPr lang="en-US" altLang="zh-HK" sz="1200" kern="1200" dirty="0" smtClean="0">
                <a:solidFill>
                  <a:schemeClr val="tx1"/>
                </a:solidFill>
                <a:effectLst/>
                <a:latin typeface="+mn-lt"/>
                <a:ea typeface="+mn-ea"/>
                <a:cs typeface="+mn-cs"/>
              </a:rPr>
              <a:t>)</a:t>
            </a:r>
            <a:r>
              <a:rPr lang="zh-TW" altLang="zh-HK" sz="1200" kern="1200" dirty="0" smtClean="0">
                <a:solidFill>
                  <a:schemeClr val="tx1"/>
                </a:solidFill>
                <a:effectLst/>
                <a:latin typeface="+mn-lt"/>
                <a:ea typeface="+mn-ea"/>
                <a:cs typeface="+mn-cs"/>
              </a:rPr>
              <a:t>，由戰前的第二大城市化為頹垣敗瓦。</a:t>
            </a:r>
            <a:r>
              <a:rPr lang="en-US" altLang="zh-TW" sz="1200" kern="1200" dirty="0" smtClean="0">
                <a:solidFill>
                  <a:schemeClr val="tx1"/>
                </a:solidFill>
                <a:effectLst/>
                <a:latin typeface="+mn-lt"/>
                <a:ea typeface="+mn-ea"/>
                <a:cs typeface="+mn-cs"/>
              </a:rPr>
              <a:t>ICRC </a:t>
            </a:r>
            <a:r>
              <a:rPr lang="zh-TW" altLang="en-US" sz="1200" kern="1200" dirty="0" smtClean="0">
                <a:solidFill>
                  <a:schemeClr val="tx1"/>
                </a:solidFill>
                <a:effectLst/>
                <a:latin typeface="+mn-lt"/>
                <a:ea typeface="+mn-ea"/>
                <a:cs typeface="+mn-cs"/>
              </a:rPr>
              <a:t>在這段時間留在最前線，協助撤離</a:t>
            </a:r>
            <a:r>
              <a:rPr lang="en-US" altLang="zh-TW" sz="1200" kern="1200" dirty="0" smtClean="0">
                <a:solidFill>
                  <a:schemeClr val="tx1"/>
                </a:solidFill>
                <a:effectLst/>
                <a:latin typeface="+mn-lt"/>
                <a:ea typeface="+mn-ea"/>
                <a:cs typeface="+mn-cs"/>
              </a:rPr>
              <a:t>3</a:t>
            </a:r>
            <a:r>
              <a:rPr lang="zh-TW" altLang="en-US" sz="1200" kern="1200" dirty="0" smtClean="0">
                <a:solidFill>
                  <a:schemeClr val="tx1"/>
                </a:solidFill>
                <a:effectLst/>
                <a:latin typeface="+mn-lt"/>
                <a:ea typeface="+mn-ea"/>
                <a:cs typeface="+mn-cs"/>
              </a:rPr>
              <a:t>萬</a:t>
            </a:r>
            <a:r>
              <a:rPr lang="en-US" altLang="zh-TW" sz="1200" kern="1200" dirty="0" smtClean="0">
                <a:solidFill>
                  <a:schemeClr val="tx1"/>
                </a:solidFill>
                <a:effectLst/>
                <a:latin typeface="+mn-lt"/>
                <a:ea typeface="+mn-ea"/>
                <a:cs typeface="+mn-cs"/>
              </a:rPr>
              <a:t>5</a:t>
            </a:r>
            <a:r>
              <a:rPr lang="zh-TW" altLang="en-US" sz="1200" kern="1200" dirty="0" smtClean="0">
                <a:solidFill>
                  <a:schemeClr val="tx1"/>
                </a:solidFill>
                <a:effectLst/>
                <a:latin typeface="+mn-lt"/>
                <a:ea typeface="+mn-ea"/>
                <a:cs typeface="+mn-cs"/>
              </a:rPr>
              <a:t>千人。短片就是</a:t>
            </a:r>
            <a:r>
              <a:rPr lang="en-US" altLang="zh-TW" sz="1200" kern="1200" dirty="0" smtClean="0">
                <a:solidFill>
                  <a:schemeClr val="tx1"/>
                </a:solidFill>
                <a:effectLst/>
                <a:latin typeface="+mn-lt"/>
                <a:ea typeface="+mn-ea"/>
                <a:cs typeface="+mn-cs"/>
              </a:rPr>
              <a:t>11</a:t>
            </a:r>
            <a:r>
              <a:rPr lang="zh-TW" altLang="en-US" sz="1200" kern="1200" dirty="0" smtClean="0">
                <a:solidFill>
                  <a:schemeClr val="tx1"/>
                </a:solidFill>
                <a:effectLst/>
                <a:latin typeface="+mn-lt"/>
                <a:ea typeface="+mn-ea"/>
                <a:cs typeface="+mn-cs"/>
              </a:rPr>
              <a:t>月期間，敘利亞人逃離</a:t>
            </a:r>
            <a:r>
              <a:rPr lang="zh-TW" altLang="zh-HK" sz="1200" kern="1200" dirty="0" smtClean="0">
                <a:solidFill>
                  <a:schemeClr val="tx1"/>
                </a:solidFill>
                <a:effectLst/>
                <a:latin typeface="+mn-lt"/>
                <a:ea typeface="+mn-ea"/>
                <a:cs typeface="+mn-cs"/>
              </a:rPr>
              <a:t>阿勒頗</a:t>
            </a:r>
            <a:r>
              <a:rPr lang="zh-TW" altLang="en-US" sz="1200" kern="1200" dirty="0" smtClean="0">
                <a:solidFill>
                  <a:schemeClr val="tx1"/>
                </a:solidFill>
                <a:effectLst/>
                <a:latin typeface="+mn-lt"/>
                <a:ea typeface="+mn-ea"/>
                <a:cs typeface="+mn-cs"/>
              </a:rPr>
              <a:t>的情況</a:t>
            </a:r>
            <a:endParaRPr lang="en-US" altLang="zh-TW"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HK" sz="1200" kern="1200" dirty="0" smtClean="0">
                <a:solidFill>
                  <a:schemeClr val="tx1"/>
                </a:solidFill>
                <a:effectLst/>
                <a:latin typeface="+mn-lt"/>
                <a:ea typeface="+mn-ea"/>
                <a:cs typeface="+mn-cs"/>
              </a:rPr>
              <a:t>敘利亞危機即將六年，雖然衝突各方在</a:t>
            </a:r>
            <a:r>
              <a:rPr lang="en-US" altLang="zh-HK" sz="1200" kern="1200" dirty="0" smtClean="0">
                <a:solidFill>
                  <a:schemeClr val="tx1"/>
                </a:solidFill>
                <a:effectLst/>
                <a:latin typeface="+mn-lt"/>
                <a:ea typeface="+mn-ea"/>
                <a:cs typeface="+mn-cs"/>
              </a:rPr>
              <a:t>2016</a:t>
            </a:r>
            <a:r>
              <a:rPr lang="zh-TW" altLang="zh-HK" sz="1200" kern="1200" dirty="0" smtClean="0">
                <a:solidFill>
                  <a:schemeClr val="tx1"/>
                </a:solidFill>
                <a:effectLst/>
                <a:latin typeface="+mn-lt"/>
                <a:ea typeface="+mn-ea"/>
                <a:cs typeface="+mn-cs"/>
              </a:rPr>
              <a:t>年</a:t>
            </a:r>
            <a:r>
              <a:rPr lang="en-US" altLang="zh-HK" sz="1200" kern="1200" dirty="0" smtClean="0">
                <a:solidFill>
                  <a:schemeClr val="tx1"/>
                </a:solidFill>
                <a:effectLst/>
                <a:latin typeface="+mn-lt"/>
                <a:ea typeface="+mn-ea"/>
                <a:cs typeface="+mn-cs"/>
              </a:rPr>
              <a:t>12</a:t>
            </a:r>
            <a:r>
              <a:rPr lang="zh-TW" altLang="zh-HK" sz="1200" kern="1200" dirty="0" smtClean="0">
                <a:solidFill>
                  <a:schemeClr val="tx1"/>
                </a:solidFill>
                <a:effectLst/>
                <a:latin typeface="+mn-lt"/>
                <a:ea typeface="+mn-ea"/>
                <a:cs typeface="+mn-cs"/>
              </a:rPr>
              <a:t>月</a:t>
            </a:r>
            <a:r>
              <a:rPr lang="en-US" altLang="zh-HK" sz="1200" kern="1200" dirty="0" smtClean="0">
                <a:solidFill>
                  <a:schemeClr val="tx1"/>
                </a:solidFill>
                <a:effectLst/>
                <a:latin typeface="+mn-lt"/>
                <a:ea typeface="+mn-ea"/>
                <a:cs typeface="+mn-cs"/>
              </a:rPr>
              <a:t>29</a:t>
            </a:r>
            <a:r>
              <a:rPr lang="zh-TW" altLang="zh-HK" sz="1200" kern="1200" dirty="0" smtClean="0">
                <a:solidFill>
                  <a:schemeClr val="tx1"/>
                </a:solidFill>
                <a:effectLst/>
                <a:latin typeface="+mn-lt"/>
                <a:ea typeface="+mn-ea"/>
                <a:cs typeface="+mn-cs"/>
              </a:rPr>
              <a:t>日達成了停火協議，但境內不少地方時有零星衝突。</a:t>
            </a:r>
            <a:r>
              <a:rPr lang="zh-TW" altLang="zh-HK" dirty="0" smtClean="0">
                <a:effectLst/>
              </a:rPr>
              <a:t> </a:t>
            </a:r>
            <a:r>
              <a:rPr lang="en-US" altLang="zh-HK" sz="1200" kern="1200" smtClean="0">
                <a:solidFill>
                  <a:schemeClr val="tx1"/>
                </a:solidFill>
                <a:effectLst/>
                <a:latin typeface="+mn-lt"/>
                <a:ea typeface="+mn-ea"/>
                <a:cs typeface="+mn-cs"/>
              </a:rPr>
              <a:t> </a:t>
            </a:r>
            <a:endParaRPr lang="zh-HK" altLang="en-US" dirty="0"/>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4</a:t>
            </a:fld>
            <a:endParaRPr lang="zh-HK" altLang="en-US"/>
          </a:p>
        </p:txBody>
      </p:sp>
    </p:spTree>
    <p:extLst>
      <p:ext uri="{BB962C8B-B14F-4D97-AF65-F5344CB8AC3E}">
        <p14:creationId xmlns:p14="http://schemas.microsoft.com/office/powerpoint/2010/main" val="6576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97188A5-F306-4696-96ED-B3B6DA46E802}" type="slidenum">
              <a:rPr lang="zh-TW" altLang="en-US" smtClean="0"/>
              <a:pPr/>
              <a:t>5</a:t>
            </a:fld>
            <a:endParaRPr lang="zh-TW" altLang="en-US"/>
          </a:p>
        </p:txBody>
      </p:sp>
    </p:spTree>
    <p:extLst>
      <p:ext uri="{BB962C8B-B14F-4D97-AF65-F5344CB8AC3E}">
        <p14:creationId xmlns:p14="http://schemas.microsoft.com/office/powerpoint/2010/main" val="2687465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smtClean="0"/>
              <a:t>敘利亞位於中東，與土耳其</a:t>
            </a:r>
            <a:r>
              <a:rPr lang="zh-TW" altLang="en-US" dirty="0" smtClean="0">
                <a:latin typeface="SimSun" panose="02010600030101010101" pitchFamily="2" charset="-122"/>
                <a:ea typeface="SimSun" panose="02010600030101010101" pitchFamily="2" charset="-122"/>
              </a:rPr>
              <a:t>、黎巴嫩、約旦和</a:t>
            </a:r>
            <a:r>
              <a:rPr lang="zh-TW" altLang="en-US" dirty="0" smtClean="0">
                <a:latin typeface="微軟正黑體" pitchFamily="34" charset="-120"/>
                <a:ea typeface="微軟正黑體" pitchFamily="34" charset="-120"/>
              </a:rPr>
              <a:t>伊拉克接壤</a:t>
            </a:r>
          </a:p>
          <a:p>
            <a:endParaRPr lang="zh-HK" altLang="en-US" dirty="0"/>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6</a:t>
            </a:fld>
            <a:endParaRPr lang="zh-HK" altLang="en-US"/>
          </a:p>
        </p:txBody>
      </p:sp>
    </p:spTree>
    <p:extLst>
      <p:ext uri="{BB962C8B-B14F-4D97-AF65-F5344CB8AC3E}">
        <p14:creationId xmlns:p14="http://schemas.microsoft.com/office/powerpoint/2010/main" val="2967771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97188A5-F306-4696-96ED-B3B6DA46E802}" type="slidenum">
              <a:rPr lang="zh-TW" altLang="en-US" smtClean="0"/>
              <a:pPr/>
              <a:t>7</a:t>
            </a:fld>
            <a:endParaRPr lang="zh-TW" altLang="en-US"/>
          </a:p>
        </p:txBody>
      </p:sp>
    </p:spTree>
    <p:extLst>
      <p:ext uri="{BB962C8B-B14F-4D97-AF65-F5344CB8AC3E}">
        <p14:creationId xmlns:p14="http://schemas.microsoft.com/office/powerpoint/2010/main" val="529641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在</a:t>
            </a:r>
            <a:r>
              <a:rPr lang="en-US" altLang="zh-TW" dirty="0" smtClean="0"/>
              <a:t>2011</a:t>
            </a:r>
            <a:r>
              <a:rPr lang="zh-TW" altLang="en-US" dirty="0" smtClean="0"/>
              <a:t>年</a:t>
            </a:r>
            <a:r>
              <a:rPr lang="en-US" altLang="zh-TW" dirty="0" smtClean="0"/>
              <a:t>-2014</a:t>
            </a:r>
            <a:r>
              <a:rPr lang="zh-TW" altLang="en-US" dirty="0" smtClean="0"/>
              <a:t>年的戰事初期，逃避戰火的敘利亞人主要經陸路前往土耳其</a:t>
            </a:r>
            <a:r>
              <a:rPr lang="zh-TW" altLang="en-US" dirty="0" smtClean="0">
                <a:latin typeface="SimSun" panose="02010600030101010101" pitchFamily="2" charset="-122"/>
                <a:ea typeface="SimSun" panose="02010600030101010101" pitchFamily="2" charset="-122"/>
              </a:rPr>
              <a:t>、黎巴嫩、約旦和</a:t>
            </a:r>
            <a:r>
              <a:rPr lang="zh-TW" altLang="en-US" dirty="0" smtClean="0">
                <a:latin typeface="微軟正黑體" pitchFamily="34" charset="-120"/>
                <a:ea typeface="微軟正黑體" pitchFamily="34" charset="-120"/>
              </a:rPr>
              <a:t>伊拉克等接壤國家。</a:t>
            </a:r>
            <a:endParaRPr lang="en-US" altLang="zh-TW" dirty="0" smtClean="0">
              <a:latin typeface="微軟正黑體" pitchFamily="34" charset="-120"/>
              <a:ea typeface="微軟正黑體" pitchFamily="34" charset="-120"/>
            </a:endParaRPr>
          </a:p>
          <a:p>
            <a:endParaRPr lang="en-US" altLang="zh-TW" dirty="0" smtClean="0">
              <a:latin typeface="微軟正黑體" pitchFamily="34" charset="-120"/>
              <a:ea typeface="微軟正黑體"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smtClean="0">
                <a:latin typeface="微軟正黑體" pitchFamily="34" charset="-120"/>
                <a:ea typeface="微軟正黑體" pitchFamily="34" charset="-120"/>
              </a:rPr>
              <a:t>2015</a:t>
            </a:r>
            <a:r>
              <a:rPr lang="zh-TW" altLang="en-US" dirty="0" smtClean="0">
                <a:latin typeface="微軟正黑體" pitchFamily="34" charset="-120"/>
                <a:ea typeface="微軟正黑體" pitchFamily="34" charset="-120"/>
              </a:rPr>
              <a:t>年中至</a:t>
            </a:r>
            <a:r>
              <a:rPr lang="en-US" altLang="zh-TW" dirty="0" smtClean="0">
                <a:latin typeface="微軟正黑體" pitchFamily="34" charset="-120"/>
                <a:ea typeface="微軟正黑體" pitchFamily="34" charset="-120"/>
              </a:rPr>
              <a:t>2016</a:t>
            </a:r>
            <a:r>
              <a:rPr lang="zh-TW" altLang="en-US" dirty="0" smtClean="0">
                <a:latin typeface="微軟正黑體" pitchFamily="34" charset="-120"/>
                <a:ea typeface="微軟正黑體" pitchFamily="34" charset="-120"/>
              </a:rPr>
              <a:t>年，隨戰況進一步發展，</a:t>
            </a:r>
            <a:r>
              <a:rPr lang="zh-TW" altLang="en-US" dirty="0" smtClean="0"/>
              <a:t>敘利亞</a:t>
            </a:r>
            <a:r>
              <a:rPr lang="zh-TW" altLang="en-US" dirty="0" smtClean="0">
                <a:latin typeface="微軟正黑體" pitchFamily="34" charset="-120"/>
                <a:ea typeface="微軟正黑體" pitchFamily="34" charset="-120"/>
              </a:rPr>
              <a:t>開始出現往歐洲的逃難潮。他們主要從土耳其西面的海邊，經海路前往希臘，然後沿馬其頓</a:t>
            </a:r>
            <a:r>
              <a:rPr lang="zh-TW" altLang="en-US" dirty="0" smtClean="0">
                <a:latin typeface="SimSun" panose="02010600030101010101" pitchFamily="2" charset="-122"/>
                <a:ea typeface="SimSun" panose="02010600030101010101" pitchFamily="2" charset="-122"/>
              </a:rPr>
              <a:t>、塞爾維亞、</a:t>
            </a:r>
            <a:r>
              <a:rPr lang="zh-TW" altLang="en-US" dirty="0" smtClean="0">
                <a:latin typeface="微軟正黑體" pitchFamily="34" charset="-120"/>
                <a:ea typeface="微軟正黑體" pitchFamily="34" charset="-120"/>
              </a:rPr>
              <a:t>匈牙利等國前往德國等中歐國家。可能你聽過這段距離是很遠，究竟有幾遠？從土耳其至希臘小島的船程和香港坐船往汕頭的船程相若，從希臘到德國南部的陸路行程大約等於從汕頭至天津。另外，亦有部份</a:t>
            </a:r>
            <a:r>
              <a:rPr lang="zh-TW" altLang="en-US" dirty="0" smtClean="0"/>
              <a:t>敘利亞</a:t>
            </a:r>
            <a:r>
              <a:rPr lang="zh-TW" altLang="en-US" dirty="0" smtClean="0">
                <a:latin typeface="微軟正黑體" pitchFamily="34" charset="-120"/>
                <a:ea typeface="微軟正黑體" pitchFamily="34" charset="-120"/>
              </a:rPr>
              <a:t>難民取道北非，經突尼斯等國家橫越地中海前往意大利。</a:t>
            </a:r>
            <a:endParaRPr lang="en-US" altLang="zh-TW" dirty="0" smtClean="0">
              <a:latin typeface="微軟正黑體" pitchFamily="34" charset="-120"/>
              <a:ea typeface="微軟正黑體"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smtClean="0">
              <a:latin typeface="微軟正黑體" pitchFamily="34" charset="-120"/>
              <a:ea typeface="微軟正黑體"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smtClean="0">
                <a:latin typeface="微軟正黑體" pitchFamily="34" charset="-120"/>
                <a:ea typeface="微軟正黑體" pitchFamily="34" charset="-120"/>
              </a:rPr>
              <a:t>隨局勢發展和歐洲國家收緊邊境，前往歐洲的逃難潮比起</a:t>
            </a:r>
            <a:r>
              <a:rPr lang="en-US" altLang="zh-TW" dirty="0" smtClean="0">
                <a:latin typeface="微軟正黑體" pitchFamily="34" charset="-120"/>
                <a:ea typeface="微軟正黑體" pitchFamily="34" charset="-120"/>
              </a:rPr>
              <a:t>2015</a:t>
            </a:r>
            <a:r>
              <a:rPr lang="zh-TW" altLang="en-US" dirty="0" smtClean="0">
                <a:latin typeface="微軟正黑體" pitchFamily="34" charset="-120"/>
                <a:ea typeface="微軟正黑體" pitchFamily="34" charset="-120"/>
              </a:rPr>
              <a:t>年的高峰期已大幅減少，在</a:t>
            </a:r>
            <a:r>
              <a:rPr lang="en-US" altLang="zh-TW" dirty="0" smtClean="0">
                <a:latin typeface="微軟正黑體" pitchFamily="34" charset="-120"/>
                <a:ea typeface="微軟正黑體" pitchFamily="34" charset="-120"/>
              </a:rPr>
              <a:t>2017</a:t>
            </a:r>
            <a:r>
              <a:rPr lang="zh-TW" altLang="en-US" dirty="0" smtClean="0">
                <a:latin typeface="微軟正黑體" pitchFamily="34" charset="-120"/>
                <a:ea typeface="微軟正黑體" pitchFamily="34" charset="-120"/>
              </a:rPr>
              <a:t>年，僅約</a:t>
            </a:r>
            <a:r>
              <a:rPr lang="en-US" altLang="zh-TW" dirty="0" smtClean="0">
                <a:latin typeface="微軟正黑體" pitchFamily="34" charset="-120"/>
                <a:ea typeface="微軟正黑體" pitchFamily="34" charset="-120"/>
              </a:rPr>
              <a:t>1,000</a:t>
            </a:r>
            <a:r>
              <a:rPr lang="zh-TW" altLang="en-US" dirty="0" smtClean="0">
                <a:latin typeface="微軟正黑體" pitchFamily="34" charset="-120"/>
                <a:ea typeface="微軟正黑體" pitchFamily="34" charset="-120"/>
              </a:rPr>
              <a:t>名難民經希臘進入歐洲。</a:t>
            </a:r>
            <a:endParaRPr lang="en-US" altLang="zh-TW" dirty="0" smtClean="0">
              <a:latin typeface="微軟正黑體" pitchFamily="34" charset="-120"/>
              <a:ea typeface="微軟正黑體"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smtClean="0">
              <a:latin typeface="微軟正黑體" pitchFamily="34" charset="-120"/>
              <a:ea typeface="微軟正黑體"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smtClean="0">
              <a:latin typeface="微軟正黑體" pitchFamily="34" charset="-120"/>
              <a:ea typeface="微軟正黑體"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smtClean="0">
                <a:latin typeface="微軟正黑體" pitchFamily="34" charset="-120"/>
                <a:ea typeface="微軟正黑體" pitchFamily="34" charset="-120"/>
              </a:rPr>
              <a:t>（註：</a:t>
            </a:r>
            <a:r>
              <a:rPr lang="en-US" altLang="zh-TW" dirty="0" smtClean="0">
                <a:latin typeface="微軟正黑體" pitchFamily="34" charset="-120"/>
                <a:ea typeface="微軟正黑體" pitchFamily="34" charset="-120"/>
              </a:rPr>
              <a:t>2015</a:t>
            </a:r>
            <a:r>
              <a:rPr lang="zh-TW" altLang="en-US" dirty="0" smtClean="0">
                <a:latin typeface="微軟正黑體" pitchFamily="34" charset="-120"/>
                <a:ea typeface="微軟正黑體" pitchFamily="34" charset="-120"/>
              </a:rPr>
              <a:t>年和</a:t>
            </a:r>
            <a:r>
              <a:rPr lang="en-US" altLang="zh-TW" dirty="0" smtClean="0">
                <a:latin typeface="微軟正黑體" pitchFamily="34" charset="-120"/>
                <a:ea typeface="微軟正黑體" pitchFamily="34" charset="-120"/>
              </a:rPr>
              <a:t>2016</a:t>
            </a:r>
            <a:r>
              <a:rPr lang="zh-TW" altLang="en-US" dirty="0" smtClean="0">
                <a:latin typeface="微軟正黑體" pitchFamily="34" charset="-120"/>
                <a:ea typeface="微軟正黑體" pitchFamily="34" charset="-120"/>
              </a:rPr>
              <a:t>年的歐洲難民潮</a:t>
            </a:r>
            <a:r>
              <a:rPr lang="zh-TW" altLang="en-US" b="1" u="sng" dirty="0" smtClean="0">
                <a:latin typeface="微軟正黑體" pitchFamily="34" charset="-120"/>
                <a:ea typeface="微軟正黑體" pitchFamily="34" charset="-120"/>
              </a:rPr>
              <a:t>並非</a:t>
            </a:r>
            <a:r>
              <a:rPr lang="zh-TW" altLang="en-US" dirty="0" smtClean="0">
                <a:latin typeface="微軟正黑體" pitchFamily="34" charset="-120"/>
                <a:ea typeface="微軟正黑體" pitchFamily="34" charset="-120"/>
              </a:rPr>
              <a:t>全部來自敘利亞，部份難民來自阿富汗</a:t>
            </a:r>
            <a:r>
              <a:rPr lang="zh-TW" altLang="en-US" dirty="0" smtClean="0">
                <a:latin typeface="SimSun" panose="02010600030101010101" pitchFamily="2" charset="-122"/>
                <a:ea typeface="SimSun" panose="02010600030101010101" pitchFamily="2" charset="-122"/>
              </a:rPr>
              <a:t>、</a:t>
            </a:r>
            <a:r>
              <a:rPr lang="zh-TW" altLang="en-US" dirty="0" smtClean="0">
                <a:latin typeface="微軟正黑體" pitchFamily="34" charset="-120"/>
                <a:ea typeface="微軟正黑體" pitchFamily="34" charset="-120"/>
              </a:rPr>
              <a:t>伊拉克和其他非洲國家，敘利亞難民約佔全部歐洲難民的三成）</a:t>
            </a:r>
            <a:endParaRPr lang="en-US" altLang="zh-TW" dirty="0" smtClean="0">
              <a:latin typeface="微軟正黑體" pitchFamily="34" charset="-120"/>
              <a:ea typeface="微軟正黑體"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HK" dirty="0" smtClean="0">
              <a:latin typeface="微軟正黑體" pitchFamily="34" charset="-120"/>
              <a:ea typeface="微軟正黑體"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HK" dirty="0" smtClean="0">
              <a:latin typeface="微軟正黑體" pitchFamily="34" charset="-120"/>
              <a:ea typeface="微軟正黑體" pitchFamily="34" charset="-120"/>
            </a:endParaRPr>
          </a:p>
          <a:p>
            <a:endParaRPr lang="zh-HK" altLang="en-US" dirty="0"/>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8</a:t>
            </a:fld>
            <a:endParaRPr lang="zh-HK" altLang="en-US"/>
          </a:p>
        </p:txBody>
      </p:sp>
    </p:spTree>
    <p:extLst>
      <p:ext uri="{BB962C8B-B14F-4D97-AF65-F5344CB8AC3E}">
        <p14:creationId xmlns:p14="http://schemas.microsoft.com/office/powerpoint/2010/main" val="4211335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b="0" u="none" kern="1200" dirty="0" smtClean="0">
                <a:solidFill>
                  <a:schemeClr val="tx1"/>
                </a:solidFill>
                <a:effectLst/>
                <a:latin typeface="+mn-lt"/>
                <a:ea typeface="+mn-ea"/>
                <a:cs typeface="+mn-cs"/>
              </a:rPr>
              <a:t>雖然歐洲難民潮獲得國際和香港媒體的廣泛報導，但逃至歐洲的敘利亞人僅</a:t>
            </a:r>
            <a:r>
              <a:rPr lang="en-US" altLang="zh-TW" sz="1200" b="0" u="none" kern="1200" dirty="0" smtClean="0">
                <a:solidFill>
                  <a:schemeClr val="tx1"/>
                </a:solidFill>
                <a:effectLst/>
                <a:latin typeface="+mn-lt"/>
                <a:ea typeface="+mn-ea"/>
                <a:cs typeface="+mn-cs"/>
              </a:rPr>
              <a:t>64.6</a:t>
            </a:r>
            <a:r>
              <a:rPr lang="zh-TW" altLang="en-US" sz="1200" b="0" u="none" kern="1200" dirty="0" smtClean="0">
                <a:solidFill>
                  <a:schemeClr val="tx1"/>
                </a:solidFill>
                <a:effectLst/>
                <a:latin typeface="+mn-lt"/>
                <a:ea typeface="+mn-ea"/>
                <a:cs typeface="+mn-cs"/>
              </a:rPr>
              <a:t>萬人，佔整場人道危機的冰山一角。</a:t>
            </a:r>
            <a:endParaRPr lang="en-US" altLang="zh-TW" sz="1200" b="0" u="none"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b="1" u="sng"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b="1" u="sng" kern="1200" dirty="0" smtClean="0">
                <a:solidFill>
                  <a:schemeClr val="tx1"/>
                </a:solidFill>
                <a:effectLst/>
                <a:latin typeface="+mn-lt"/>
                <a:ea typeface="+mn-ea"/>
                <a:cs typeface="+mn-cs"/>
              </a:rPr>
              <a:t>現時</a:t>
            </a:r>
            <a:r>
              <a:rPr lang="zh-TW" altLang="zh-HK" sz="1200" b="1" u="sng" kern="1200" dirty="0" smtClean="0">
                <a:solidFill>
                  <a:schemeClr val="tx1"/>
                </a:solidFill>
                <a:effectLst/>
                <a:latin typeface="+mn-lt"/>
                <a:ea typeface="+mn-ea"/>
                <a:cs typeface="+mn-cs"/>
              </a:rPr>
              <a:t>約</a:t>
            </a:r>
            <a:r>
              <a:rPr lang="en-US" altLang="zh-HK" sz="1200" b="1" u="sng" kern="1200" dirty="0" smtClean="0">
                <a:solidFill>
                  <a:schemeClr val="tx1"/>
                </a:solidFill>
                <a:effectLst/>
                <a:latin typeface="+mn-lt"/>
                <a:ea typeface="+mn-ea"/>
                <a:cs typeface="+mn-cs"/>
              </a:rPr>
              <a:t>480</a:t>
            </a:r>
            <a:r>
              <a:rPr lang="zh-TW" altLang="zh-HK" sz="1200" b="1" u="sng" kern="1200" dirty="0" smtClean="0">
                <a:solidFill>
                  <a:schemeClr val="tx1"/>
                </a:solidFill>
                <a:effectLst/>
                <a:latin typeface="+mn-lt"/>
                <a:ea typeface="+mn-ea"/>
                <a:cs typeface="+mn-cs"/>
              </a:rPr>
              <a:t>萬敍利亞人已逃往鄰國</a:t>
            </a:r>
            <a:r>
              <a:rPr lang="zh-TW" altLang="zh-HK" sz="1200" kern="1200" dirty="0" smtClean="0">
                <a:solidFill>
                  <a:schemeClr val="tx1"/>
                </a:solidFill>
                <a:effectLst/>
                <a:latin typeface="+mn-lt"/>
                <a:ea typeface="+mn-ea"/>
                <a:cs typeface="+mn-cs"/>
              </a:rPr>
              <a:t>約旦、黎巴嫩、土耳其和伊拉克等地，大量的難民對本來資源並不充裕的地區造成極大的壓力，難民既不能在當地獲得正式的工作，亦無法返回家園</a:t>
            </a:r>
            <a:r>
              <a:rPr lang="zh-TW" altLang="en-US" sz="1200" kern="1200" dirty="0" smtClean="0">
                <a:solidFill>
                  <a:schemeClr val="tx1"/>
                </a:solidFill>
                <a:effectLst/>
                <a:latin typeface="+mn-lt"/>
                <a:ea typeface="+mn-ea"/>
                <a:cs typeface="+mn-cs"/>
              </a:rPr>
              <a:t>，他們的需要更受到忽視。</a:t>
            </a:r>
            <a:endParaRPr lang="en-US" altLang="zh-TW" b="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b="1" u="sng"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HK" sz="1200" b="1" u="sng" kern="1200" dirty="0" smtClean="0">
                <a:solidFill>
                  <a:schemeClr val="tx1"/>
                </a:solidFill>
                <a:effectLst/>
                <a:latin typeface="+mn-lt"/>
                <a:ea typeface="+mn-ea"/>
                <a:cs typeface="+mn-cs"/>
              </a:rPr>
              <a:t>630</a:t>
            </a:r>
            <a:r>
              <a:rPr lang="zh-TW" altLang="zh-HK" sz="1200" b="1" u="sng" kern="1200" dirty="0" smtClean="0">
                <a:solidFill>
                  <a:schemeClr val="tx1"/>
                </a:solidFill>
                <a:effectLst/>
                <a:latin typeface="+mn-lt"/>
                <a:ea typeface="+mn-ea"/>
                <a:cs typeface="+mn-cs"/>
              </a:rPr>
              <a:t>萬人在戰火中的</a:t>
            </a:r>
            <a:r>
              <a:rPr lang="zh-TW" altLang="zh-HK" sz="1200" b="1" kern="1200" dirty="0" smtClean="0">
                <a:solidFill>
                  <a:schemeClr val="tx1"/>
                </a:solidFill>
                <a:effectLst/>
                <a:latin typeface="+mn-lt"/>
                <a:ea typeface="+mn-ea"/>
                <a:cs typeface="+mn-cs"/>
              </a:rPr>
              <a:t>敘</a:t>
            </a:r>
            <a:r>
              <a:rPr lang="zh-TW" altLang="zh-HK" sz="1200" b="1" u="sng" kern="1200" dirty="0" smtClean="0">
                <a:solidFill>
                  <a:schemeClr val="tx1"/>
                </a:solidFill>
                <a:effectLst/>
                <a:latin typeface="+mn-lt"/>
                <a:ea typeface="+mn-ea"/>
                <a:cs typeface="+mn-cs"/>
              </a:rPr>
              <a:t>利亞境內流離失所</a:t>
            </a:r>
            <a:r>
              <a:rPr lang="zh-TW" altLang="zh-HK" sz="1200" kern="1200" dirty="0" smtClean="0">
                <a:solidFill>
                  <a:schemeClr val="tx1"/>
                </a:solidFill>
                <a:effectLst/>
                <a:latin typeface="+mn-lt"/>
                <a:ea typeface="+mn-ea"/>
                <a:cs typeface="+mn-cs"/>
              </a:rPr>
              <a:t>。</a:t>
            </a:r>
            <a:r>
              <a:rPr lang="zh-TW" altLang="en-US" sz="1200" kern="1200" dirty="0" smtClean="0">
                <a:solidFill>
                  <a:schemeClr val="tx1"/>
                </a:solidFill>
                <a:effectLst/>
                <a:latin typeface="+mn-lt"/>
                <a:ea typeface="+mn-ea"/>
                <a:cs typeface="+mn-cs"/>
              </a:rPr>
              <a:t>有些民眾住在避難所裡，有些住在清真寺、學校或帳篷裡，其餘的民眾則在未完工或被損壞的建築物中棲身。有些民眾被本已負擔很重的家庭收容。在經歷了這些磨難後，兒童和青少年更加迫切地需要去上學，他們自己也非常渴望去學校。</a:t>
            </a:r>
            <a:r>
              <a:rPr lang="zh-TW" altLang="zh-HK" sz="1200" kern="1200" dirty="0" smtClean="0">
                <a:solidFill>
                  <a:schemeClr val="tx1"/>
                </a:solidFill>
                <a:effectLst/>
                <a:latin typeface="+mn-lt"/>
                <a:ea typeface="+mn-ea"/>
                <a:cs typeface="+mn-cs"/>
              </a:rPr>
              <a:t>敘利亞境內經濟萎縮近四成，</a:t>
            </a:r>
            <a:r>
              <a:rPr lang="en-US" altLang="zh-HK" sz="1200" kern="1200" dirty="0" smtClean="0">
                <a:solidFill>
                  <a:schemeClr val="tx1"/>
                </a:solidFill>
                <a:effectLst/>
                <a:latin typeface="+mn-lt"/>
                <a:ea typeface="+mn-ea"/>
                <a:cs typeface="+mn-cs"/>
              </a:rPr>
              <a:t>75%</a:t>
            </a:r>
            <a:r>
              <a:rPr lang="zh-TW" altLang="zh-HK" sz="1200" kern="1200" dirty="0" smtClean="0">
                <a:solidFill>
                  <a:schemeClr val="tx1"/>
                </a:solidFill>
                <a:effectLst/>
                <a:latin typeface="+mn-lt"/>
                <a:ea typeface="+mn-ea"/>
                <a:cs typeface="+mn-cs"/>
              </a:rPr>
              <a:t>人口處於貧窮狀態，失業人口高企，依賴國際人道組織的救援生活。</a:t>
            </a:r>
          </a:p>
          <a:p>
            <a:endParaRPr lang="en-US" altLang="zh-TW" b="1" baseline="0" dirty="0" smtClean="0"/>
          </a:p>
        </p:txBody>
      </p:sp>
      <p:sp>
        <p:nvSpPr>
          <p:cNvPr id="4" name="投影片編號版面配置區 3"/>
          <p:cNvSpPr>
            <a:spLocks noGrp="1"/>
          </p:cNvSpPr>
          <p:nvPr>
            <p:ph type="sldNum" sz="quarter" idx="10"/>
          </p:nvPr>
        </p:nvSpPr>
        <p:spPr/>
        <p:txBody>
          <a:bodyPr/>
          <a:lstStyle/>
          <a:p>
            <a:fld id="{9355BC49-BB4C-4C9F-B696-9D7477EEBF1B}" type="slidenum">
              <a:rPr lang="zh-TW" altLang="en-US" smtClean="0"/>
              <a:pPr/>
              <a:t>9</a:t>
            </a:fld>
            <a:endParaRPr lang="zh-TW" altLang="en-US"/>
          </a:p>
        </p:txBody>
      </p:sp>
    </p:spTree>
    <p:extLst>
      <p:ext uri="{BB962C8B-B14F-4D97-AF65-F5344CB8AC3E}">
        <p14:creationId xmlns:p14="http://schemas.microsoft.com/office/powerpoint/2010/main" val="1993407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smtClean="0"/>
              <a:t>這是一家六口，由敘利亞向南走，逃至約旦難民營一同脫下鞋子後所拍攝的「全家幅」。</a:t>
            </a:r>
            <a:endParaRPr lang="en-US" altLang="zh-TW" dirty="0" smtClean="0"/>
          </a:p>
          <a:p>
            <a:r>
              <a:rPr lang="zh-TW" altLang="en-US" dirty="0" smtClean="0"/>
              <a:t>一家六口，連續走了三個月，穿越沙漠地帶，炎熱的白天沒有足夠食水，晚上露宿在冰冷的荒漠，終於來到約旦難民營。</a:t>
            </a:r>
            <a:endParaRPr lang="en-US" altLang="zh-TW" dirty="0" smtClean="0"/>
          </a:p>
          <a:p>
            <a:r>
              <a:rPr lang="zh-TW" altLang="en-US" dirty="0" smtClean="0"/>
              <a:t>但疲憊不堪的</a:t>
            </a:r>
            <a:r>
              <a:rPr lang="en-US" altLang="zh-TW" dirty="0" smtClean="0"/>
              <a:t>12</a:t>
            </a:r>
            <a:r>
              <a:rPr lang="zh-TW" altLang="en-US" dirty="0" smtClean="0"/>
              <a:t>歲小男孩被發現染上甲型肝炎，幸得難民營紅十字會醫院照顧，由香港紅十字會派往當地服務兩個月的義務醫生醫治，才得以康復。　</a:t>
            </a:r>
            <a:endParaRPr lang="zh-TW" altLang="en-US" dirty="0"/>
          </a:p>
        </p:txBody>
      </p:sp>
      <p:sp>
        <p:nvSpPr>
          <p:cNvPr id="4" name="投影片編號版面配置區 3"/>
          <p:cNvSpPr>
            <a:spLocks noGrp="1"/>
          </p:cNvSpPr>
          <p:nvPr>
            <p:ph type="sldNum" sz="quarter" idx="10"/>
          </p:nvPr>
        </p:nvSpPr>
        <p:spPr/>
        <p:txBody>
          <a:bodyPr/>
          <a:lstStyle/>
          <a:p>
            <a:fld id="{155D1BBC-426A-47EA-BA42-9ACEBC4948EE}" type="slidenum">
              <a:rPr lang="zh-TW" altLang="en-US" smtClean="0"/>
              <a:pPr/>
              <a:t>11</a:t>
            </a:fld>
            <a:endParaRPr lang="zh-TW" altLang="en-US"/>
          </a:p>
        </p:txBody>
      </p:sp>
    </p:spTree>
    <p:extLst>
      <p:ext uri="{BB962C8B-B14F-4D97-AF65-F5344CB8AC3E}">
        <p14:creationId xmlns:p14="http://schemas.microsoft.com/office/powerpoint/2010/main" val="32229805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pPr defTabSz="914310" fontAlgn="base">
              <a:spcBef>
                <a:spcPct val="30000"/>
              </a:spcBef>
              <a:spcAft>
                <a:spcPct val="0"/>
              </a:spcAft>
              <a:defRPr/>
            </a:pPr>
            <a:r>
              <a:rPr lang="zh-TW" altLang="en-US" dirty="0" smtClean="0"/>
              <a:t>這可愛的</a:t>
            </a:r>
            <a:r>
              <a:rPr lang="en-US" altLang="zh-TW" dirty="0" smtClean="0"/>
              <a:t>BB</a:t>
            </a:r>
            <a:r>
              <a:rPr lang="zh-TW" altLang="en-US" dirty="0" smtClean="0"/>
              <a:t>在一所約旦難民營醫院出世，初生時健康有問題，在紅十字會的醫護人員照顧下康復。</a:t>
            </a:r>
            <a:endParaRPr lang="en-US" altLang="zh-TW" dirty="0" smtClean="0"/>
          </a:p>
          <a:p>
            <a:pPr defTabSz="914310" fontAlgn="base">
              <a:spcBef>
                <a:spcPct val="30000"/>
              </a:spcBef>
              <a:spcAft>
                <a:spcPct val="0"/>
              </a:spcAft>
              <a:defRPr/>
            </a:pPr>
            <a:r>
              <a:rPr lang="zh-TW" altLang="en-US" dirty="0" smtClean="0"/>
              <a:t>一個小生命背後，其實有另一個故事。</a:t>
            </a:r>
            <a:endParaRPr lang="en-US" altLang="zh-TW" dirty="0" smtClean="0"/>
          </a:p>
          <a:p>
            <a:pPr defTabSz="914310" fontAlgn="base">
              <a:spcBef>
                <a:spcPct val="30000"/>
              </a:spcBef>
              <a:spcAft>
                <a:spcPct val="0"/>
              </a:spcAft>
              <a:defRPr/>
            </a:pPr>
            <a:r>
              <a:rPr lang="zh-TW" altLang="en-US" dirty="0" smtClean="0"/>
              <a:t>這個</a:t>
            </a:r>
            <a:r>
              <a:rPr lang="en-US" altLang="zh-TW" dirty="0" smtClean="0"/>
              <a:t>BB</a:t>
            </a:r>
            <a:r>
              <a:rPr lang="zh-TW" altLang="en-US" dirty="0" smtClean="0"/>
              <a:t>的媽媽，原來是一個敘利亞</a:t>
            </a:r>
            <a:r>
              <a:rPr lang="en-US" altLang="zh-TW" dirty="0" smtClean="0"/>
              <a:t>14</a:t>
            </a:r>
            <a:r>
              <a:rPr lang="zh-TW" altLang="en-US" dirty="0" smtClean="0"/>
              <a:t>歲的女孩子，這位媽媽在</a:t>
            </a:r>
            <a:r>
              <a:rPr lang="en-US" altLang="zh-TW" dirty="0" smtClean="0"/>
              <a:t>2014</a:t>
            </a:r>
            <a:r>
              <a:rPr lang="zh-TW" altLang="en-US" dirty="0" smtClean="0"/>
              <a:t>年經歷了結婚、懷孕、逃難、分娩、小孩子健康有問題。</a:t>
            </a:r>
            <a:endParaRPr lang="en-US" altLang="zh-TW" dirty="0" smtClean="0"/>
          </a:p>
          <a:p>
            <a:pPr defTabSz="914310" fontAlgn="base">
              <a:spcBef>
                <a:spcPct val="30000"/>
              </a:spcBef>
              <a:spcAft>
                <a:spcPct val="0"/>
              </a:spcAft>
              <a:defRPr/>
            </a:pPr>
            <a:r>
              <a:rPr lang="zh-TW" altLang="en-US" dirty="0" smtClean="0"/>
              <a:t>在香港，</a:t>
            </a:r>
            <a:r>
              <a:rPr lang="en-US" altLang="zh-TW" dirty="0" smtClean="0"/>
              <a:t>14</a:t>
            </a:r>
            <a:r>
              <a:rPr lang="zh-TW" altLang="en-US" dirty="0" smtClean="0"/>
              <a:t>歲的青年可能正就讀中二。但在地球的另一邊，這位</a:t>
            </a:r>
            <a:r>
              <a:rPr lang="en-US" altLang="zh-TW" dirty="0" smtClean="0"/>
              <a:t>14</a:t>
            </a:r>
            <a:r>
              <a:rPr lang="zh-TW" altLang="en-US" dirty="0" smtClean="0"/>
              <a:t>歲的敘利亞女孩子已經成為媽媽，你能想像他們的困境嗎？</a:t>
            </a:r>
            <a:endParaRPr lang="zh-TW" altLang="zh-TW" dirty="0"/>
          </a:p>
        </p:txBody>
      </p:sp>
      <p:sp>
        <p:nvSpPr>
          <p:cNvPr id="4" name="投影片編號版面配置區 3"/>
          <p:cNvSpPr>
            <a:spLocks noGrp="1"/>
          </p:cNvSpPr>
          <p:nvPr>
            <p:ph type="sldNum" sz="quarter" idx="10"/>
          </p:nvPr>
        </p:nvSpPr>
        <p:spPr/>
        <p:txBody>
          <a:bodyPr/>
          <a:lstStyle/>
          <a:p>
            <a:fld id="{155D1BBC-426A-47EA-BA42-9ACEBC4948EE}" type="slidenum">
              <a:rPr lang="zh-TW" altLang="en-US" smtClean="0"/>
              <a:pPr/>
              <a:t>12</a:t>
            </a:fld>
            <a:endParaRPr lang="zh-TW" altLang="en-US"/>
          </a:p>
        </p:txBody>
      </p:sp>
    </p:spTree>
    <p:extLst>
      <p:ext uri="{BB962C8B-B14F-4D97-AF65-F5344CB8AC3E}">
        <p14:creationId xmlns:p14="http://schemas.microsoft.com/office/powerpoint/2010/main" val="1300138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i="1" dirty="0" smtClean="0">
                <a:latin typeface="微軟正黑體" pitchFamily="34" charset="-120"/>
                <a:ea typeface="微軟正黑體" pitchFamily="34" charset="-120"/>
              </a:rPr>
              <a:t>左圖的這位母親與她的家人為逃避戰火而離開家園，雖然每</a:t>
            </a:r>
            <a:r>
              <a:rPr lang="en-US" altLang="zh-TW" sz="1200" i="1" dirty="0" smtClean="0">
                <a:latin typeface="微軟正黑體" pitchFamily="34" charset="-120"/>
                <a:ea typeface="微軟正黑體" pitchFamily="34" charset="-120"/>
              </a:rPr>
              <a:t>3</a:t>
            </a:r>
            <a:r>
              <a:rPr lang="zh-TW" altLang="en-US" sz="1200" i="1" dirty="0" smtClean="0">
                <a:latin typeface="微軟正黑體" pitchFamily="34" charset="-120"/>
                <a:ea typeface="微軟正黑體" pitchFamily="34" charset="-120"/>
              </a:rPr>
              <a:t>個月獲派發糧食一次，但所得的糧食並不足夠一家人維持生活，甚至不能為孩子提供足夠的母乳。</a:t>
            </a:r>
            <a:endParaRPr lang="en-US" altLang="zh-TW" sz="1200" i="1" dirty="0" smtClean="0">
              <a:latin typeface="微軟正黑體" pitchFamily="34" charset="-120"/>
              <a:ea typeface="微軟正黑體"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i="1" dirty="0" smtClean="0">
              <a:latin typeface="微軟正黑體" pitchFamily="34" charset="-120"/>
              <a:ea typeface="微軟正黑體"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smtClean="0"/>
              <a:t>連年戰爭已令敘利亞的農業生產接近停頓，國內多個地方的人們都依賴人道組織提供食物。</a:t>
            </a:r>
          </a:p>
          <a:p>
            <a:r>
              <a:rPr lang="zh-TW" altLang="en-US" dirty="0" smtClean="0"/>
              <a:t>一個食物包足夠一個家庭，食用一個月，每個食物包成本約為港幣</a:t>
            </a:r>
            <a:r>
              <a:rPr lang="en-US" altLang="zh-TW" dirty="0" smtClean="0"/>
              <a:t>450</a:t>
            </a:r>
            <a:r>
              <a:rPr lang="zh-TW" altLang="en-US" dirty="0" smtClean="0"/>
              <a:t>元。</a:t>
            </a:r>
            <a:endParaRPr lang="en-US" altLang="zh-TW" dirty="0" smtClean="0"/>
          </a:p>
          <a:p>
            <a:endParaRPr lang="en-US" altLang="zh-TW" i="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b="1" i="0" dirty="0" smtClean="0">
                <a:latin typeface="微軟正黑體" pitchFamily="34" charset="-120"/>
                <a:ea typeface="微軟正黑體" pitchFamily="34" charset="-120"/>
              </a:rPr>
              <a:t>每個食物包內包括白米</a:t>
            </a:r>
            <a:r>
              <a:rPr lang="zh-TW" altLang="en-US" sz="1200" b="1" i="0" dirty="0" smtClean="0">
                <a:latin typeface="SimSun" panose="02010600030101010101" pitchFamily="2" charset="-122"/>
                <a:ea typeface="SimSun" panose="02010600030101010101" pitchFamily="2" charset="-122"/>
              </a:rPr>
              <a:t>、吞拿魚</a:t>
            </a:r>
            <a:r>
              <a:rPr lang="zh-TW" altLang="zh-HK" sz="1200" b="1" kern="1200" dirty="0" smtClean="0">
                <a:solidFill>
                  <a:schemeClr val="tx1"/>
                </a:solidFill>
                <a:effectLst/>
                <a:latin typeface="+mn-lt"/>
                <a:ea typeface="+mn-ea"/>
                <a:cs typeface="+mn-cs"/>
              </a:rPr>
              <a:t>罐頭</a:t>
            </a:r>
            <a:r>
              <a:rPr lang="zh-TW" altLang="en-US" sz="1200" b="1" i="0" dirty="0" smtClean="0">
                <a:latin typeface="SimSun" panose="02010600030101010101" pitchFamily="2" charset="-122"/>
                <a:ea typeface="SimSun" panose="02010600030101010101" pitchFamily="2" charset="-122"/>
              </a:rPr>
              <a:t>、</a:t>
            </a:r>
            <a:r>
              <a:rPr lang="zh-TW" altLang="zh-HK" sz="1200" b="1" kern="1200" dirty="0" smtClean="0">
                <a:solidFill>
                  <a:schemeClr val="tx1"/>
                </a:solidFill>
                <a:effectLst/>
                <a:latin typeface="+mn-lt"/>
                <a:ea typeface="+mn-ea"/>
                <a:cs typeface="+mn-cs"/>
              </a:rPr>
              <a:t>鷹嘴豆</a:t>
            </a:r>
            <a:r>
              <a:rPr lang="zh-TW" altLang="en-US" sz="1200" b="1" i="0" dirty="0" smtClean="0">
                <a:latin typeface="SimSun" panose="02010600030101010101" pitchFamily="2" charset="-122"/>
                <a:ea typeface="SimSun" panose="02010600030101010101" pitchFamily="2" charset="-122"/>
              </a:rPr>
              <a:t>、</a:t>
            </a:r>
            <a:r>
              <a:rPr lang="zh-HK" altLang="zh-HK" sz="1200" b="1" kern="1200" dirty="0" smtClean="0">
                <a:solidFill>
                  <a:schemeClr val="tx1"/>
                </a:solidFill>
                <a:effectLst/>
                <a:latin typeface="+mn-lt"/>
                <a:ea typeface="+mn-ea"/>
                <a:cs typeface="+mn-cs"/>
              </a:rPr>
              <a:t>蠶豆</a:t>
            </a:r>
            <a:r>
              <a:rPr lang="zh-TW" altLang="en-US" sz="1200" b="1" i="0" dirty="0" smtClean="0">
                <a:latin typeface="SimSun" panose="02010600030101010101" pitchFamily="2" charset="-122"/>
                <a:ea typeface="SimSun" panose="02010600030101010101" pitchFamily="2" charset="-122"/>
              </a:rPr>
              <a:t>、</a:t>
            </a:r>
            <a:r>
              <a:rPr lang="zh-TW" altLang="zh-HK" sz="1200" b="1" kern="1200" dirty="0" smtClean="0">
                <a:solidFill>
                  <a:schemeClr val="tx1"/>
                </a:solidFill>
                <a:effectLst/>
                <a:latin typeface="+mn-lt"/>
                <a:ea typeface="+mn-ea"/>
                <a:cs typeface="+mn-cs"/>
              </a:rPr>
              <a:t>扁豆</a:t>
            </a:r>
            <a:r>
              <a:rPr lang="zh-TW" altLang="en-US" sz="1200" b="1" i="0" dirty="0" smtClean="0">
                <a:latin typeface="SimSun" panose="02010600030101010101" pitchFamily="2" charset="-122"/>
                <a:ea typeface="SimSun" panose="02010600030101010101" pitchFamily="2" charset="-122"/>
              </a:rPr>
              <a:t>、</a:t>
            </a:r>
            <a:r>
              <a:rPr lang="zh-TW" altLang="zh-HK" sz="1200" b="1" kern="1200" dirty="0" smtClean="0">
                <a:solidFill>
                  <a:schemeClr val="tx1"/>
                </a:solidFill>
                <a:effectLst/>
                <a:latin typeface="+mn-lt"/>
                <a:ea typeface="+mn-ea"/>
                <a:cs typeface="+mn-cs"/>
              </a:rPr>
              <a:t>小麥片</a:t>
            </a:r>
            <a:r>
              <a:rPr lang="zh-TW" altLang="en-US" sz="1200" b="1" i="0" dirty="0" smtClean="0">
                <a:latin typeface="SimSun" panose="02010600030101010101" pitchFamily="2" charset="-122"/>
                <a:ea typeface="SimSun" panose="02010600030101010101" pitchFamily="2" charset="-122"/>
              </a:rPr>
              <a:t>、</a:t>
            </a:r>
            <a:r>
              <a:rPr lang="zh-TW" altLang="zh-HK" sz="1200" b="1" kern="1200" dirty="0" smtClean="0">
                <a:solidFill>
                  <a:schemeClr val="tx1"/>
                </a:solidFill>
                <a:effectLst/>
                <a:latin typeface="+mn-lt"/>
                <a:ea typeface="+mn-ea"/>
                <a:cs typeface="+mn-cs"/>
              </a:rPr>
              <a:t>菜油</a:t>
            </a:r>
            <a:r>
              <a:rPr lang="zh-TW" altLang="en-US" sz="1200" b="1" i="0" dirty="0" smtClean="0">
                <a:latin typeface="SimSun" panose="02010600030101010101" pitchFamily="2" charset="-122"/>
                <a:ea typeface="SimSun" panose="02010600030101010101" pitchFamily="2" charset="-122"/>
              </a:rPr>
              <a:t>、</a:t>
            </a:r>
            <a:r>
              <a:rPr lang="zh-TW" altLang="zh-HK" sz="1200" b="1" kern="1200" dirty="0" smtClean="0">
                <a:solidFill>
                  <a:schemeClr val="tx1"/>
                </a:solidFill>
                <a:effectLst/>
                <a:latin typeface="+mn-lt"/>
                <a:ea typeface="+mn-ea"/>
                <a:cs typeface="+mn-cs"/>
              </a:rPr>
              <a:t>葵花油</a:t>
            </a:r>
            <a:r>
              <a:rPr lang="zh-TW" altLang="en-US" sz="1200" b="1" i="0" dirty="0" smtClean="0">
                <a:latin typeface="SimSun" panose="02010600030101010101" pitchFamily="2" charset="-122"/>
                <a:ea typeface="SimSun" panose="02010600030101010101" pitchFamily="2" charset="-122"/>
              </a:rPr>
              <a:t>、</a:t>
            </a:r>
            <a:r>
              <a:rPr lang="zh-TW" altLang="zh-HK" sz="1200" b="1" kern="1200" dirty="0" smtClean="0">
                <a:solidFill>
                  <a:schemeClr val="tx1"/>
                </a:solidFill>
                <a:effectLst/>
                <a:latin typeface="+mn-lt"/>
                <a:ea typeface="+mn-ea"/>
                <a:cs typeface="+mn-cs"/>
              </a:rPr>
              <a:t>番茄醬</a:t>
            </a:r>
            <a:r>
              <a:rPr lang="zh-TW" altLang="en-US" sz="1200" b="1" i="0" dirty="0" smtClean="0">
                <a:latin typeface="SimSun" panose="02010600030101010101" pitchFamily="2" charset="-122"/>
                <a:ea typeface="SimSun" panose="02010600030101010101" pitchFamily="2" charset="-122"/>
              </a:rPr>
              <a:t>、</a:t>
            </a:r>
            <a:r>
              <a:rPr lang="zh-TW" altLang="zh-HK" sz="1200" b="1" kern="1200" dirty="0" smtClean="0">
                <a:solidFill>
                  <a:schemeClr val="tx1"/>
                </a:solidFill>
                <a:effectLst/>
                <a:latin typeface="+mn-lt"/>
                <a:ea typeface="+mn-ea"/>
                <a:cs typeface="+mn-cs"/>
              </a:rPr>
              <a:t>白糖</a:t>
            </a:r>
            <a:r>
              <a:rPr lang="zh-TW" altLang="en-US" sz="1200" b="1" i="0" dirty="0" smtClean="0">
                <a:latin typeface="SimSun" panose="02010600030101010101" pitchFamily="2" charset="-122"/>
                <a:ea typeface="SimSun" panose="02010600030101010101" pitchFamily="2" charset="-122"/>
              </a:rPr>
              <a:t>、</a:t>
            </a:r>
            <a:r>
              <a:rPr lang="zh-TW" altLang="zh-HK" sz="1200" b="1" kern="1200" dirty="0" smtClean="0">
                <a:solidFill>
                  <a:schemeClr val="tx1"/>
                </a:solidFill>
                <a:effectLst/>
                <a:latin typeface="+mn-lt"/>
                <a:ea typeface="+mn-ea"/>
                <a:cs typeface="+mn-cs"/>
              </a:rPr>
              <a:t>食鹽</a:t>
            </a:r>
            <a:r>
              <a:rPr lang="zh-TW" altLang="en-US" sz="1200" b="1" i="0" dirty="0" smtClean="0">
                <a:latin typeface="SimSun" panose="02010600030101010101" pitchFamily="2" charset="-122"/>
                <a:ea typeface="SimSun" panose="02010600030101010101" pitchFamily="2" charset="-122"/>
              </a:rPr>
              <a:t>和</a:t>
            </a:r>
            <a:r>
              <a:rPr lang="zh-TW" altLang="zh-HK" sz="1200" b="1" kern="1200" dirty="0" smtClean="0">
                <a:solidFill>
                  <a:schemeClr val="tx1"/>
                </a:solidFill>
                <a:effectLst/>
                <a:latin typeface="+mn-lt"/>
                <a:ea typeface="+mn-ea"/>
                <a:cs typeface="+mn-cs"/>
              </a:rPr>
              <a:t>黑茶葉</a:t>
            </a:r>
            <a:r>
              <a:rPr lang="zh-TW" altLang="en-US" sz="1200" b="1" kern="1200" dirty="0" smtClean="0">
                <a:solidFill>
                  <a:schemeClr val="tx1"/>
                </a:solidFill>
                <a:effectLst/>
                <a:latin typeface="+mn-lt"/>
                <a:ea typeface="+mn-ea"/>
                <a:cs typeface="+mn-cs"/>
              </a:rPr>
              <a:t>。食物包是根據當地人的飲食習慣調整，內有多款豆類作為主食糧，由於大部份人因宗教原因而不吃豬肉，所以食物包內有</a:t>
            </a:r>
            <a:r>
              <a:rPr lang="zh-TW" altLang="en-US" sz="1200" b="1" i="0" dirty="0" smtClean="0">
                <a:latin typeface="SimSun" panose="02010600030101010101" pitchFamily="2" charset="-122"/>
                <a:ea typeface="SimSun" panose="02010600030101010101" pitchFamily="2" charset="-122"/>
              </a:rPr>
              <a:t>吞拿魚以提供蛋白質。食物包亦不單純令受惠者</a:t>
            </a:r>
            <a:r>
              <a:rPr lang="zh-TW" altLang="en-US" sz="1200" b="1" i="0" dirty="0" smtClean="0">
                <a:latin typeface="新細明體" panose="02020500000000000000" pitchFamily="18" charset="-120"/>
                <a:ea typeface="新細明體" panose="02020500000000000000" pitchFamily="18" charset="-120"/>
              </a:rPr>
              <a:t>「飽肚」，當中的</a:t>
            </a:r>
            <a:r>
              <a:rPr lang="zh-TW" altLang="zh-HK" sz="1200" b="1" kern="1200" dirty="0" smtClean="0">
                <a:solidFill>
                  <a:schemeClr val="tx1"/>
                </a:solidFill>
                <a:effectLst/>
                <a:latin typeface="+mn-lt"/>
                <a:ea typeface="+mn-ea"/>
                <a:cs typeface="+mn-cs"/>
              </a:rPr>
              <a:t>茶葉</a:t>
            </a:r>
            <a:r>
              <a:rPr lang="zh-TW" altLang="en-US" sz="1200" b="1" kern="1200" dirty="0" smtClean="0">
                <a:solidFill>
                  <a:schemeClr val="tx1"/>
                </a:solidFill>
                <a:effectLst/>
                <a:latin typeface="+mn-lt"/>
                <a:ea typeface="+mn-ea"/>
                <a:cs typeface="+mn-cs"/>
              </a:rPr>
              <a:t>和</a:t>
            </a:r>
            <a:r>
              <a:rPr lang="zh-TW" altLang="zh-HK" sz="1200" b="1" kern="1200" dirty="0" smtClean="0">
                <a:solidFill>
                  <a:schemeClr val="tx1"/>
                </a:solidFill>
                <a:effectLst/>
                <a:latin typeface="+mn-lt"/>
                <a:ea typeface="+mn-ea"/>
                <a:cs typeface="+mn-cs"/>
              </a:rPr>
              <a:t>番茄醬</a:t>
            </a:r>
            <a:r>
              <a:rPr lang="zh-TW" altLang="en-US" sz="1200" b="1" kern="1200" dirty="0" smtClean="0">
                <a:solidFill>
                  <a:schemeClr val="tx1"/>
                </a:solidFill>
                <a:effectLst/>
                <a:latin typeface="+mn-lt"/>
                <a:ea typeface="+mn-ea"/>
                <a:cs typeface="+mn-cs"/>
              </a:rPr>
              <a:t>亦希望為受惠者提供安慰或舒適感</a:t>
            </a:r>
            <a:endParaRPr lang="zh-TW" altLang="en-US" b="1" dirty="0"/>
          </a:p>
        </p:txBody>
      </p:sp>
      <p:sp>
        <p:nvSpPr>
          <p:cNvPr id="4" name="投影片編號版面配置區 3"/>
          <p:cNvSpPr>
            <a:spLocks noGrp="1"/>
          </p:cNvSpPr>
          <p:nvPr>
            <p:ph type="sldNum" sz="quarter" idx="10"/>
          </p:nvPr>
        </p:nvSpPr>
        <p:spPr/>
        <p:txBody>
          <a:bodyPr/>
          <a:lstStyle/>
          <a:p>
            <a:fld id="{9355BC49-BB4C-4C9F-B696-9D7477EEBF1B}" type="slidenum">
              <a:rPr lang="zh-TW" altLang="en-US" smtClean="0"/>
              <a:pPr/>
              <a:t>14</a:t>
            </a:fld>
            <a:endParaRPr lang="zh-TW" altLang="en-US"/>
          </a:p>
        </p:txBody>
      </p:sp>
    </p:spTree>
    <p:extLst>
      <p:ext uri="{BB962C8B-B14F-4D97-AF65-F5344CB8AC3E}">
        <p14:creationId xmlns:p14="http://schemas.microsoft.com/office/powerpoint/2010/main" val="42577826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kern="1200" dirty="0" smtClean="0">
                <a:solidFill>
                  <a:schemeClr val="tx1"/>
                </a:solidFill>
                <a:effectLst/>
                <a:latin typeface="+mn-lt"/>
                <a:ea typeface="+mn-ea"/>
                <a:cs typeface="+mn-cs"/>
              </a:rPr>
              <a:t>香港紅十字會的團隊在</a:t>
            </a:r>
            <a:r>
              <a:rPr lang="en-US" altLang="zh-TW" sz="1200" kern="1200" dirty="0" smtClean="0">
                <a:solidFill>
                  <a:schemeClr val="tx1"/>
                </a:solidFill>
                <a:effectLst/>
                <a:latin typeface="+mn-lt"/>
                <a:ea typeface="+mn-ea"/>
                <a:cs typeface="+mn-cs"/>
              </a:rPr>
              <a:t>2016</a:t>
            </a:r>
            <a:r>
              <a:rPr lang="zh-TW" altLang="en-US" sz="1200" kern="1200" dirty="0" smtClean="0">
                <a:solidFill>
                  <a:schemeClr val="tx1"/>
                </a:solidFill>
                <a:effectLst/>
                <a:latin typeface="+mn-lt"/>
                <a:ea typeface="+mn-ea"/>
                <a:cs typeface="+mn-cs"/>
              </a:rPr>
              <a:t>年</a:t>
            </a:r>
            <a:r>
              <a:rPr lang="en-US" altLang="zh-TW" sz="1200" kern="1200" dirty="0" smtClean="0">
                <a:solidFill>
                  <a:schemeClr val="tx1"/>
                </a:solidFill>
                <a:effectLst/>
                <a:latin typeface="+mn-lt"/>
                <a:ea typeface="+mn-ea"/>
                <a:cs typeface="+mn-cs"/>
              </a:rPr>
              <a:t>12</a:t>
            </a:r>
            <a:r>
              <a:rPr lang="zh-TW" altLang="en-US" sz="1200" kern="1200" dirty="0" smtClean="0">
                <a:solidFill>
                  <a:schemeClr val="tx1"/>
                </a:solidFill>
                <a:effectLst/>
                <a:latin typeface="+mn-lt"/>
                <a:ea typeface="+mn-ea"/>
                <a:cs typeface="+mn-cs"/>
              </a:rPr>
              <a:t>月到訪約旦探訪</a:t>
            </a:r>
            <a:r>
              <a:rPr lang="en-US" altLang="zh-HK" sz="1200" kern="1200" dirty="0" smtClean="0">
                <a:solidFill>
                  <a:schemeClr val="tx1"/>
                </a:solidFill>
                <a:effectLst/>
                <a:latin typeface="+mn-lt"/>
                <a:ea typeface="+mn-ea"/>
                <a:cs typeface="+mn-cs"/>
              </a:rPr>
              <a:t>Um Adnan (</a:t>
            </a:r>
            <a:r>
              <a:rPr lang="zh-TW" altLang="en-US" sz="1200" kern="1200" dirty="0" smtClean="0">
                <a:solidFill>
                  <a:schemeClr val="tx1"/>
                </a:solidFill>
                <a:effectLst/>
                <a:latin typeface="+mn-lt"/>
                <a:ea typeface="+mn-ea"/>
                <a:cs typeface="+mn-cs"/>
              </a:rPr>
              <a:t>母親，圖右）一家。</a:t>
            </a:r>
            <a:endParaRPr lang="en-US" altLang="zh-TW"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HK"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HK" sz="1200" kern="1200" dirty="0" smtClean="0">
                <a:solidFill>
                  <a:schemeClr val="tx1"/>
                </a:solidFill>
                <a:effectLst/>
                <a:latin typeface="+mn-lt"/>
                <a:ea typeface="+mn-ea"/>
                <a:cs typeface="+mn-cs"/>
              </a:rPr>
              <a:t>Um Adnan</a:t>
            </a:r>
            <a:r>
              <a:rPr lang="zh-TW" altLang="en-US" sz="1200" kern="1200" dirty="0" smtClean="0">
                <a:solidFill>
                  <a:schemeClr val="tx1"/>
                </a:solidFill>
                <a:effectLst/>
                <a:latin typeface="+mn-lt"/>
                <a:ea typeface="+mn-ea"/>
                <a:cs typeface="+mn-cs"/>
              </a:rPr>
              <a:t>和四個兒子</a:t>
            </a:r>
            <a:r>
              <a:rPr lang="zh-TW" altLang="zh-HK" sz="1200" kern="1200" dirty="0" smtClean="0">
                <a:solidFill>
                  <a:schemeClr val="tx1"/>
                </a:solidFill>
                <a:effectLst/>
                <a:latin typeface="+mn-lt"/>
                <a:ea typeface="+mn-ea"/>
                <a:cs typeface="+mn-cs"/>
              </a:rPr>
              <a:t>來自敘利亞，在四年前用了三日時間徒步從家鄉逃至約旦，目前</a:t>
            </a:r>
            <a:r>
              <a:rPr lang="zh-TW" altLang="en-US" sz="1200" kern="1200" dirty="0" smtClean="0">
                <a:solidFill>
                  <a:schemeClr val="tx1"/>
                </a:solidFill>
                <a:effectLst/>
                <a:latin typeface="+mn-lt"/>
                <a:ea typeface="+mn-ea"/>
                <a:cs typeface="+mn-cs"/>
              </a:rPr>
              <a:t>在約旦一個敘利亞聚居的社區</a:t>
            </a:r>
            <a:r>
              <a:rPr lang="zh-TW" altLang="zh-HK" sz="1200" kern="1200" dirty="0" smtClean="0">
                <a:solidFill>
                  <a:schemeClr val="tx1"/>
                </a:solidFill>
                <a:effectLst/>
                <a:latin typeface="+mn-lt"/>
                <a:ea typeface="+mn-ea"/>
                <a:cs typeface="+mn-cs"/>
              </a:rPr>
              <a:t>租住一個小小的房子</a:t>
            </a:r>
            <a:r>
              <a:rPr lang="zh-TW" altLang="en-US" sz="1200" kern="1200" dirty="0" smtClean="0">
                <a:solidFill>
                  <a:schemeClr val="tx1"/>
                </a:solidFill>
                <a:effectLst/>
                <a:latin typeface="+mn-lt"/>
                <a:ea typeface="+mn-ea"/>
                <a:cs typeface="+mn-cs"/>
              </a:rPr>
              <a:t>。</a:t>
            </a:r>
            <a:r>
              <a:rPr lang="zh-TW" altLang="zh-HK" sz="1200" kern="1200" dirty="0" smtClean="0">
                <a:solidFill>
                  <a:schemeClr val="tx1"/>
                </a:solidFill>
                <a:effectLst/>
                <a:latin typeface="+mn-lt"/>
                <a:ea typeface="+mn-ea"/>
                <a:cs typeface="+mn-cs"/>
              </a:rPr>
              <a:t>因為負擔不起學費，只有其中三兄弟有到學校上課，分別</a:t>
            </a:r>
            <a:r>
              <a:rPr lang="en-US" altLang="zh-HK" sz="1200" kern="1200" dirty="0" smtClean="0">
                <a:solidFill>
                  <a:schemeClr val="tx1"/>
                </a:solidFill>
                <a:effectLst/>
                <a:latin typeface="+mn-lt"/>
                <a:ea typeface="+mn-ea"/>
                <a:cs typeface="+mn-cs"/>
              </a:rPr>
              <a:t>8</a:t>
            </a:r>
            <a:r>
              <a:rPr lang="zh-TW" altLang="zh-HK" sz="1200" kern="1200" dirty="0" smtClean="0">
                <a:solidFill>
                  <a:schemeClr val="tx1"/>
                </a:solidFill>
                <a:effectLst/>
                <a:latin typeface="+mn-lt"/>
                <a:ea typeface="+mn-ea"/>
                <a:cs typeface="+mn-cs"/>
              </a:rPr>
              <a:t>歲、</a:t>
            </a:r>
            <a:r>
              <a:rPr lang="en-US" altLang="zh-HK" sz="1200" kern="1200" dirty="0" smtClean="0">
                <a:solidFill>
                  <a:schemeClr val="tx1"/>
                </a:solidFill>
                <a:effectLst/>
                <a:latin typeface="+mn-lt"/>
                <a:ea typeface="+mn-ea"/>
                <a:cs typeface="+mn-cs"/>
              </a:rPr>
              <a:t>9</a:t>
            </a:r>
            <a:r>
              <a:rPr lang="zh-TW" altLang="zh-HK" sz="1200" kern="1200" dirty="0" smtClean="0">
                <a:solidFill>
                  <a:schemeClr val="tx1"/>
                </a:solidFill>
                <a:effectLst/>
                <a:latin typeface="+mn-lt"/>
                <a:ea typeface="+mn-ea"/>
                <a:cs typeface="+mn-cs"/>
              </a:rPr>
              <a:t>歲和</a:t>
            </a:r>
            <a:r>
              <a:rPr lang="en-US" altLang="zh-HK" sz="1200" kern="1200" dirty="0" smtClean="0">
                <a:solidFill>
                  <a:schemeClr val="tx1"/>
                </a:solidFill>
                <a:effectLst/>
                <a:latin typeface="+mn-lt"/>
                <a:ea typeface="+mn-ea"/>
                <a:cs typeface="+mn-cs"/>
              </a:rPr>
              <a:t>10</a:t>
            </a:r>
            <a:r>
              <a:rPr lang="zh-TW" altLang="zh-HK" sz="1200" kern="1200" dirty="0" smtClean="0">
                <a:solidFill>
                  <a:schemeClr val="tx1"/>
                </a:solidFill>
                <a:effectLst/>
                <a:latin typeface="+mn-lt"/>
                <a:ea typeface="+mn-ea"/>
                <a:cs typeface="+mn-cs"/>
              </a:rPr>
              <a:t>歲，他們到達約旦後都同在小學一年級上課，反映幾年逃難的生活令很多敘利亞孩子的學習進度落後</a:t>
            </a:r>
            <a:r>
              <a:rPr lang="zh-TW" altLang="en-US" sz="1200" kern="1200" dirty="0" smtClean="0">
                <a:solidFill>
                  <a:schemeClr val="tx1"/>
                </a:solidFill>
                <a:effectLst/>
                <a:latin typeface="+mn-lt"/>
                <a:ea typeface="+mn-ea"/>
                <a:cs typeface="+mn-cs"/>
              </a:rPr>
              <a:t>。</a:t>
            </a:r>
            <a:endParaRPr lang="en-US" altLang="zh-TW"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HK" sz="1200" b="1" i="1" kern="1200" dirty="0" smtClean="0">
                <a:solidFill>
                  <a:schemeClr val="tx1"/>
                </a:solidFill>
                <a:effectLst/>
                <a:latin typeface="+mn-lt"/>
                <a:ea typeface="+mn-ea"/>
                <a:cs typeface="+mn-cs"/>
              </a:rPr>
              <a:t>Um Adnan</a:t>
            </a:r>
            <a:r>
              <a:rPr lang="zh-TW" altLang="zh-HK" sz="1200" b="1" i="1" kern="1200" dirty="0" smtClean="0">
                <a:solidFill>
                  <a:srgbClr val="FF0000"/>
                </a:solidFill>
                <a:effectLst/>
                <a:latin typeface="+mn-lt"/>
                <a:ea typeface="+mn-ea"/>
                <a:cs typeface="+mn-cs"/>
              </a:rPr>
              <a:t>很想念敘利亞的一切，縱使這裡安全、有她的兒子、有同鄉相伴，也得到生活的資助，但這裡始終不是家鄉，「</a:t>
            </a:r>
            <a:r>
              <a:rPr lang="en-US" altLang="zh-HK" sz="1200" b="1" i="1" kern="1200" dirty="0" smtClean="0">
                <a:solidFill>
                  <a:srgbClr val="FF0000"/>
                </a:solidFill>
                <a:effectLst/>
                <a:latin typeface="+mn-lt"/>
                <a:ea typeface="+mn-ea"/>
                <a:cs typeface="+mn-cs"/>
              </a:rPr>
              <a:t>I miss everything in Syria, Syria is home, there’s nothing like home here</a:t>
            </a:r>
            <a:r>
              <a:rPr lang="zh-TW" altLang="zh-HK" sz="1200" b="1" i="1" kern="1200" dirty="0" smtClean="0">
                <a:solidFill>
                  <a:srgbClr val="FF0000"/>
                </a:solidFill>
                <a:effectLst/>
                <a:latin typeface="+mn-lt"/>
                <a:ea typeface="+mn-ea"/>
                <a:cs typeface="+mn-cs"/>
              </a:rPr>
              <a:t>」</a:t>
            </a:r>
            <a:r>
              <a:rPr lang="en-US" altLang="zh-TW" sz="1200" b="1" i="1" kern="1200" dirty="0" smtClean="0">
                <a:solidFill>
                  <a:srgbClr val="FF0000"/>
                </a:solidFill>
                <a:effectLst/>
                <a:latin typeface="+mn-lt"/>
                <a:ea typeface="+mn-ea"/>
                <a:cs typeface="+mn-cs"/>
              </a:rPr>
              <a:t> - </a:t>
            </a:r>
            <a:r>
              <a:rPr lang="zh-TW" altLang="zh-HK" sz="1200" b="1" i="1" kern="1200" dirty="0" smtClean="0">
                <a:solidFill>
                  <a:srgbClr val="FF0000"/>
                </a:solidFill>
                <a:effectLst/>
                <a:latin typeface="+mn-lt"/>
                <a:ea typeface="+mn-ea"/>
                <a:cs typeface="+mn-cs"/>
              </a:rPr>
              <a:t>「</a:t>
            </a:r>
            <a:r>
              <a:rPr lang="zh-TW" altLang="en-US" sz="1200" b="1" i="1" kern="1200" dirty="0" smtClean="0">
                <a:solidFill>
                  <a:srgbClr val="FF0000"/>
                </a:solidFill>
                <a:effectLst/>
                <a:latin typeface="+mn-lt"/>
                <a:ea typeface="+mn-ea"/>
                <a:cs typeface="+mn-cs"/>
              </a:rPr>
              <a:t>這裡</a:t>
            </a:r>
            <a:r>
              <a:rPr lang="zh-TW" altLang="zh-HK" sz="1200" b="1" i="1" kern="1200" dirty="0" smtClean="0">
                <a:solidFill>
                  <a:srgbClr val="FF0000"/>
                </a:solidFill>
                <a:effectLst/>
                <a:latin typeface="+mn-lt"/>
                <a:ea typeface="+mn-ea"/>
                <a:cs typeface="+mn-cs"/>
              </a:rPr>
              <a:t>沒有任何東西可以彌補『家』的感覺」</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zh-HK" sz="1200" kern="1200" dirty="0" smtClean="0">
                <a:solidFill>
                  <a:schemeClr val="tx1"/>
                </a:solidFill>
                <a:effectLst/>
                <a:latin typeface="+mn-lt"/>
                <a:ea typeface="+mn-ea"/>
                <a:cs typeface="+mn-cs"/>
              </a:rPr>
              <a:t>她</a:t>
            </a:r>
            <a:r>
              <a:rPr lang="zh-TW" altLang="en-US" sz="1200" kern="1200" dirty="0" smtClean="0">
                <a:solidFill>
                  <a:schemeClr val="tx1"/>
                </a:solidFill>
                <a:effectLst/>
                <a:latin typeface="+mn-lt"/>
                <a:ea typeface="+mn-ea"/>
                <a:cs typeface="+mn-cs"/>
              </a:rPr>
              <a:t>目前</a:t>
            </a:r>
            <a:r>
              <a:rPr lang="zh-TW" altLang="zh-HK" sz="1200" kern="1200" dirty="0" smtClean="0">
                <a:solidFill>
                  <a:schemeClr val="tx1"/>
                </a:solidFill>
                <a:effectLst/>
                <a:latin typeface="+mn-lt"/>
                <a:ea typeface="+mn-ea"/>
                <a:cs typeface="+mn-cs"/>
              </a:rPr>
              <a:t>面對最大的困難是經濟。她每個月從國際紅十字會收到</a:t>
            </a:r>
            <a:r>
              <a:rPr lang="en-US" altLang="zh-HK" sz="1200" kern="1200" dirty="0" smtClean="0">
                <a:solidFill>
                  <a:schemeClr val="tx1"/>
                </a:solidFill>
                <a:effectLst/>
                <a:latin typeface="+mn-lt"/>
                <a:ea typeface="+mn-ea"/>
                <a:cs typeface="+mn-cs"/>
              </a:rPr>
              <a:t>130</a:t>
            </a:r>
            <a:r>
              <a:rPr lang="zh-TW" altLang="en-US" sz="1200" kern="1200" dirty="0" smtClean="0">
                <a:solidFill>
                  <a:schemeClr val="tx1"/>
                </a:solidFill>
                <a:effectLst/>
                <a:latin typeface="+mn-lt"/>
                <a:ea typeface="+mn-ea"/>
                <a:cs typeface="+mn-cs"/>
              </a:rPr>
              <a:t>約旦元（約</a:t>
            </a:r>
            <a:r>
              <a:rPr lang="en-US" altLang="zh-TW" sz="1200" kern="1200" dirty="0" smtClean="0">
                <a:solidFill>
                  <a:schemeClr val="tx1"/>
                </a:solidFill>
                <a:effectLst/>
                <a:latin typeface="+mn-lt"/>
                <a:ea typeface="+mn-ea"/>
                <a:cs typeface="+mn-cs"/>
              </a:rPr>
              <a:t>1,400</a:t>
            </a:r>
            <a:r>
              <a:rPr lang="zh-TW" altLang="en-US" sz="1200" kern="1200" dirty="0" smtClean="0">
                <a:solidFill>
                  <a:schemeClr val="tx1"/>
                </a:solidFill>
                <a:effectLst/>
                <a:latin typeface="+mn-lt"/>
                <a:ea typeface="+mn-ea"/>
                <a:cs typeface="+mn-cs"/>
              </a:rPr>
              <a:t>港元），其中八成用來支付房</a:t>
            </a:r>
            <a:r>
              <a:rPr lang="zh-TW" altLang="zh-HK" sz="1200" kern="1200" dirty="0" smtClean="0">
                <a:solidFill>
                  <a:schemeClr val="tx1"/>
                </a:solidFill>
                <a:effectLst/>
                <a:latin typeface="+mn-lt"/>
                <a:ea typeface="+mn-ea"/>
                <a:cs typeface="+mn-cs"/>
              </a:rPr>
              <a:t>租</a:t>
            </a:r>
            <a:r>
              <a:rPr lang="zh-TW" altLang="en-US" sz="1200" kern="1200" dirty="0" smtClean="0">
                <a:solidFill>
                  <a:schemeClr val="tx1"/>
                </a:solidFill>
                <a:effectLst/>
                <a:latin typeface="SimSun" panose="02010600030101010101" pitchFamily="2" charset="-122"/>
                <a:ea typeface="SimSun" panose="02010600030101010101" pitchFamily="2" charset="-122"/>
                <a:cs typeface="+mn-cs"/>
              </a:rPr>
              <a:t>、</a:t>
            </a:r>
            <a:r>
              <a:rPr lang="zh-TW" altLang="zh-HK" sz="1200" kern="1200" dirty="0" smtClean="0">
                <a:solidFill>
                  <a:schemeClr val="tx1"/>
                </a:solidFill>
                <a:effectLst/>
                <a:latin typeface="+mn-lt"/>
                <a:ea typeface="+mn-ea"/>
                <a:cs typeface="+mn-cs"/>
              </a:rPr>
              <a:t>水費</a:t>
            </a:r>
            <a:r>
              <a:rPr lang="zh-TW" altLang="en-US" sz="1200" kern="1200" dirty="0" smtClean="0">
                <a:solidFill>
                  <a:schemeClr val="tx1"/>
                </a:solidFill>
                <a:effectLst/>
                <a:latin typeface="SimSun" panose="02010600030101010101" pitchFamily="2" charset="-122"/>
                <a:ea typeface="SimSun" panose="02010600030101010101" pitchFamily="2" charset="-122"/>
                <a:cs typeface="+mn-cs"/>
              </a:rPr>
              <a:t>、</a:t>
            </a:r>
            <a:r>
              <a:rPr lang="zh-TW" altLang="zh-HK" sz="1200" kern="1200" dirty="0" smtClean="0">
                <a:solidFill>
                  <a:schemeClr val="tx1"/>
                </a:solidFill>
                <a:effectLst/>
                <a:latin typeface="+mn-lt"/>
                <a:ea typeface="+mn-ea"/>
                <a:cs typeface="+mn-cs"/>
              </a:rPr>
              <a:t>電費</a:t>
            </a:r>
            <a:r>
              <a:rPr lang="zh-TW" altLang="en-US" sz="1200" kern="1200" dirty="0" smtClean="0">
                <a:solidFill>
                  <a:schemeClr val="tx1"/>
                </a:solidFill>
                <a:effectLst/>
                <a:latin typeface="+mn-lt"/>
                <a:ea typeface="+mn-ea"/>
                <a:cs typeface="+mn-cs"/>
              </a:rPr>
              <a:t>等基本開支</a:t>
            </a:r>
            <a:r>
              <a:rPr lang="zh-TW" altLang="zh-HK" sz="1200" kern="1200" dirty="0" smtClean="0">
                <a:solidFill>
                  <a:schemeClr val="tx1"/>
                </a:solidFill>
                <a:effectLst/>
                <a:latin typeface="+mn-lt"/>
                <a:ea typeface="+mn-ea"/>
                <a:cs typeface="+mn-cs"/>
              </a:rPr>
              <a:t>，冬天的時候</a:t>
            </a:r>
            <a:r>
              <a:rPr lang="zh-TW" altLang="en-US" sz="1200" kern="1200" dirty="0" smtClean="0">
                <a:solidFill>
                  <a:schemeClr val="tx1"/>
                </a:solidFill>
                <a:effectLst/>
                <a:latin typeface="+mn-lt"/>
                <a:ea typeface="+mn-ea"/>
                <a:cs typeface="+mn-cs"/>
              </a:rPr>
              <a:t>還</a:t>
            </a:r>
            <a:r>
              <a:rPr lang="zh-TW" altLang="zh-HK" sz="1200" kern="1200" dirty="0" smtClean="0">
                <a:solidFill>
                  <a:schemeClr val="tx1"/>
                </a:solidFill>
                <a:effectLst/>
                <a:latin typeface="+mn-lt"/>
                <a:ea typeface="+mn-ea"/>
                <a:cs typeface="+mn-cs"/>
              </a:rPr>
              <a:t>要買燃料取暖，</a:t>
            </a:r>
            <a:r>
              <a:rPr lang="zh-TW" altLang="en-US" sz="1200" kern="1200" dirty="0" smtClean="0">
                <a:solidFill>
                  <a:schemeClr val="tx1"/>
                </a:solidFill>
                <a:effectLst/>
                <a:latin typeface="+mn-lt"/>
                <a:ea typeface="+mn-ea"/>
                <a:cs typeface="+mn-cs"/>
              </a:rPr>
              <a:t>難以儲蓄，更遑論計劃將來。</a:t>
            </a:r>
            <a:endParaRPr lang="en-US" altLang="zh-TW"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dirty="0"/>
          </a:p>
        </p:txBody>
      </p:sp>
      <p:sp>
        <p:nvSpPr>
          <p:cNvPr id="4" name="投影片編號版面配置區 3"/>
          <p:cNvSpPr>
            <a:spLocks noGrp="1"/>
          </p:cNvSpPr>
          <p:nvPr>
            <p:ph type="sldNum" sz="quarter" idx="10"/>
          </p:nvPr>
        </p:nvSpPr>
        <p:spPr/>
        <p:txBody>
          <a:bodyPr/>
          <a:lstStyle/>
          <a:p>
            <a:fld id="{9355BC49-BB4C-4C9F-B696-9D7477EEBF1B}" type="slidenum">
              <a:rPr lang="zh-TW" altLang="en-US" smtClean="0"/>
              <a:pPr/>
              <a:t>15</a:t>
            </a:fld>
            <a:endParaRPr lang="zh-TW" altLang="en-US"/>
          </a:p>
        </p:txBody>
      </p:sp>
    </p:spTree>
    <p:extLst>
      <p:ext uri="{BB962C8B-B14F-4D97-AF65-F5344CB8AC3E}">
        <p14:creationId xmlns:p14="http://schemas.microsoft.com/office/powerpoint/2010/main" val="905308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en-US" altLang="zh-TW" b="1" dirty="0" smtClean="0"/>
              <a:t>Rania (37</a:t>
            </a:r>
            <a:r>
              <a:rPr lang="zh-TW" altLang="en-US" b="1" dirty="0" smtClean="0"/>
              <a:t>歲，圖中</a:t>
            </a:r>
            <a:r>
              <a:rPr lang="en-US" altLang="zh-TW" b="1" dirty="0" smtClean="0"/>
              <a:t>) </a:t>
            </a:r>
            <a:r>
              <a:rPr lang="zh-TW" altLang="en-US" i="1" dirty="0" smtClean="0">
                <a:latin typeface="微軟正黑體" pitchFamily="34" charset="-120"/>
                <a:ea typeface="微軟正黑體" pitchFamily="34" charset="-120"/>
              </a:rPr>
              <a:t>一家六口已經移居在黎巴嫩</a:t>
            </a:r>
            <a:r>
              <a:rPr lang="en-US" altLang="zh-TW" i="1" dirty="0" smtClean="0">
                <a:latin typeface="微軟正黑體" pitchFamily="34" charset="-120"/>
                <a:ea typeface="微軟正黑體" pitchFamily="34" charset="-120"/>
              </a:rPr>
              <a:t>3</a:t>
            </a:r>
            <a:r>
              <a:rPr lang="zh-TW" altLang="en-US" i="1" dirty="0" smtClean="0">
                <a:latin typeface="微軟正黑體" pitchFamily="34" charset="-120"/>
                <a:ea typeface="微軟正黑體" pitchFamily="34" charset="-120"/>
              </a:rPr>
              <a:t>年，參加了國際紅十字會的生計項目，每手工製作３頂</a:t>
            </a:r>
            <a:r>
              <a:rPr lang="en-US" altLang="zh-TW" i="1" dirty="0" smtClean="0">
                <a:latin typeface="微軟正黑體" pitchFamily="34" charset="-120"/>
                <a:ea typeface="微軟正黑體" pitchFamily="34" charset="-120"/>
              </a:rPr>
              <a:t>Beanie</a:t>
            </a:r>
            <a:r>
              <a:rPr lang="zh-TW" altLang="en-US" i="1" dirty="0" smtClean="0">
                <a:latin typeface="微軟正黑體" pitchFamily="34" charset="-120"/>
                <a:ea typeface="微軟正黑體" pitchFamily="34" charset="-120"/>
              </a:rPr>
              <a:t>帽可賺取</a:t>
            </a:r>
            <a:r>
              <a:rPr lang="en-US" altLang="zh-TW" i="1" dirty="0" smtClean="0">
                <a:latin typeface="微軟正黑體" pitchFamily="34" charset="-120"/>
                <a:ea typeface="微軟正黑體" pitchFamily="34" charset="-120"/>
              </a:rPr>
              <a:t>1</a:t>
            </a:r>
            <a:r>
              <a:rPr lang="zh-TW" altLang="en-US" i="1" dirty="0" smtClean="0">
                <a:latin typeface="微軟正黑體" pitchFamily="34" charset="-120"/>
                <a:ea typeface="微軟正黑體" pitchFamily="34" charset="-120"/>
              </a:rPr>
              <a:t>美金，她最希望</a:t>
            </a:r>
            <a:r>
              <a:rPr lang="zh-TW" altLang="en-US" i="1" dirty="0" smtClean="0">
                <a:solidFill>
                  <a:srgbClr val="FF0000"/>
                </a:solidFill>
                <a:latin typeface="微軟正黑體" pitchFamily="34" charset="-120"/>
                <a:ea typeface="微軟正黑體" pitchFamily="34" charset="-120"/>
              </a:rPr>
              <a:t>她的孩子可以繼續上學和自給自足</a:t>
            </a:r>
            <a:r>
              <a:rPr lang="zh-TW" altLang="en-US" i="1" dirty="0" smtClean="0">
                <a:latin typeface="微軟正黑體" pitchFamily="34" charset="-120"/>
                <a:ea typeface="微軟正黑體" pitchFamily="34" charset="-120"/>
              </a:rPr>
              <a:t>。</a:t>
            </a:r>
            <a:endParaRPr lang="en-US" altLang="zh-TW" i="1" dirty="0" smtClean="0">
              <a:latin typeface="微軟正黑體" pitchFamily="34" charset="-120"/>
              <a:ea typeface="微軟正黑體"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HK" sz="1200" kern="1200" dirty="0" smtClean="0">
                <a:solidFill>
                  <a:schemeClr val="tx1"/>
                </a:solidFill>
                <a:effectLst/>
                <a:latin typeface="+mn-lt"/>
                <a:ea typeface="+mn-ea"/>
                <a:cs typeface="+mn-cs"/>
              </a:rPr>
              <a:t>無論在敍利亞境內或境外，流離失所的敘利亞人需要恢復生計的支援，從依賴救援物資過渡至自給自足，重新開始過有尊嚴的生活。</a:t>
            </a:r>
            <a:endParaRPr lang="en-US" altLang="zh-TW" sz="1200" kern="1200" dirty="0" smtClean="0">
              <a:solidFill>
                <a:schemeClr val="tx1"/>
              </a:solidFill>
              <a:effectLst/>
              <a:latin typeface="+mn-lt"/>
              <a:ea typeface="+mn-ea"/>
              <a:cs typeface="+mn-cs"/>
            </a:endParaRPr>
          </a:p>
          <a:p>
            <a:pPr lvl="0"/>
            <a:endParaRPr lang="zh-TW" altLang="zh-HK" sz="1200" kern="1200" dirty="0">
              <a:solidFill>
                <a:schemeClr val="tx1"/>
              </a:solidFill>
              <a:effectLst/>
              <a:latin typeface="+mn-lt"/>
              <a:ea typeface="+mn-ea"/>
              <a:cs typeface="+mn-cs"/>
            </a:endParaRPr>
          </a:p>
        </p:txBody>
      </p:sp>
      <p:sp>
        <p:nvSpPr>
          <p:cNvPr id="4" name="投影片編號版面配置區 3"/>
          <p:cNvSpPr>
            <a:spLocks noGrp="1"/>
          </p:cNvSpPr>
          <p:nvPr>
            <p:ph type="sldNum" sz="quarter" idx="10"/>
          </p:nvPr>
        </p:nvSpPr>
        <p:spPr/>
        <p:txBody>
          <a:bodyPr/>
          <a:lstStyle/>
          <a:p>
            <a:fld id="{9355BC49-BB4C-4C9F-B696-9D7477EEBF1B}" type="slidenum">
              <a:rPr lang="zh-TW" altLang="en-US" smtClean="0"/>
              <a:pPr/>
              <a:t>16</a:t>
            </a:fld>
            <a:endParaRPr lang="zh-TW" altLang="en-US"/>
          </a:p>
        </p:txBody>
      </p:sp>
    </p:spTree>
    <p:extLst>
      <p:ext uri="{BB962C8B-B14F-4D97-AF65-F5344CB8AC3E}">
        <p14:creationId xmlns:p14="http://schemas.microsoft.com/office/powerpoint/2010/main" val="5205401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b="0" dirty="0" smtClean="0">
                <a:solidFill>
                  <a:srgbClr val="FF0000"/>
                </a:solidFill>
                <a:latin typeface="微軟正黑體" panose="020B0604030504040204" pitchFamily="34" charset="-120"/>
                <a:ea typeface="微軟正黑體" panose="020B0604030504040204" pitchFamily="34" charset="-120"/>
              </a:rPr>
              <a:t>直至</a:t>
            </a:r>
            <a:r>
              <a:rPr lang="en-US" altLang="zh-TW" b="0" dirty="0" smtClean="0">
                <a:solidFill>
                  <a:srgbClr val="FF0000"/>
                </a:solidFill>
                <a:latin typeface="微軟正黑體" panose="020B0604030504040204" pitchFamily="34" charset="-120"/>
                <a:ea typeface="微軟正黑體" panose="020B0604030504040204" pitchFamily="34" charset="-120"/>
              </a:rPr>
              <a:t>2017</a:t>
            </a:r>
            <a:r>
              <a:rPr lang="zh-TW" altLang="en-US" b="0" dirty="0" smtClean="0">
                <a:solidFill>
                  <a:srgbClr val="FF0000"/>
                </a:solidFill>
                <a:latin typeface="微軟正黑體" panose="020B0604030504040204" pitchFamily="34" charset="-120"/>
                <a:ea typeface="微軟正黑體" panose="020B0604030504040204" pitchFamily="34" charset="-120"/>
              </a:rPr>
              <a:t>年</a:t>
            </a:r>
            <a:r>
              <a:rPr lang="en-US" altLang="zh-TW" b="0" dirty="0" smtClean="0">
                <a:solidFill>
                  <a:srgbClr val="FF0000"/>
                </a:solidFill>
                <a:latin typeface="微軟正黑體" panose="020B0604030504040204" pitchFamily="34" charset="-120"/>
                <a:ea typeface="微軟正黑體" panose="020B0604030504040204" pitchFamily="34" charset="-120"/>
              </a:rPr>
              <a:t>2</a:t>
            </a:r>
            <a:r>
              <a:rPr lang="zh-TW" altLang="en-US" b="0" dirty="0" smtClean="0">
                <a:solidFill>
                  <a:srgbClr val="FF0000"/>
                </a:solidFill>
                <a:latin typeface="微軟正黑體" panose="020B0604030504040204" pitchFamily="34" charset="-120"/>
                <a:ea typeface="微軟正黑體" panose="020B0604030504040204" pitchFamily="34" charset="-120"/>
              </a:rPr>
              <a:t>月，資料指出：</a:t>
            </a:r>
            <a:endParaRPr lang="en-US" altLang="zh-TW" b="0" dirty="0" smtClean="0">
              <a:solidFill>
                <a:srgbClr val="FF0000"/>
              </a:solidFill>
              <a:latin typeface="微軟正黑體" panose="020B0604030504040204" pitchFamily="34" charset="-120"/>
              <a:ea typeface="微軟正黑體" panose="020B060403050404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b="0" dirty="0" smtClean="0">
                <a:solidFill>
                  <a:srgbClr val="FF0000"/>
                </a:solidFill>
                <a:latin typeface="微軟正黑體" panose="020B0604030504040204" pitchFamily="34" charset="-120"/>
                <a:ea typeface="微軟正黑體" panose="020B0604030504040204" pitchFamily="34" charset="-120"/>
              </a:rPr>
              <a:t>1,350</a:t>
            </a:r>
            <a:r>
              <a:rPr lang="zh-TW" altLang="en-US" b="0" dirty="0" smtClean="0">
                <a:solidFill>
                  <a:srgbClr val="FF0000"/>
                </a:solidFill>
                <a:latin typeface="微軟正黑體" panose="020B0604030504040204" pitchFamily="34" charset="-120"/>
                <a:ea typeface="微軟正黑體" panose="020B0604030504040204" pitchFamily="34" charset="-120"/>
              </a:rPr>
              <a:t>萬人</a:t>
            </a:r>
            <a:r>
              <a:rPr lang="zh-TW" altLang="en-US" b="0" dirty="0" smtClean="0">
                <a:latin typeface="微軟正黑體" panose="020B0604030504040204" pitchFamily="34" charset="-120"/>
                <a:ea typeface="微軟正黑體" panose="020B0604030504040204" pitchFamily="34" charset="-120"/>
              </a:rPr>
              <a:t>需要</a:t>
            </a:r>
            <a:r>
              <a:rPr lang="zh-TW" altLang="en-US" b="0" dirty="0" smtClean="0">
                <a:solidFill>
                  <a:srgbClr val="FF0000"/>
                </a:solidFill>
                <a:latin typeface="微軟正黑體" panose="020B0604030504040204" pitchFamily="34" charset="-120"/>
                <a:ea typeface="微軟正黑體" panose="020B0604030504040204" pitchFamily="34" charset="-120"/>
              </a:rPr>
              <a:t>早期恢復及生計支援。</a:t>
            </a:r>
            <a:r>
              <a:rPr lang="zh-TW" altLang="en-US" b="0" dirty="0" smtClean="0">
                <a:latin typeface="微軟正黑體" panose="020B0604030504040204" pitchFamily="34" charset="-120"/>
                <a:ea typeface="微軟正黑體" panose="020B0604030504040204" pitchFamily="34" charset="-120"/>
              </a:rPr>
              <a:t>公共服務嚴重不足，失業和貧窮持續</a:t>
            </a:r>
            <a:endParaRPr lang="zh-HK" altLang="en-US" b="0" dirty="0" smtClean="0">
              <a:latin typeface="微軟正黑體" panose="020B0604030504040204" pitchFamily="34" charset="-120"/>
              <a:ea typeface="微軟正黑體" panose="020B060403050404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b="0" dirty="0" smtClean="0">
              <a:solidFill>
                <a:srgbClr val="FF0000"/>
              </a:solidFill>
              <a:latin typeface="微軟正黑體" panose="020B0604030504040204" pitchFamily="34" charset="-120"/>
              <a:ea typeface="微軟正黑體" panose="020B0604030504040204" pitchFamily="34" charset="-120"/>
            </a:endParaRPr>
          </a:p>
          <a:p>
            <a:r>
              <a:rPr lang="en-US" altLang="zh-TW" b="0" dirty="0" smtClean="0">
                <a:solidFill>
                  <a:srgbClr val="FF0000"/>
                </a:solidFill>
                <a:latin typeface="微軟正黑體" panose="020B0604030504040204" pitchFamily="34" charset="-120"/>
                <a:ea typeface="微軟正黑體" panose="020B0604030504040204" pitchFamily="34" charset="-120"/>
              </a:rPr>
              <a:t>1,280</a:t>
            </a:r>
            <a:r>
              <a:rPr lang="zh-TW" altLang="en-US" b="0" dirty="0" smtClean="0">
                <a:solidFill>
                  <a:srgbClr val="FF0000"/>
                </a:solidFill>
                <a:latin typeface="微軟正黑體" panose="020B0604030504040204" pitchFamily="34" charset="-120"/>
                <a:ea typeface="微軟正黑體" panose="020B0604030504040204" pitchFamily="34" charset="-120"/>
              </a:rPr>
              <a:t>萬人</a:t>
            </a:r>
            <a:r>
              <a:rPr lang="zh-TW" altLang="en-US" b="0" dirty="0" smtClean="0">
                <a:latin typeface="微軟正黑體" panose="020B0604030504040204" pitchFamily="34" charset="-120"/>
                <a:ea typeface="微軟正黑體" panose="020B0604030504040204" pitchFamily="34" charset="-120"/>
              </a:rPr>
              <a:t>需要</a:t>
            </a:r>
            <a:r>
              <a:rPr lang="zh-TW" altLang="en-US" b="0" dirty="0" smtClean="0">
                <a:solidFill>
                  <a:srgbClr val="FF0000"/>
                </a:solidFill>
                <a:latin typeface="微軟正黑體" panose="020B0604030504040204" pitchFamily="34" charset="-120"/>
                <a:ea typeface="微軟正黑體" panose="020B0604030504040204" pitchFamily="34" charset="-120"/>
              </a:rPr>
              <a:t>醫療服務。</a:t>
            </a:r>
            <a:r>
              <a:rPr lang="zh-TW" altLang="en-US" b="0" dirty="0" smtClean="0">
                <a:latin typeface="微軟正黑體" panose="020B0604030504040204" pitchFamily="34" charset="-120"/>
                <a:ea typeface="微軟正黑體" panose="020B0604030504040204" pitchFamily="34" charset="-120"/>
              </a:rPr>
              <a:t>外傷是目前境內最主要的死亡原因，三成外傷患者需要長期的復康治療。</a:t>
            </a:r>
            <a:endParaRPr lang="zh-HK" altLang="en-US" b="0" dirty="0" smtClean="0">
              <a:latin typeface="微軟正黑體" panose="020B0604030504040204" pitchFamily="34" charset="-120"/>
              <a:ea typeface="微軟正黑體" panose="020B060403050404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b="0" dirty="0" smtClean="0">
              <a:solidFill>
                <a:srgbClr val="FF0000"/>
              </a:solidFill>
              <a:latin typeface="微軟正黑體" panose="020B0604030504040204" pitchFamily="34" charset="-120"/>
              <a:ea typeface="微軟正黑體" panose="020B060403050404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b="0" dirty="0" smtClean="0">
                <a:solidFill>
                  <a:srgbClr val="FF0000"/>
                </a:solidFill>
                <a:latin typeface="微軟正黑體" panose="020B0604030504040204" pitchFamily="34" charset="-120"/>
                <a:ea typeface="微軟正黑體" panose="020B0604030504040204" pitchFamily="34" charset="-120"/>
              </a:rPr>
              <a:t>900</a:t>
            </a:r>
            <a:r>
              <a:rPr lang="zh-TW" altLang="en-US" b="0" dirty="0" smtClean="0">
                <a:solidFill>
                  <a:srgbClr val="FF0000"/>
                </a:solidFill>
                <a:latin typeface="微軟正黑體" panose="020B0604030504040204" pitchFamily="34" charset="-120"/>
                <a:ea typeface="微軟正黑體" panose="020B0604030504040204" pitchFamily="34" charset="-120"/>
              </a:rPr>
              <a:t>萬人</a:t>
            </a:r>
            <a:r>
              <a:rPr lang="zh-TW" altLang="en-US" b="0" dirty="0" smtClean="0">
                <a:latin typeface="微軟正黑體" panose="020B0604030504040204" pitchFamily="34" charset="-120"/>
                <a:ea typeface="微軟正黑體" panose="020B0604030504040204" pitchFamily="34" charset="-120"/>
              </a:rPr>
              <a:t>需要</a:t>
            </a:r>
            <a:r>
              <a:rPr lang="zh-TW" altLang="en-US" b="0" dirty="0" smtClean="0">
                <a:solidFill>
                  <a:srgbClr val="FF0000"/>
                </a:solidFill>
                <a:latin typeface="微軟正黑體" panose="020B0604030504040204" pitchFamily="34" charset="-120"/>
                <a:ea typeface="微軟正黑體" panose="020B0604030504040204" pitchFamily="34" charset="-120"/>
              </a:rPr>
              <a:t>食物援助。</a:t>
            </a:r>
            <a:r>
              <a:rPr lang="zh-TW" altLang="en-US" b="0" dirty="0" smtClean="0">
                <a:latin typeface="微軟正黑體" panose="020B0604030504040204" pitchFamily="34" charset="-120"/>
                <a:ea typeface="微軟正黑體" panose="020B0604030504040204" pitchFamily="34" charset="-120"/>
              </a:rPr>
              <a:t>敘利亞境內主要依賴人道組織提供的食物援助，需要加強本地糧食生產和恢復本地市場以逐步邁向自給自足。</a:t>
            </a:r>
            <a:endParaRPr lang="zh-HK" altLang="en-US" b="0" dirty="0" smtClean="0">
              <a:latin typeface="微軟正黑體" panose="020B0604030504040204" pitchFamily="34" charset="-120"/>
              <a:ea typeface="微軟正黑體" panose="020B060403050404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b="0" dirty="0" smtClean="0">
              <a:solidFill>
                <a:srgbClr val="FF0000"/>
              </a:solidFill>
              <a:latin typeface="微軟正黑體" panose="020B0604030504040204" pitchFamily="34" charset="-120"/>
              <a:ea typeface="微軟正黑體" panose="020B0604030504040204" pitchFamily="34" charset="-120"/>
            </a:endParaRPr>
          </a:p>
          <a:p>
            <a:r>
              <a:rPr lang="en-US" altLang="zh-TW" b="0" dirty="0" smtClean="0">
                <a:solidFill>
                  <a:srgbClr val="FF0000"/>
                </a:solidFill>
                <a:latin typeface="微軟正黑體" panose="020B0604030504040204" pitchFamily="34" charset="-120"/>
                <a:ea typeface="微軟正黑體" panose="020B0604030504040204" pitchFamily="34" charset="-120"/>
              </a:rPr>
              <a:t>820</a:t>
            </a:r>
            <a:r>
              <a:rPr lang="zh-TW" altLang="en-US" b="0" dirty="0" smtClean="0">
                <a:solidFill>
                  <a:srgbClr val="FF0000"/>
                </a:solidFill>
                <a:latin typeface="微軟正黑體" panose="020B0604030504040204" pitchFamily="34" charset="-120"/>
                <a:ea typeface="微軟正黑體" panose="020B0604030504040204" pitchFamily="34" charset="-120"/>
              </a:rPr>
              <a:t>萬人</a:t>
            </a:r>
            <a:r>
              <a:rPr lang="zh-TW" altLang="en-US" b="0" dirty="0" smtClean="0">
                <a:latin typeface="微軟正黑體" panose="020B0604030504040204" pitchFamily="34" charset="-120"/>
                <a:ea typeface="微軟正黑體" panose="020B0604030504040204" pitchFamily="34" charset="-120"/>
              </a:rPr>
              <a:t>需要</a:t>
            </a:r>
            <a:r>
              <a:rPr lang="zh-TW" altLang="en-US" b="0" dirty="0" smtClean="0">
                <a:solidFill>
                  <a:srgbClr val="FF0000"/>
                </a:solidFill>
                <a:latin typeface="微軟正黑體" panose="020B0604030504040204" pitchFamily="34" charset="-120"/>
                <a:ea typeface="微軟正黑體" panose="020B0604030504040204" pitchFamily="34" charset="-120"/>
              </a:rPr>
              <a:t>食水與衛生支援</a:t>
            </a:r>
            <a:r>
              <a:rPr lang="en-US" altLang="zh-TW" b="0" dirty="0" smtClean="0">
                <a:solidFill>
                  <a:srgbClr val="FF0000"/>
                </a:solidFill>
                <a:latin typeface="微軟正黑體" panose="020B0604030504040204" pitchFamily="34" charset="-120"/>
                <a:ea typeface="微軟正黑體" panose="020B0604030504040204" pitchFamily="34" charset="-120"/>
              </a:rPr>
              <a:t>(WASH)</a:t>
            </a:r>
            <a:r>
              <a:rPr lang="zh-TW" altLang="en-US" b="0" dirty="0" smtClean="0">
                <a:solidFill>
                  <a:srgbClr val="FF0000"/>
                </a:solidFill>
                <a:latin typeface="微軟正黑體" panose="020B0604030504040204" pitchFamily="34" charset="-120"/>
                <a:ea typeface="微軟正黑體" panose="020B0604030504040204" pitchFamily="34" charset="-120"/>
              </a:rPr>
              <a:t>。</a:t>
            </a:r>
            <a:r>
              <a:rPr lang="zh-TW" altLang="en-US" b="0" dirty="0" smtClean="0">
                <a:latin typeface="微軟正黑體" panose="020B0604030504040204" pitchFamily="34" charset="-120"/>
                <a:ea typeface="微軟正黑體" panose="020B0604030504040204" pitchFamily="34" charset="-120"/>
              </a:rPr>
              <a:t>供水系統</a:t>
            </a:r>
            <a:r>
              <a:rPr lang="zh-TW" altLang="en-US" dirty="0" smtClean="0">
                <a:latin typeface="微軟正黑體" panose="020B0604030504040204" pitchFamily="34" charset="-120"/>
                <a:ea typeface="微軟正黑體" panose="020B0604030504040204" pitchFamily="34" charset="-120"/>
              </a:rPr>
              <a:t>需要更大的支援，以提供最低限度的服務。基本清潔用品在市場有售，但價錢非常高昂。</a:t>
            </a:r>
            <a:endParaRPr lang="zh-HK" altLang="en-US" dirty="0" smtClean="0">
              <a:latin typeface="微軟正黑體" panose="020B0604030504040204" pitchFamily="34" charset="-120"/>
              <a:ea typeface="微軟正黑體" panose="020B060403050404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b="1" dirty="0" smtClean="0">
              <a:solidFill>
                <a:srgbClr val="FF0000"/>
              </a:solidFill>
              <a:latin typeface="微軟正黑體" panose="020B0604030504040204" pitchFamily="34" charset="-120"/>
              <a:ea typeface="微軟正黑體" panose="020B0604030504040204" pitchFamily="34" charset="-120"/>
            </a:endParaRPr>
          </a:p>
          <a:p>
            <a:endParaRPr lang="en-US" altLang="zh-TW" b="0" baseline="0" dirty="0" smtClean="0"/>
          </a:p>
        </p:txBody>
      </p:sp>
      <p:sp>
        <p:nvSpPr>
          <p:cNvPr id="4" name="投影片編號版面配置區 3"/>
          <p:cNvSpPr>
            <a:spLocks noGrp="1"/>
          </p:cNvSpPr>
          <p:nvPr>
            <p:ph type="sldNum" sz="quarter" idx="10"/>
          </p:nvPr>
        </p:nvSpPr>
        <p:spPr/>
        <p:txBody>
          <a:bodyPr/>
          <a:lstStyle/>
          <a:p>
            <a:fld id="{9355BC49-BB4C-4C9F-B696-9D7477EEBF1B}" type="slidenum">
              <a:rPr lang="zh-TW" altLang="en-US" smtClean="0"/>
              <a:pPr/>
              <a:t>17</a:t>
            </a:fld>
            <a:endParaRPr lang="zh-TW" altLang="en-US"/>
          </a:p>
        </p:txBody>
      </p:sp>
    </p:spTree>
    <p:extLst>
      <p:ext uri="{BB962C8B-B14F-4D97-AF65-F5344CB8AC3E}">
        <p14:creationId xmlns:p14="http://schemas.microsoft.com/office/powerpoint/2010/main" val="22640876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18</a:t>
            </a:fld>
            <a:endParaRPr lang="zh-HK" altLang="en-US"/>
          </a:p>
        </p:txBody>
      </p:sp>
    </p:spTree>
    <p:extLst>
      <p:ext uri="{BB962C8B-B14F-4D97-AF65-F5344CB8AC3E}">
        <p14:creationId xmlns:p14="http://schemas.microsoft.com/office/powerpoint/2010/main" val="24428056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smtClean="0"/>
              <a:t>敘利亞人需要不同的人道救援，可是，在敘利亞境內，人道救援工作最大的挑戰是，衝突各方違反</a:t>
            </a:r>
            <a:r>
              <a:rPr lang="en-US" altLang="zh-TW" dirty="0" smtClean="0"/>
              <a:t>《</a:t>
            </a:r>
            <a:r>
              <a:rPr lang="zh-TW" altLang="en-US" dirty="0" smtClean="0"/>
              <a:t>國際人道法</a:t>
            </a:r>
            <a:r>
              <a:rPr lang="en-US" altLang="zh-TW" dirty="0" smtClean="0"/>
              <a:t>》</a:t>
            </a:r>
            <a:r>
              <a:rPr lang="zh-TW" altLang="en-US" dirty="0" smtClean="0"/>
              <a:t>，攻擊人道救援物資</a:t>
            </a:r>
            <a:r>
              <a:rPr lang="zh-TW" altLang="en-US" dirty="0" smtClean="0">
                <a:latin typeface="SimSun" panose="02010600030101010101" pitchFamily="2" charset="-122"/>
                <a:ea typeface="SimSun" panose="02010600030101010101" pitchFamily="2" charset="-122"/>
              </a:rPr>
              <a:t>、學校和</a:t>
            </a:r>
            <a:r>
              <a:rPr lang="zh-TW" altLang="en-US" sz="1200" dirty="0" smtClean="0">
                <a:latin typeface="微軟正黑體" panose="020B0604030504040204" pitchFamily="34" charset="-120"/>
                <a:ea typeface="微軟正黑體" panose="020B0604030504040204" pitchFamily="34" charset="-120"/>
              </a:rPr>
              <a:t>醫療設施。</a:t>
            </a:r>
            <a:endParaRPr lang="en-US" altLang="zh-TW"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smtClean="0"/>
              <a:t>世界衛生組織估計，戰前敘利亞境內共有</a:t>
            </a:r>
            <a:r>
              <a:rPr lang="en-US" altLang="zh-TW" dirty="0" smtClean="0"/>
              <a:t>113</a:t>
            </a:r>
            <a:r>
              <a:rPr lang="zh-TW" altLang="en-US" dirty="0" smtClean="0"/>
              <a:t>所醫院和</a:t>
            </a:r>
            <a:r>
              <a:rPr lang="en-US" altLang="zh-TW" dirty="0" smtClean="0"/>
              <a:t>1,783</a:t>
            </a:r>
            <a:r>
              <a:rPr lang="zh-TW" altLang="en-US" dirty="0" smtClean="0"/>
              <a:t>所公共醫療中心</a:t>
            </a:r>
            <a:r>
              <a:rPr lang="en-US" altLang="zh-TW" dirty="0" smtClean="0"/>
              <a:t>(</a:t>
            </a:r>
            <a:r>
              <a:rPr lang="zh-TW" altLang="en-US" dirty="0" smtClean="0"/>
              <a:t>診所</a:t>
            </a:r>
            <a:r>
              <a:rPr lang="en-US" altLang="zh-TW" dirty="0" smtClean="0"/>
              <a:t>)</a:t>
            </a:r>
            <a:r>
              <a:rPr lang="zh-TW" altLang="en-US" dirty="0" smtClean="0"/>
              <a:t>，截止</a:t>
            </a:r>
            <a:r>
              <a:rPr lang="en-US" altLang="zh-TW" dirty="0" smtClean="0"/>
              <a:t>2015</a:t>
            </a:r>
            <a:r>
              <a:rPr lang="zh-TW" altLang="en-US" dirty="0" smtClean="0"/>
              <a:t>年底，大約僅餘</a:t>
            </a:r>
            <a:r>
              <a:rPr lang="en-US" altLang="zh-TW" dirty="0" smtClean="0"/>
              <a:t>48</a:t>
            </a:r>
            <a:r>
              <a:rPr lang="zh-TW" altLang="en-US" dirty="0" smtClean="0"/>
              <a:t>所醫院和</a:t>
            </a:r>
            <a:r>
              <a:rPr lang="en-US" altLang="zh-TW" dirty="0" smtClean="0"/>
              <a:t>873</a:t>
            </a:r>
            <a:r>
              <a:rPr lang="zh-TW" altLang="en-US" dirty="0" smtClean="0"/>
              <a:t>所公共醫療中心仍然繼續運作。</a:t>
            </a:r>
            <a:r>
              <a:rPr lang="zh-TW" altLang="en-US" dirty="0" smtClean="0">
                <a:latin typeface="微軟正黑體" pitchFamily="34" charset="-120"/>
                <a:ea typeface="微軟正黑體" pitchFamily="34" charset="-120"/>
              </a:rPr>
              <a:t>直至</a:t>
            </a:r>
            <a:r>
              <a:rPr lang="en-US" altLang="zh-TW" dirty="0" smtClean="0">
                <a:latin typeface="微軟正黑體" pitchFamily="34" charset="-120"/>
                <a:ea typeface="微軟正黑體" pitchFamily="34" charset="-120"/>
              </a:rPr>
              <a:t>2015</a:t>
            </a:r>
            <a:r>
              <a:rPr lang="zh-TW" altLang="en-US" dirty="0" smtClean="0">
                <a:latin typeface="微軟正黑體" pitchFamily="34" charset="-120"/>
                <a:ea typeface="微軟正黑體" pitchFamily="34" charset="-120"/>
              </a:rPr>
              <a:t>年底，敘利亞境內</a:t>
            </a:r>
            <a:r>
              <a:rPr lang="en-US" altLang="zh-TW" b="1" dirty="0" smtClean="0">
                <a:solidFill>
                  <a:srgbClr val="FF0000"/>
                </a:solidFill>
                <a:latin typeface="微軟正黑體" pitchFamily="34" charset="-120"/>
                <a:ea typeface="微軟正黑體" pitchFamily="34" charset="-120"/>
              </a:rPr>
              <a:t>60%</a:t>
            </a:r>
            <a:r>
              <a:rPr lang="zh-TW" altLang="en-US" b="1" dirty="0" smtClean="0">
                <a:solidFill>
                  <a:srgbClr val="FF0000"/>
                </a:solidFill>
                <a:latin typeface="微軟正黑體" pitchFamily="34" charset="-120"/>
                <a:ea typeface="微軟正黑體" pitchFamily="34" charset="-120"/>
              </a:rPr>
              <a:t>的醫護設施已遭破壞</a:t>
            </a:r>
            <a:r>
              <a:rPr lang="zh-TW" altLang="en-US" dirty="0" smtClean="0">
                <a:latin typeface="微軟正黑體" pitchFamily="34" charset="-120"/>
                <a:ea typeface="微軟正黑體" pitchFamily="34" charset="-120"/>
              </a:rPr>
              <a:t>，但估計每月有</a:t>
            </a:r>
            <a:r>
              <a:rPr lang="en-US" altLang="zh-TW" dirty="0" smtClean="0">
                <a:latin typeface="微軟正黑體" pitchFamily="34" charset="-120"/>
                <a:ea typeface="微軟正黑體" pitchFamily="34" charset="-120"/>
              </a:rPr>
              <a:t>25,000</a:t>
            </a:r>
            <a:r>
              <a:rPr lang="zh-TW" altLang="en-US" dirty="0" smtClean="0">
                <a:latin typeface="微軟正黑體" pitchFamily="34" charset="-120"/>
                <a:ea typeface="微軟正黑體" pitchFamily="34" charset="-120"/>
              </a:rPr>
              <a:t>人需要緊急醫療服務，需求缺口愈來愈大。</a:t>
            </a:r>
            <a:endParaRPr lang="en-US" altLang="zh-TW" dirty="0" smtClean="0">
              <a:latin typeface="微軟正黑體" pitchFamily="34" charset="-120"/>
              <a:ea typeface="微軟正黑體"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b="0" dirty="0" smtClean="0">
              <a:solidFill>
                <a:srgbClr val="FF0000"/>
              </a:solidFill>
              <a:latin typeface="微軟正黑體" pitchFamily="34" charset="-120"/>
              <a:ea typeface="微軟正黑體"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b="0" dirty="0" smtClean="0">
                <a:solidFill>
                  <a:srgbClr val="FF0000"/>
                </a:solidFill>
                <a:latin typeface="微軟正黑體" pitchFamily="34" charset="-120"/>
                <a:ea typeface="微軟正黑體" pitchFamily="34" charset="-120"/>
              </a:rPr>
              <a:t>直至</a:t>
            </a:r>
            <a:r>
              <a:rPr lang="en-US" altLang="zh-TW" b="0" dirty="0" smtClean="0">
                <a:solidFill>
                  <a:srgbClr val="FF0000"/>
                </a:solidFill>
                <a:latin typeface="微軟正黑體" pitchFamily="34" charset="-120"/>
                <a:ea typeface="微軟正黑體" pitchFamily="34" charset="-120"/>
              </a:rPr>
              <a:t>2017</a:t>
            </a:r>
            <a:r>
              <a:rPr lang="zh-TW" altLang="en-US" b="0" dirty="0" smtClean="0">
                <a:solidFill>
                  <a:srgbClr val="FF0000"/>
                </a:solidFill>
                <a:latin typeface="微軟正黑體" pitchFamily="34" charset="-120"/>
                <a:ea typeface="微軟正黑體" pitchFamily="34" charset="-120"/>
              </a:rPr>
              <a:t>年</a:t>
            </a:r>
            <a:r>
              <a:rPr lang="en-US" altLang="zh-TW" b="0" dirty="0" smtClean="0">
                <a:solidFill>
                  <a:srgbClr val="FF0000"/>
                </a:solidFill>
                <a:latin typeface="微軟正黑體" pitchFamily="34" charset="-120"/>
                <a:ea typeface="微軟正黑體" pitchFamily="34" charset="-120"/>
              </a:rPr>
              <a:t>2</a:t>
            </a:r>
            <a:r>
              <a:rPr lang="zh-TW" altLang="en-US" b="0" dirty="0" smtClean="0">
                <a:solidFill>
                  <a:srgbClr val="FF0000"/>
                </a:solidFill>
                <a:latin typeface="微軟正黑體" pitchFamily="34" charset="-120"/>
                <a:ea typeface="微軟正黑體" pitchFamily="34" charset="-120"/>
              </a:rPr>
              <a:t>月，已有</a:t>
            </a:r>
            <a:r>
              <a:rPr lang="en-US" altLang="zh-TW" b="0" dirty="0" smtClean="0">
                <a:solidFill>
                  <a:srgbClr val="FF0000"/>
                </a:solidFill>
                <a:latin typeface="微軟正黑體" pitchFamily="34" charset="-120"/>
                <a:ea typeface="微軟正黑體" pitchFamily="34" charset="-120"/>
              </a:rPr>
              <a:t>67</a:t>
            </a:r>
            <a:r>
              <a:rPr lang="zh-TW" altLang="en-US" b="0" dirty="0" smtClean="0">
                <a:solidFill>
                  <a:srgbClr val="FF0000"/>
                </a:solidFill>
                <a:latin typeface="微軟正黑體" pitchFamily="34" charset="-120"/>
                <a:ea typeface="微軟正黑體" pitchFamily="34" charset="-120"/>
              </a:rPr>
              <a:t>名紅新</a:t>
            </a:r>
            <a:r>
              <a:rPr lang="zh-TW" altLang="en-US" sz="1200" dirty="0" smtClean="0">
                <a:latin typeface="微軟正黑體" panose="020B0604030504040204" pitchFamily="34" charset="-120"/>
                <a:ea typeface="微軟正黑體" panose="020B0604030504040204" pitchFamily="34" charset="-120"/>
              </a:rPr>
              <a:t>月會義工或職員（包括敘利亞阿拉伯紅新月會和巴勒斯坦紅新月會）在敘利亞境內執行任務期間喪生</a:t>
            </a:r>
            <a:endParaRPr lang="en-US" altLang="zh-TW" sz="1200" dirty="0" smtClean="0">
              <a:latin typeface="微軟正黑體" panose="020B0604030504040204" pitchFamily="34" charset="-120"/>
              <a:ea typeface="微軟正黑體" panose="020B060403050404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b="0" dirty="0" smtClean="0">
              <a:solidFill>
                <a:srgbClr val="FF0000"/>
              </a:solidFill>
              <a:latin typeface="微軟正黑體" pitchFamily="34" charset="-120"/>
              <a:ea typeface="微軟正黑體" pitchFamily="34" charset="-120"/>
            </a:endParaRPr>
          </a:p>
          <a:p>
            <a:endParaRPr lang="zh-HK" altLang="en-US" dirty="0"/>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19</a:t>
            </a:fld>
            <a:endParaRPr lang="zh-HK" altLang="en-US"/>
          </a:p>
        </p:txBody>
      </p:sp>
    </p:spTree>
    <p:extLst>
      <p:ext uri="{BB962C8B-B14F-4D97-AF65-F5344CB8AC3E}">
        <p14:creationId xmlns:p14="http://schemas.microsoft.com/office/powerpoint/2010/main" val="38414973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9355BC49-BB4C-4C9F-B696-9D7477EEBF1B}" type="slidenum">
              <a:rPr lang="zh-TW" altLang="en-US" smtClean="0"/>
              <a:pPr/>
              <a:t>20</a:t>
            </a:fld>
            <a:endParaRPr lang="zh-TW" altLang="en-US"/>
          </a:p>
        </p:txBody>
      </p:sp>
    </p:spTree>
    <p:extLst>
      <p:ext uri="{BB962C8B-B14F-4D97-AF65-F5344CB8AC3E}">
        <p14:creationId xmlns:p14="http://schemas.microsoft.com/office/powerpoint/2010/main" val="15919310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香港紅十字會義務醫生楊文秋小姐。她在</a:t>
            </a:r>
            <a:r>
              <a:rPr lang="en-US" altLang="zh-TW" dirty="0" smtClean="0"/>
              <a:t>2015</a:t>
            </a:r>
            <a:r>
              <a:rPr lang="zh-TW" altLang="en-US" dirty="0" smtClean="0"/>
              <a:t>年年初的時候，被派到約旦難民營醫院參與緊急救援行動，為期兩個月。</a:t>
            </a:r>
            <a:endParaRPr lang="en-US" altLang="zh-TW" dirty="0" smtClean="0"/>
          </a:p>
          <a:p>
            <a:r>
              <a:rPr lang="en-US" altLang="zh-TW" dirty="0" smtClean="0"/>
              <a:t>2015</a:t>
            </a:r>
            <a:r>
              <a:rPr lang="zh-TW" altLang="en-US" dirty="0" smtClean="0"/>
              <a:t>年年底，再次前往希臘邊界小鎮伊多梅尼（</a:t>
            </a:r>
            <a:r>
              <a:rPr lang="en-US" altLang="zh-TW" dirty="0" err="1" smtClean="0"/>
              <a:t>Idomeni</a:t>
            </a:r>
            <a:r>
              <a:rPr lang="zh-TW" altLang="en-US" dirty="0" smtClean="0"/>
              <a:t>）難民營，展開了近一個月的義務救援工作。</a:t>
            </a:r>
            <a:endParaRPr lang="zh-HK" altLang="en-US" dirty="0"/>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22</a:t>
            </a:fld>
            <a:endParaRPr lang="zh-HK" altLang="en-US"/>
          </a:p>
        </p:txBody>
      </p:sp>
    </p:spTree>
    <p:extLst>
      <p:ext uri="{BB962C8B-B14F-4D97-AF65-F5344CB8AC3E}">
        <p14:creationId xmlns:p14="http://schemas.microsoft.com/office/powerpoint/2010/main" val="19854503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3C6D2D7C-FB7C-43AF-853B-854524277DF1}" type="slidenum">
              <a:rPr lang="zh-TW" altLang="en-US" smtClean="0"/>
              <a:pPr/>
              <a:t>24</a:t>
            </a:fld>
            <a:endParaRPr lang="zh-TW" altLang="en-US"/>
          </a:p>
        </p:txBody>
      </p:sp>
    </p:spTree>
    <p:extLst>
      <p:ext uri="{BB962C8B-B14F-4D97-AF65-F5344CB8AC3E}">
        <p14:creationId xmlns:p14="http://schemas.microsoft.com/office/powerpoint/2010/main" val="9106725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Red Square </a:t>
            </a:r>
            <a:r>
              <a:rPr lang="zh-TW" altLang="en-US" dirty="0" smtClean="0"/>
              <a:t>是香港紅十字會的網上</a:t>
            </a:r>
            <a:r>
              <a:rPr lang="zh-TW" altLang="en-US" sz="1200" kern="1200" dirty="0" smtClean="0">
                <a:solidFill>
                  <a:schemeClr val="tx1"/>
                </a:solidFill>
                <a:effectLst/>
                <a:latin typeface="+mn-lt"/>
                <a:ea typeface="+mn-ea"/>
                <a:cs typeface="+mn-cs"/>
              </a:rPr>
              <a:t>籌款</a:t>
            </a:r>
            <a:r>
              <a:rPr lang="zh-TW" altLang="en-US" dirty="0" smtClean="0"/>
              <a:t>平台，就好像一個廣場，結集各界力量，令香港紅十字會的人道服務得以延續及擴展</a:t>
            </a:r>
            <a:r>
              <a:rPr lang="en-US" altLang="zh-TW" dirty="0" smtClean="0"/>
              <a:t>﹗ </a:t>
            </a:r>
          </a:p>
          <a:p>
            <a:r>
              <a:rPr lang="en-US" altLang="zh-TW" dirty="0" smtClean="0"/>
              <a:t>  </a:t>
            </a:r>
          </a:p>
          <a:p>
            <a:r>
              <a:rPr lang="zh-TW" altLang="en-US" dirty="0" smtClean="0"/>
              <a:t>現在，您都可以按自己想支持的人道服務，建立自己的</a:t>
            </a:r>
            <a:r>
              <a:rPr lang="en-US" altLang="zh-TW" dirty="0" smtClean="0"/>
              <a:t>Red Square Page</a:t>
            </a:r>
            <a:r>
              <a:rPr lang="zh-TW" altLang="en-US" dirty="0" smtClean="0"/>
              <a:t>！ </a:t>
            </a:r>
            <a:br>
              <a:rPr lang="zh-TW" altLang="en-US" dirty="0" smtClean="0"/>
            </a:br>
            <a:r>
              <a:rPr lang="zh-TW" altLang="en-US" dirty="0" smtClean="0"/>
              <a:t>現在只需就透過</a:t>
            </a:r>
            <a:r>
              <a:rPr lang="en-US" altLang="zh-TW" dirty="0" smtClean="0"/>
              <a:t>Red Square </a:t>
            </a:r>
            <a:r>
              <a:rPr lang="zh-TW" altLang="en-US" dirty="0" smtClean="0"/>
              <a:t>自製「籌款專頁」，選出您希望支持的服務項目，然後廣邀親朋摯友在您的專頁內捐款支持。</a:t>
            </a:r>
          </a:p>
          <a:p>
            <a:endParaRPr lang="en-US" altLang="zh-HK"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smtClean="0"/>
              <a:t>其中一個</a:t>
            </a:r>
            <a:r>
              <a:rPr lang="en-US" altLang="zh-TW" dirty="0" smtClean="0"/>
              <a:t>Red</a:t>
            </a:r>
            <a:r>
              <a:rPr lang="en-US" altLang="zh-TW" baseline="0" dirty="0" smtClean="0"/>
              <a:t> Square </a:t>
            </a:r>
            <a:r>
              <a:rPr lang="zh-TW" altLang="en-US" baseline="0" dirty="0" smtClean="0"/>
              <a:t>的項目是「敘利亞 家</a:t>
            </a:r>
            <a:r>
              <a:rPr lang="en-US" altLang="zh-TW" baseline="0" dirty="0" smtClean="0"/>
              <a:t>‧</a:t>
            </a:r>
            <a:r>
              <a:rPr lang="zh-TW" altLang="en-US" baseline="0" dirty="0" smtClean="0"/>
              <a:t>希望」，該項目的</a:t>
            </a:r>
            <a:r>
              <a:rPr lang="zh-TW" altLang="en-US" sz="1200" kern="1200" dirty="0" smtClean="0">
                <a:solidFill>
                  <a:schemeClr val="tx1"/>
                </a:solidFill>
                <a:effectLst/>
                <a:latin typeface="+mn-lt"/>
                <a:ea typeface="+mn-ea"/>
                <a:cs typeface="+mn-cs"/>
              </a:rPr>
              <a:t>受惠人士是敘利亞當地以及鄰近國家受到敘利亞人道危機影響的人士，籌款目標為港幣</a:t>
            </a:r>
            <a:r>
              <a:rPr lang="en-US" altLang="zh-TW" sz="1200" kern="1200" dirty="0" smtClean="0">
                <a:solidFill>
                  <a:schemeClr val="tx1"/>
                </a:solidFill>
                <a:effectLst/>
                <a:latin typeface="+mn-lt"/>
                <a:ea typeface="+mn-ea"/>
                <a:cs typeface="+mn-cs"/>
              </a:rPr>
              <a:t>1,000,000</a:t>
            </a:r>
            <a:r>
              <a:rPr lang="zh-TW" altLang="en-US" sz="1200" kern="1200" dirty="0" smtClean="0">
                <a:solidFill>
                  <a:schemeClr val="tx1"/>
                </a:solidFill>
                <a:effectLst/>
                <a:latin typeface="+mn-lt"/>
                <a:ea typeface="+mn-ea"/>
                <a:cs typeface="+mn-cs"/>
              </a:rPr>
              <a:t>元。</a:t>
            </a:r>
            <a:r>
              <a:rPr lang="zh-TW" altLang="en-US" dirty="0" smtClean="0"/>
              <a:t> </a:t>
            </a:r>
          </a:p>
          <a:p>
            <a:endParaRPr lang="zh-HK" altLang="en-US" dirty="0"/>
          </a:p>
        </p:txBody>
      </p:sp>
      <p:sp>
        <p:nvSpPr>
          <p:cNvPr id="4" name="投影片編號版面配置區 3"/>
          <p:cNvSpPr>
            <a:spLocks noGrp="1"/>
          </p:cNvSpPr>
          <p:nvPr>
            <p:ph type="sldNum" sz="quarter" idx="10"/>
          </p:nvPr>
        </p:nvSpPr>
        <p:spPr/>
        <p:txBody>
          <a:bodyPr/>
          <a:lstStyle/>
          <a:p>
            <a:fld id="{9355BC49-BB4C-4C9F-B696-9D7477EEBF1B}" type="slidenum">
              <a:rPr lang="zh-TW" altLang="en-US" smtClean="0"/>
              <a:pPr/>
              <a:t>26</a:t>
            </a:fld>
            <a:endParaRPr lang="zh-TW" altLang="en-US"/>
          </a:p>
        </p:txBody>
      </p:sp>
    </p:spTree>
    <p:extLst>
      <p:ext uri="{BB962C8B-B14F-4D97-AF65-F5344CB8AC3E}">
        <p14:creationId xmlns:p14="http://schemas.microsoft.com/office/powerpoint/2010/main" val="2956731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27</a:t>
            </a:fld>
            <a:endParaRPr lang="zh-HK" altLang="en-US"/>
          </a:p>
        </p:txBody>
      </p:sp>
    </p:spTree>
    <p:extLst>
      <p:ext uri="{BB962C8B-B14F-4D97-AF65-F5344CB8AC3E}">
        <p14:creationId xmlns:p14="http://schemas.microsoft.com/office/powerpoint/2010/main" val="14107246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標題投影片">
    <p:spTree>
      <p:nvGrpSpPr>
        <p:cNvPr id="1" name=""/>
        <p:cNvGrpSpPr/>
        <p:nvPr/>
      </p:nvGrpSpPr>
      <p:grpSpPr>
        <a:xfrm>
          <a:off x="0" y="0"/>
          <a:ext cx="0" cy="0"/>
          <a:chOff x="0" y="0"/>
          <a:chExt cx="0" cy="0"/>
        </a:xfrm>
      </p:grpSpPr>
      <p:pic>
        <p:nvPicPr>
          <p:cNvPr id="7" name="Picture 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p:spPr>
      </p:pic>
      <p:sp>
        <p:nvSpPr>
          <p:cNvPr id="8" name="標題 1"/>
          <p:cNvSpPr>
            <a:spLocks noGrp="1"/>
          </p:cNvSpPr>
          <p:nvPr userDrawn="1">
            <p:ph type="ctrTitle"/>
          </p:nvPr>
        </p:nvSpPr>
        <p:spPr>
          <a:xfrm>
            <a:off x="755576" y="332657"/>
            <a:ext cx="7776864" cy="648071"/>
          </a:xfrm>
        </p:spPr>
        <p:txBody>
          <a:bodyPr/>
          <a:lstStyle/>
          <a:p>
            <a:endParaRPr lang="zh-TW" altLang="en-US" dirty="0"/>
          </a:p>
        </p:txBody>
      </p:sp>
      <p:sp>
        <p:nvSpPr>
          <p:cNvPr id="9" name="副標題 2"/>
          <p:cNvSpPr>
            <a:spLocks noGrp="1"/>
          </p:cNvSpPr>
          <p:nvPr userDrawn="1">
            <p:ph type="subTitle" idx="1"/>
          </p:nvPr>
        </p:nvSpPr>
        <p:spPr>
          <a:xfrm>
            <a:off x="827584" y="1484784"/>
            <a:ext cx="7700620" cy="4032448"/>
          </a:xfrm>
        </p:spPr>
        <p:txBody>
          <a:bodyPr/>
          <a:lstStyle/>
          <a:p>
            <a:endParaRPr lang="zh-TW"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標題投影片">
    <p:spTree>
      <p:nvGrpSpPr>
        <p:cNvPr id="1" name=""/>
        <p:cNvGrpSpPr/>
        <p:nvPr/>
      </p:nvGrpSpPr>
      <p:grpSpPr>
        <a:xfrm>
          <a:off x="0" y="0"/>
          <a:ext cx="0" cy="0"/>
          <a:chOff x="0" y="0"/>
          <a:chExt cx="0" cy="0"/>
        </a:xfrm>
      </p:grpSpPr>
      <p:pic>
        <p:nvPicPr>
          <p:cNvPr id="7" name="Picture 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p:spPr>
      </p:pic>
      <p:sp>
        <p:nvSpPr>
          <p:cNvPr id="8" name="標題 1"/>
          <p:cNvSpPr>
            <a:spLocks noGrp="1"/>
          </p:cNvSpPr>
          <p:nvPr userDrawn="1">
            <p:ph type="ctrTitle"/>
          </p:nvPr>
        </p:nvSpPr>
        <p:spPr>
          <a:xfrm>
            <a:off x="755576" y="332657"/>
            <a:ext cx="7776864" cy="648071"/>
          </a:xfrm>
        </p:spPr>
        <p:txBody>
          <a:bodyPr/>
          <a:lstStyle/>
          <a:p>
            <a:endParaRPr lang="zh-TW" altLang="en-US" dirty="0"/>
          </a:p>
        </p:txBody>
      </p:sp>
      <p:sp>
        <p:nvSpPr>
          <p:cNvPr id="9" name="副標題 2"/>
          <p:cNvSpPr>
            <a:spLocks noGrp="1"/>
          </p:cNvSpPr>
          <p:nvPr userDrawn="1">
            <p:ph type="subTitle" idx="1"/>
          </p:nvPr>
        </p:nvSpPr>
        <p:spPr>
          <a:xfrm>
            <a:off x="827584" y="1484784"/>
            <a:ext cx="7700620" cy="4032448"/>
          </a:xfrm>
        </p:spPr>
        <p:txBody>
          <a:bodyPr/>
          <a:lstStyle/>
          <a:p>
            <a:endParaRPr lang="zh-TW"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BBAFD8DA-A0AD-45F0-B3E1-4D2627BA2A7F}" type="datetimeFigureOut">
              <a:rPr lang="zh-TW" altLang="en-US" smtClean="0"/>
              <a:pPr/>
              <a:t>2017/2/24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F60A4CE2-7BC4-47BC-AD64-519039612CA7}" type="slidenum">
              <a:rPr lang="zh-TW" altLang="en-US" smtClean="0"/>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BBAFD8DA-A0AD-45F0-B3E1-4D2627BA2A7F}" type="datetimeFigureOut">
              <a:rPr lang="zh-TW" altLang="en-US" smtClean="0"/>
              <a:pPr/>
              <a:t>2017/2/24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F60A4CE2-7BC4-47BC-AD64-519039612CA7}" type="slidenum">
              <a:rPr lang="zh-TW" altLang="en-US" smtClean="0"/>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BBAFD8DA-A0AD-45F0-B3E1-4D2627BA2A7F}" type="datetimeFigureOut">
              <a:rPr lang="zh-TW" altLang="en-US" smtClean="0"/>
              <a:pPr/>
              <a:t>2017/2/24</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F60A4CE2-7BC4-47BC-AD64-519039612CA7}" type="slidenum">
              <a:rPr lang="zh-TW" altLang="en-US" smtClean="0"/>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BBAFD8DA-A0AD-45F0-B3E1-4D2627BA2A7F}" type="datetimeFigureOut">
              <a:rPr lang="zh-TW" altLang="en-US" smtClean="0"/>
              <a:pPr/>
              <a:t>2017/2/24</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F60A4CE2-7BC4-47BC-AD64-519039612CA7}"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BBAFD8DA-A0AD-45F0-B3E1-4D2627BA2A7F}" type="datetimeFigureOut">
              <a:rPr lang="zh-TW" altLang="en-US" smtClean="0"/>
              <a:pPr/>
              <a:t>2017/2/24</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F60A4CE2-7BC4-47BC-AD64-519039612CA7}"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BBAFD8DA-A0AD-45F0-B3E1-4D2627BA2A7F}" type="datetimeFigureOut">
              <a:rPr lang="zh-TW" altLang="en-US" smtClean="0"/>
              <a:pPr/>
              <a:t>2017/2/24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F60A4CE2-7BC4-47BC-AD64-519039612CA7}" type="slidenum">
              <a:rPr lang="zh-TW" altLang="en-US" smtClean="0"/>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BBAFD8DA-A0AD-45F0-B3E1-4D2627BA2A7F}" type="datetimeFigureOut">
              <a:rPr lang="zh-TW" altLang="en-US" smtClean="0"/>
              <a:pPr/>
              <a:t>2017/2/24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F60A4CE2-7BC4-47BC-AD64-519039612CA7}" type="slidenum">
              <a:rPr lang="zh-TW" altLang="en-US" smtClean="0"/>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BBAFD8DA-A0AD-45F0-B3E1-4D2627BA2A7F}" type="datetimeFigureOut">
              <a:rPr lang="zh-TW" altLang="en-US" smtClean="0"/>
              <a:pPr/>
              <a:t>2017/2/24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F60A4CE2-7BC4-47BC-AD64-519039612CA7}"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BBAFD8DA-A0AD-45F0-B3E1-4D2627BA2A7F}" type="datetimeFigureOut">
              <a:rPr lang="zh-TW" altLang="en-US" smtClean="0"/>
              <a:pPr/>
              <a:t>2017/2/24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F60A4CE2-7BC4-47BC-AD64-519039612CA7}" type="slidenum">
              <a:rPr lang="zh-TW" altLang="en-US" smtClean="0"/>
              <a:pPr/>
              <a:t>‹#›</a:t>
            </a:fld>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57200" y="1600200"/>
            <a:ext cx="8229600" cy="4525963"/>
          </a:xfrm>
          <a:prstGeom prst="rect">
            <a:avLst/>
          </a:prstGeo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a:xfrm>
            <a:off x="457200" y="6356350"/>
            <a:ext cx="2133600" cy="365125"/>
          </a:xfrm>
          <a:prstGeom prst="rect">
            <a:avLst/>
          </a:prstGeom>
        </p:spPr>
        <p:txBody>
          <a:bodyPr/>
          <a:lstStyle/>
          <a:p>
            <a:fld id="{621ACD74-030B-49D7-A2ED-3937F3F37243}" type="datetimeFigureOut">
              <a:rPr lang="zh-TW" altLang="en-US" smtClean="0"/>
              <a:pPr/>
              <a:t>2017/2/24</a:t>
            </a:fld>
            <a:endParaRPr lang="zh-TW" altLang="en-US"/>
          </a:p>
        </p:txBody>
      </p:sp>
      <p:sp>
        <p:nvSpPr>
          <p:cNvPr id="5" name="頁尾版面配置區 4"/>
          <p:cNvSpPr>
            <a:spLocks noGrp="1"/>
          </p:cNvSpPr>
          <p:nvPr>
            <p:ph type="ftr" sz="quarter" idx="11"/>
          </p:nvPr>
        </p:nvSpPr>
        <p:spPr>
          <a:xfrm>
            <a:off x="3124200" y="6356350"/>
            <a:ext cx="2895600" cy="365125"/>
          </a:xfrm>
          <a:prstGeom prst="rect">
            <a:avLst/>
          </a:prstGeom>
        </p:spPr>
        <p:txBody>
          <a:bodyPr/>
          <a:lstStyle/>
          <a:p>
            <a:endParaRPr lang="zh-TW" altLang="en-US"/>
          </a:p>
        </p:txBody>
      </p:sp>
      <p:sp>
        <p:nvSpPr>
          <p:cNvPr id="6" name="投影片編號版面配置區 5"/>
          <p:cNvSpPr>
            <a:spLocks noGrp="1"/>
          </p:cNvSpPr>
          <p:nvPr>
            <p:ph type="sldNum" sz="quarter" idx="12"/>
          </p:nvPr>
        </p:nvSpPr>
        <p:spPr>
          <a:xfrm>
            <a:off x="6553200" y="6356350"/>
            <a:ext cx="2133600" cy="365125"/>
          </a:xfrm>
          <a:prstGeom prst="rect">
            <a:avLst/>
          </a:prstGeom>
        </p:spPr>
        <p:txBody>
          <a:bodyPr/>
          <a:lstStyle/>
          <a:p>
            <a:fld id="{7D4AD459-E23A-4C0D-A199-4AB427E3E5BC}" type="slidenum">
              <a:rPr lang="zh-TW" altLang="en-US" smtClean="0"/>
              <a:pPr/>
              <a:t>‹#›</a:t>
            </a:fld>
            <a:endParaRPr lang="zh-TW" altLang="en-US"/>
          </a:p>
        </p:txBody>
      </p:sp>
    </p:spTree>
    <p:extLst>
      <p:ext uri="{BB962C8B-B14F-4D97-AF65-F5344CB8AC3E}">
        <p14:creationId xmlns:p14="http://schemas.microsoft.com/office/powerpoint/2010/main" val="3496888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4"/>
          <p:cNvPicPr>
            <a:picLocks noChangeAspect="1" noChangeArrowheads="1"/>
          </p:cNvPicPr>
          <p:nvPr userDrawn="1"/>
        </p:nvPicPr>
        <p:blipFill>
          <a:blip r:embed="rId14"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p:spPr>
      </p:pic>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AFD8DA-A0AD-45F0-B3E1-4D2627BA2A7F}" type="datetimeFigureOut">
              <a:rPr lang="zh-TW" altLang="en-US" smtClean="0"/>
              <a:pPr/>
              <a:t>2017/2/24</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0A4CE2-7BC4-47BC-AD64-519039612CA7}"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PPccTeEK8Rc"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www.youtube.com/watch?v=VERjXxvzNmU&amp;index=2&amp;list=PLwbYqc7-XLT29R45irBXOvGn0umZX2J-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hyperlink" Target="http://news.now.com/home/local/player?newsId=177171"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V2sT0KxrJf4&amp;list=PLwbYqc7-XLT29R45irBXOvGn0umZX2J-l&amp;index=3"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web3.redcross.org.hk/redsquare/project_content.aspx?lang=chi&amp;project_id=40" TargetMode="External"/><Relationship Id="rId5" Type="http://schemas.openxmlformats.org/officeDocument/2006/relationships/image" Target="../media/image33.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s://www.icrc.org/sites/default/themes/icrc_theme/images/crisis/syria-crisis.jpg"/>
          <p:cNvPicPr>
            <a:picLocks noChangeAspect="1" noChangeArrowheads="1"/>
          </p:cNvPicPr>
          <p:nvPr/>
        </p:nvPicPr>
        <p:blipFill rotWithShape="1">
          <a:blip r:embed="rId3" cstate="email">
            <a:extLst>
              <a:ext uri="{28A0092B-C50C-407E-A947-70E740481C1C}">
                <a14:useLocalDpi xmlns:a14="http://schemas.microsoft.com/office/drawing/2010/main"/>
              </a:ext>
            </a:extLst>
          </a:blip>
          <a:stretch/>
        </p:blipFill>
        <p:spPr bwMode="auto">
          <a:xfrm>
            <a:off x="1374540" y="612775"/>
            <a:ext cx="6477904" cy="452500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337" name="標題 1"/>
          <p:cNvSpPr>
            <a:spLocks noGrp="1"/>
          </p:cNvSpPr>
          <p:nvPr>
            <p:ph type="title"/>
          </p:nvPr>
        </p:nvSpPr>
        <p:spPr>
          <a:xfrm>
            <a:off x="1403648" y="5166518"/>
            <a:ext cx="6422504" cy="566738"/>
          </a:xfrm>
        </p:spPr>
        <p:txBody>
          <a:bodyPr>
            <a:normAutofit fontScale="90000"/>
          </a:bodyPr>
          <a:lstStyle/>
          <a:p>
            <a:r>
              <a:rPr lang="zh-TW" altLang="en-US" sz="3400" dirty="0" smtClean="0">
                <a:latin typeface="微軟正黑體" pitchFamily="34" charset="-120"/>
                <a:ea typeface="微軟正黑體" pitchFamily="34" charset="-120"/>
              </a:rPr>
              <a:t>敘利亞危機</a:t>
            </a:r>
            <a:endParaRPr lang="en-US" altLang="zh-TW" sz="3400" dirty="0" smtClean="0">
              <a:latin typeface="微軟正黑體" pitchFamily="34" charset="-120"/>
              <a:ea typeface="微軟正黑體" pitchFamily="34" charset="-120"/>
            </a:endParaRPr>
          </a:p>
        </p:txBody>
      </p:sp>
      <p:sp>
        <p:nvSpPr>
          <p:cNvPr id="5" name="文字版面配置區 4"/>
          <p:cNvSpPr>
            <a:spLocks noGrp="1"/>
          </p:cNvSpPr>
          <p:nvPr>
            <p:ph type="body" sz="half" idx="2"/>
          </p:nvPr>
        </p:nvSpPr>
        <p:spPr>
          <a:xfrm>
            <a:off x="1403648" y="5733256"/>
            <a:ext cx="5486400" cy="732854"/>
          </a:xfrm>
        </p:spPr>
        <p:txBody>
          <a:bodyPr/>
          <a:lstStyle/>
          <a:p>
            <a:endParaRPr lang="zh-TW" altLang="en-US" dirty="0"/>
          </a:p>
        </p:txBody>
      </p:sp>
      <p:sp>
        <p:nvSpPr>
          <p:cNvPr id="2" name="圖片版面配置區 1"/>
          <p:cNvSpPr>
            <a:spLocks noGrp="1"/>
          </p:cNvSpPr>
          <p:nvPr>
            <p:ph type="pic" idx="1"/>
          </p:nvPr>
        </p:nvSpPr>
        <p:spPr/>
      </p:sp>
    </p:spTree>
    <p:extLst>
      <p:ext uri="{BB962C8B-B14F-4D97-AF65-F5344CB8AC3E}">
        <p14:creationId xmlns:p14="http://schemas.microsoft.com/office/powerpoint/2010/main" val="28192394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p:cNvSpPr txBox="1"/>
          <p:nvPr/>
        </p:nvSpPr>
        <p:spPr>
          <a:xfrm>
            <a:off x="1475656" y="1700808"/>
            <a:ext cx="6120680" cy="1938992"/>
          </a:xfrm>
          <a:prstGeom prst="rect">
            <a:avLst/>
          </a:prstGeom>
          <a:noFill/>
        </p:spPr>
        <p:txBody>
          <a:bodyPr wrap="square" rtlCol="0">
            <a:spAutoFit/>
          </a:bodyPr>
          <a:lstStyle/>
          <a:p>
            <a:pPr algn="ctr"/>
            <a:r>
              <a:rPr lang="zh-TW" altLang="en-US" sz="12000" b="1" dirty="0" smtClean="0">
                <a:latin typeface="微軟正黑體" pitchFamily="34" charset="-120"/>
                <a:ea typeface="微軟正黑體" pitchFamily="34" charset="-120"/>
              </a:rPr>
              <a:t>敘利亞</a:t>
            </a:r>
            <a:endParaRPr lang="zh-TW" altLang="en-US" sz="12000" b="1" dirty="0">
              <a:latin typeface="微軟正黑體" pitchFamily="34" charset="-120"/>
              <a:ea typeface="微軟正黑體" pitchFamily="34" charset="-120"/>
            </a:endParaRPr>
          </a:p>
        </p:txBody>
      </p:sp>
      <p:sp>
        <p:nvSpPr>
          <p:cNvPr id="8" name="文字方塊 7"/>
          <p:cNvSpPr txBox="1"/>
          <p:nvPr/>
        </p:nvSpPr>
        <p:spPr>
          <a:xfrm>
            <a:off x="1619672" y="3789040"/>
            <a:ext cx="5904656" cy="769441"/>
          </a:xfrm>
          <a:prstGeom prst="rect">
            <a:avLst/>
          </a:prstGeom>
          <a:noFill/>
        </p:spPr>
        <p:txBody>
          <a:bodyPr wrap="square" rtlCol="0">
            <a:spAutoFit/>
          </a:bodyPr>
          <a:lstStyle/>
          <a:p>
            <a:pPr algn="ctr"/>
            <a:r>
              <a:rPr lang="zh-TW" altLang="en-US" sz="4400" b="1" dirty="0" smtClean="0">
                <a:latin typeface="微軟正黑體" pitchFamily="34" charset="-120"/>
                <a:ea typeface="微軟正黑體" pitchFamily="34" charset="-120"/>
              </a:rPr>
              <a:t>你會想起什麼？</a:t>
            </a:r>
            <a:endParaRPr lang="zh-TW" altLang="en-US" sz="4400" b="1" dirty="0">
              <a:latin typeface="微軟正黑體" pitchFamily="34" charset="-120"/>
              <a:ea typeface="微軟正黑體" pitchFamily="34" charset="-120"/>
            </a:endParaRPr>
          </a:p>
        </p:txBody>
      </p:sp>
    </p:spTree>
    <p:extLst>
      <p:ext uri="{BB962C8B-B14F-4D97-AF65-F5344CB8AC3E}">
        <p14:creationId xmlns:p14="http://schemas.microsoft.com/office/powerpoint/2010/main" val="1810356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icrc.org/sites/default/themes/icrc_theme/images/crisis/syria-crisis.jpg"/>
          <p:cNvPicPr>
            <a:picLocks noChangeAspect="1" noChangeArrowheads="1"/>
          </p:cNvPicPr>
          <p:nvPr/>
        </p:nvPicPr>
        <p:blipFill rotWithShape="1">
          <a:blip r:embed="rId3" cstate="email">
            <a:grayscl/>
            <a:extLst>
              <a:ext uri="{28A0092B-C50C-407E-A947-70E740481C1C}">
                <a14:useLocalDpi xmlns:a14="http://schemas.microsoft.com/office/drawing/2010/main"/>
              </a:ext>
            </a:extLst>
          </a:blip>
          <a:srcRect/>
          <a:stretch/>
        </p:blipFill>
        <p:spPr bwMode="auto">
          <a:xfrm>
            <a:off x="-468560" y="-843612"/>
            <a:ext cx="11017224" cy="7681024"/>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611560" y="1135025"/>
            <a:ext cx="4079963" cy="1292662"/>
          </a:xfrm>
          <a:prstGeom prst="rect">
            <a:avLst/>
          </a:prstGeom>
          <a:noFill/>
        </p:spPr>
        <p:txBody>
          <a:bodyPr wrap="square" lIns="91440" tIns="45720" rIns="91440" bIns="45720">
            <a:spAutoFit/>
          </a:bodyPr>
          <a:lstStyle/>
          <a:p>
            <a:pPr algn="ctr"/>
            <a:r>
              <a:rPr lang="zh-TW" altLang="en-US" sz="5400" b="1" dirty="0" smtClean="0">
                <a:ln w="22225">
                  <a:solidFill>
                    <a:schemeClr val="bg1">
                      <a:lumMod val="95000"/>
                    </a:schemeClr>
                  </a:solidFill>
                  <a:prstDash val="solid"/>
                </a:ln>
                <a:latin typeface="微軟正黑體" panose="020B0604030504040204" pitchFamily="34" charset="-120"/>
                <a:ea typeface="微軟正黑體" panose="020B0604030504040204" pitchFamily="34" charset="-120"/>
              </a:rPr>
              <a:t>敘利亞危機</a:t>
            </a:r>
            <a:endParaRPr lang="en-US" altLang="zh-TW" sz="5400" b="1" dirty="0" smtClean="0">
              <a:ln w="22225">
                <a:solidFill>
                  <a:schemeClr val="bg1">
                    <a:lumMod val="95000"/>
                  </a:schemeClr>
                </a:solidFill>
                <a:prstDash val="solid"/>
              </a:ln>
              <a:latin typeface="微軟正黑體" panose="020B0604030504040204" pitchFamily="34" charset="-120"/>
              <a:ea typeface="微軟正黑體" panose="020B0604030504040204" pitchFamily="34" charset="-120"/>
            </a:endParaRPr>
          </a:p>
          <a:p>
            <a:pPr algn="ctr"/>
            <a:r>
              <a:rPr lang="zh-TW" altLang="en-US" sz="2400" dirty="0" smtClean="0">
                <a:ln w="22225">
                  <a:solidFill>
                    <a:srgbClr val="FF0000"/>
                  </a:solidFill>
                  <a:prstDash val="solid"/>
                </a:ln>
                <a:solidFill>
                  <a:srgbClr val="FF0000"/>
                </a:solidFill>
                <a:latin typeface="微軟正黑體" panose="020B0604030504040204" pitchFamily="34" charset="-120"/>
                <a:ea typeface="微軟正黑體" panose="020B0604030504040204" pitchFamily="34" charset="-120"/>
              </a:rPr>
              <a:t>二次大戰後最大的人道災難</a:t>
            </a:r>
            <a:endParaRPr lang="zh-HK" altLang="en-US" sz="2400" dirty="0">
              <a:ln w="22225">
                <a:solidFill>
                  <a:srgbClr val="FF0000"/>
                </a:solidFill>
                <a:prstDash val="solid"/>
              </a:ln>
              <a:solidFill>
                <a:srgbClr val="FF0000"/>
              </a:solidFill>
            </a:endParaRPr>
          </a:p>
        </p:txBody>
      </p:sp>
      <p:sp>
        <p:nvSpPr>
          <p:cNvPr id="7" name="矩形 6"/>
          <p:cNvSpPr/>
          <p:nvPr/>
        </p:nvSpPr>
        <p:spPr>
          <a:xfrm>
            <a:off x="403424" y="3064892"/>
            <a:ext cx="4208203" cy="2308324"/>
          </a:xfrm>
          <a:prstGeom prst="rect">
            <a:avLst/>
          </a:prstGeom>
          <a:solidFill>
            <a:srgbClr val="000000">
              <a:alpha val="43137"/>
            </a:srgbClr>
          </a:solidFill>
        </p:spPr>
        <p:txBody>
          <a:bodyPr wrap="none" lIns="91440" tIns="45720" rIns="91440" bIns="45720">
            <a:spAutoFit/>
          </a:bodyPr>
          <a:lstStyle/>
          <a:p>
            <a:pPr algn="ctr"/>
            <a:r>
              <a:rPr lang="en-US" altLang="zh-TW" sz="4000" b="1" dirty="0">
                <a:ln w="22225">
                  <a:solidFill>
                    <a:srgbClr val="FF0000"/>
                  </a:solidFill>
                  <a:prstDash val="solid"/>
                </a:ln>
                <a:solidFill>
                  <a:srgbClr val="FF0000"/>
                </a:solidFill>
                <a:latin typeface="微軟正黑體" panose="020B0604030504040204" pitchFamily="34" charset="-120"/>
                <a:ea typeface="微軟正黑體" panose="020B0604030504040204" pitchFamily="34" charset="-120"/>
              </a:rPr>
              <a:t>6</a:t>
            </a:r>
            <a:r>
              <a:rPr lang="zh-TW" altLang="en-US" sz="4000" b="1" dirty="0" smtClean="0">
                <a:ln w="22225">
                  <a:solidFill>
                    <a:srgbClr val="FF0000"/>
                  </a:solidFill>
                  <a:prstDash val="solid"/>
                </a:ln>
                <a:solidFill>
                  <a:srgbClr val="FF0000"/>
                </a:solidFill>
                <a:latin typeface="微軟正黑體" panose="020B0604030504040204" pitchFamily="34" charset="-120"/>
                <a:ea typeface="微軟正黑體" panose="020B0604030504040204" pitchFamily="34" charset="-120"/>
              </a:rPr>
              <a:t>年</a:t>
            </a:r>
            <a:r>
              <a:rPr lang="zh-TW" altLang="en-US" sz="2800" dirty="0">
                <a:ln w="22225">
                  <a:solidFill>
                    <a:schemeClr val="bg1">
                      <a:lumMod val="95000"/>
                    </a:schemeClr>
                  </a:solidFill>
                  <a:prstDash val="solid"/>
                </a:ln>
                <a:solidFill>
                  <a:schemeClr val="bg1"/>
                </a:solidFill>
                <a:latin typeface="微軟正黑體" panose="020B0604030504040204" pitchFamily="34" charset="-120"/>
                <a:ea typeface="微軟正黑體" panose="020B0604030504040204" pitchFamily="34" charset="-120"/>
              </a:rPr>
              <a:t>內戰</a:t>
            </a:r>
            <a:endParaRPr lang="en-US" altLang="zh-TW" sz="2800" dirty="0">
              <a:ln w="22225">
                <a:solidFill>
                  <a:schemeClr val="bg1">
                    <a:lumMod val="95000"/>
                  </a:schemeClr>
                </a:solidFill>
                <a:prstDash val="solid"/>
              </a:ln>
              <a:solidFill>
                <a:schemeClr val="bg1"/>
              </a:solidFill>
              <a:latin typeface="微軟正黑體" panose="020B0604030504040204" pitchFamily="34" charset="-120"/>
              <a:ea typeface="微軟正黑體" panose="020B0604030504040204" pitchFamily="34" charset="-120"/>
            </a:endParaRPr>
          </a:p>
          <a:p>
            <a:pPr algn="ctr"/>
            <a:r>
              <a:rPr lang="en-US" altLang="zh-TW" sz="4000" b="1" dirty="0" smtClean="0">
                <a:ln w="22225">
                  <a:solidFill>
                    <a:srgbClr val="FF0000"/>
                  </a:solidFill>
                  <a:prstDash val="solid"/>
                </a:ln>
                <a:solidFill>
                  <a:srgbClr val="FF0000"/>
                </a:solidFill>
                <a:latin typeface="微軟正黑體" panose="020B0604030504040204" pitchFamily="34" charset="-120"/>
                <a:ea typeface="微軟正黑體" panose="020B0604030504040204" pitchFamily="34" charset="-120"/>
              </a:rPr>
              <a:t>25</a:t>
            </a:r>
            <a:r>
              <a:rPr lang="zh-TW" altLang="en-US" sz="4000" dirty="0" smtClean="0">
                <a:ln w="22225">
                  <a:solidFill>
                    <a:srgbClr val="FF0000"/>
                  </a:solidFill>
                  <a:prstDash val="solid"/>
                </a:ln>
                <a:solidFill>
                  <a:srgbClr val="FF0000"/>
                </a:solidFill>
                <a:latin typeface="微軟正黑體" panose="020B0604030504040204" pitchFamily="34" charset="-120"/>
                <a:ea typeface="微軟正黑體" panose="020B0604030504040204" pitchFamily="34" charset="-120"/>
              </a:rPr>
              <a:t>萬人</a:t>
            </a:r>
            <a:r>
              <a:rPr lang="zh-TW" altLang="en-US" sz="2800" dirty="0" smtClean="0">
                <a:ln w="22225">
                  <a:solidFill>
                    <a:schemeClr val="bg1">
                      <a:lumMod val="95000"/>
                    </a:schemeClr>
                  </a:solidFill>
                  <a:prstDash val="solid"/>
                </a:ln>
                <a:solidFill>
                  <a:schemeClr val="bg1"/>
                </a:solidFill>
                <a:latin typeface="微軟正黑體" panose="020B0604030504040204" pitchFamily="34" charset="-120"/>
                <a:ea typeface="微軟正黑體" panose="020B0604030504040204" pitchFamily="34" charset="-120"/>
              </a:rPr>
              <a:t>死亡</a:t>
            </a:r>
            <a:endParaRPr lang="en-US" altLang="zh-TW" sz="2800" dirty="0" smtClean="0">
              <a:ln w="22225">
                <a:solidFill>
                  <a:schemeClr val="bg1">
                    <a:lumMod val="95000"/>
                  </a:schemeClr>
                </a:solidFill>
                <a:prstDash val="solid"/>
              </a:ln>
              <a:solidFill>
                <a:schemeClr val="bg1"/>
              </a:solidFill>
              <a:latin typeface="微軟正黑體" panose="020B0604030504040204" pitchFamily="34" charset="-120"/>
              <a:ea typeface="微軟正黑體" panose="020B0604030504040204" pitchFamily="34" charset="-120"/>
            </a:endParaRPr>
          </a:p>
          <a:p>
            <a:pPr algn="ctr"/>
            <a:r>
              <a:rPr lang="en-US" altLang="zh-TW" sz="4000" b="1" dirty="0" smtClean="0">
                <a:ln w="22225">
                  <a:solidFill>
                    <a:srgbClr val="FF0000"/>
                  </a:solidFill>
                  <a:prstDash val="solid"/>
                </a:ln>
                <a:solidFill>
                  <a:srgbClr val="FF0000"/>
                </a:solidFill>
                <a:latin typeface="微軟正黑體" panose="020B0604030504040204" pitchFamily="34" charset="-120"/>
                <a:ea typeface="微軟正黑體" panose="020B0604030504040204" pitchFamily="34" charset="-120"/>
              </a:rPr>
              <a:t>1,3</a:t>
            </a:r>
            <a:r>
              <a:rPr lang="en-US" altLang="zh-TW" sz="4000" b="1" dirty="0">
                <a:ln w="22225">
                  <a:solidFill>
                    <a:srgbClr val="FF0000"/>
                  </a:solidFill>
                  <a:prstDash val="solid"/>
                </a:ln>
                <a:solidFill>
                  <a:srgbClr val="FF0000"/>
                </a:solidFill>
                <a:latin typeface="微軟正黑體" panose="020B0604030504040204" pitchFamily="34" charset="-120"/>
                <a:ea typeface="微軟正黑體" panose="020B0604030504040204" pitchFamily="34" charset="-120"/>
              </a:rPr>
              <a:t>5</a:t>
            </a:r>
            <a:r>
              <a:rPr lang="en-US" altLang="zh-TW" sz="4000" b="1" dirty="0" smtClean="0">
                <a:ln w="22225">
                  <a:solidFill>
                    <a:srgbClr val="FF0000"/>
                  </a:solidFill>
                  <a:prstDash val="solid"/>
                </a:ln>
                <a:solidFill>
                  <a:srgbClr val="FF0000"/>
                </a:solidFill>
                <a:latin typeface="微軟正黑體" panose="020B0604030504040204" pitchFamily="34" charset="-120"/>
                <a:ea typeface="微軟正黑體" panose="020B0604030504040204" pitchFamily="34" charset="-120"/>
              </a:rPr>
              <a:t>0</a:t>
            </a:r>
            <a:r>
              <a:rPr lang="zh-TW" altLang="en-US" sz="4000" dirty="0" smtClean="0">
                <a:ln w="22225">
                  <a:solidFill>
                    <a:srgbClr val="FF0000"/>
                  </a:solidFill>
                  <a:prstDash val="solid"/>
                </a:ln>
                <a:solidFill>
                  <a:srgbClr val="FF0000"/>
                </a:solidFill>
                <a:latin typeface="微軟正黑體" panose="020B0604030504040204" pitchFamily="34" charset="-120"/>
                <a:ea typeface="微軟正黑體" panose="020B0604030504040204" pitchFamily="34" charset="-120"/>
              </a:rPr>
              <a:t>萬人</a:t>
            </a:r>
            <a:r>
              <a:rPr lang="zh-TW" altLang="en-US" sz="2800" dirty="0" smtClean="0">
                <a:ln w="22225">
                  <a:solidFill>
                    <a:schemeClr val="bg1">
                      <a:lumMod val="95000"/>
                    </a:schemeClr>
                  </a:solidFill>
                  <a:prstDash val="solid"/>
                </a:ln>
                <a:solidFill>
                  <a:schemeClr val="bg1"/>
                </a:solidFill>
                <a:latin typeface="微軟正黑體" panose="020B0604030504040204" pitchFamily="34" charset="-120"/>
                <a:ea typeface="微軟正黑體" panose="020B0604030504040204" pitchFamily="34" charset="-120"/>
              </a:rPr>
              <a:t>急需援助</a:t>
            </a:r>
            <a:endParaRPr lang="en-US" altLang="zh-TW" sz="2800" dirty="0" smtClean="0">
              <a:ln w="22225">
                <a:solidFill>
                  <a:schemeClr val="bg1">
                    <a:lumMod val="95000"/>
                  </a:schemeClr>
                </a:solidFill>
                <a:prstDash val="solid"/>
              </a:ln>
              <a:solidFill>
                <a:schemeClr val="bg1"/>
              </a:solidFill>
              <a:latin typeface="微軟正黑體" panose="020B0604030504040204" pitchFamily="34" charset="-120"/>
              <a:ea typeface="微軟正黑體" panose="020B0604030504040204" pitchFamily="34" charset="-120"/>
            </a:endParaRPr>
          </a:p>
          <a:p>
            <a:pPr algn="ctr"/>
            <a:r>
              <a:rPr lang="en-US" altLang="zh-TW" sz="1600" dirty="0" smtClean="0">
                <a:ln w="22225">
                  <a:solidFill>
                    <a:schemeClr val="bg1">
                      <a:lumMod val="95000"/>
                    </a:schemeClr>
                  </a:solidFill>
                  <a:prstDash val="solid"/>
                </a:ln>
                <a:solidFill>
                  <a:schemeClr val="bg1"/>
                </a:solidFill>
                <a:latin typeface="微軟正黑體" panose="020B0604030504040204" pitchFamily="34" charset="-120"/>
                <a:ea typeface="微軟正黑體" panose="020B0604030504040204" pitchFamily="34" charset="-120"/>
              </a:rPr>
              <a:t>(</a:t>
            </a:r>
            <a:r>
              <a:rPr lang="zh-TW" altLang="en-US" sz="1600" dirty="0" smtClean="0">
                <a:ln w="22225">
                  <a:solidFill>
                    <a:schemeClr val="bg1">
                      <a:lumMod val="95000"/>
                    </a:schemeClr>
                  </a:solidFill>
                  <a:prstDash val="solid"/>
                </a:ln>
                <a:solidFill>
                  <a:schemeClr val="bg1"/>
                </a:solidFill>
                <a:latin typeface="微軟正黑體" panose="020B0604030504040204" pitchFamily="34" charset="-120"/>
                <a:ea typeface="微軟正黑體" panose="020B0604030504040204" pitchFamily="34" charset="-120"/>
              </a:rPr>
              <a:t>約</a:t>
            </a:r>
            <a:r>
              <a:rPr lang="en-US" altLang="zh-TW" sz="2400" b="1" dirty="0" smtClean="0">
                <a:ln w="22225">
                  <a:solidFill>
                    <a:srgbClr val="FF0000"/>
                  </a:solidFill>
                  <a:prstDash val="solid"/>
                </a:ln>
                <a:solidFill>
                  <a:srgbClr val="FF0000"/>
                </a:solidFill>
                <a:latin typeface="微軟正黑體" panose="020B0604030504040204" pitchFamily="34" charset="-120"/>
                <a:ea typeface="微軟正黑體" panose="020B0604030504040204" pitchFamily="34" charset="-120"/>
              </a:rPr>
              <a:t>270</a:t>
            </a:r>
            <a:r>
              <a:rPr lang="zh-TW" altLang="en-US" sz="2400" dirty="0" smtClean="0">
                <a:ln w="22225">
                  <a:solidFill>
                    <a:srgbClr val="FF0000"/>
                  </a:solidFill>
                  <a:prstDash val="solid"/>
                </a:ln>
                <a:solidFill>
                  <a:srgbClr val="FF0000"/>
                </a:solidFill>
                <a:latin typeface="微軟正黑體" panose="020B0604030504040204" pitchFamily="34" charset="-120"/>
                <a:ea typeface="微軟正黑體" panose="020B0604030504040204" pitchFamily="34" charset="-120"/>
              </a:rPr>
              <a:t>萬</a:t>
            </a:r>
            <a:r>
              <a:rPr lang="zh-TW" altLang="en-US" sz="1600" dirty="0" smtClean="0">
                <a:ln w="22225">
                  <a:solidFill>
                    <a:schemeClr val="bg1">
                      <a:lumMod val="95000"/>
                    </a:schemeClr>
                  </a:solidFill>
                  <a:prstDash val="solid"/>
                </a:ln>
                <a:solidFill>
                  <a:schemeClr val="bg1"/>
                </a:solidFill>
                <a:latin typeface="微軟正黑體" panose="020B0604030504040204" pitchFamily="34" charset="-120"/>
                <a:ea typeface="微軟正黑體" panose="020B0604030504040204" pitchFamily="34" charset="-120"/>
              </a:rPr>
              <a:t>個家庭，包括</a:t>
            </a:r>
            <a:r>
              <a:rPr lang="en-US" altLang="zh-TW" sz="2400" b="1" dirty="0" smtClean="0">
                <a:ln w="22225">
                  <a:solidFill>
                    <a:srgbClr val="FF0000"/>
                  </a:solidFill>
                  <a:prstDash val="solid"/>
                </a:ln>
                <a:solidFill>
                  <a:srgbClr val="FF0000"/>
                </a:solidFill>
                <a:latin typeface="微軟正黑體" panose="020B0604030504040204" pitchFamily="34" charset="-120"/>
                <a:ea typeface="微軟正黑體" panose="020B0604030504040204" pitchFamily="34" charset="-120"/>
              </a:rPr>
              <a:t>600</a:t>
            </a:r>
            <a:r>
              <a:rPr lang="zh-TW" altLang="en-US" sz="2400" dirty="0" smtClean="0">
                <a:ln w="22225">
                  <a:solidFill>
                    <a:srgbClr val="FF0000"/>
                  </a:solidFill>
                  <a:prstDash val="solid"/>
                </a:ln>
                <a:solidFill>
                  <a:srgbClr val="FF0000"/>
                </a:solidFill>
                <a:latin typeface="微軟正黑體" panose="020B0604030504040204" pitchFamily="34" charset="-120"/>
                <a:ea typeface="微軟正黑體" panose="020B0604030504040204" pitchFamily="34" charset="-120"/>
              </a:rPr>
              <a:t>萬</a:t>
            </a:r>
            <a:r>
              <a:rPr lang="zh-TW" altLang="en-US" sz="1600" dirty="0" smtClean="0">
                <a:ln w="22225">
                  <a:solidFill>
                    <a:schemeClr val="bg1">
                      <a:lumMod val="95000"/>
                    </a:schemeClr>
                  </a:solidFill>
                  <a:prstDash val="solid"/>
                </a:ln>
                <a:solidFill>
                  <a:schemeClr val="bg1"/>
                </a:solidFill>
                <a:latin typeface="微軟正黑體" panose="020B0604030504040204" pitchFamily="34" charset="-120"/>
                <a:ea typeface="微軟正黑體" panose="020B0604030504040204" pitchFamily="34" charset="-120"/>
              </a:rPr>
              <a:t>名兒童</a:t>
            </a:r>
            <a:r>
              <a:rPr lang="en-US" altLang="zh-TW" sz="1600" dirty="0" smtClean="0">
                <a:ln w="22225">
                  <a:solidFill>
                    <a:schemeClr val="bg1">
                      <a:lumMod val="95000"/>
                    </a:schemeClr>
                  </a:solidFill>
                  <a:prstDash val="solid"/>
                </a:ln>
                <a:solidFill>
                  <a:schemeClr val="bg1"/>
                </a:solidFill>
                <a:latin typeface="微軟正黑體" panose="020B0604030504040204" pitchFamily="34" charset="-120"/>
                <a:ea typeface="微軟正黑體" panose="020B0604030504040204" pitchFamily="34" charset="-120"/>
              </a:rPr>
              <a:t>)</a:t>
            </a:r>
          </a:p>
        </p:txBody>
      </p:sp>
      <p:sp>
        <p:nvSpPr>
          <p:cNvPr id="3" name="矩形 2"/>
          <p:cNvSpPr/>
          <p:nvPr/>
        </p:nvSpPr>
        <p:spPr>
          <a:xfrm>
            <a:off x="107504" y="0"/>
            <a:ext cx="504056" cy="30648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8980093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fontScale="90000"/>
          </a:bodyPr>
          <a:lstStyle/>
          <a:p>
            <a:r>
              <a:rPr lang="zh-TW" altLang="en-US" b="1" dirty="0" smtClean="0">
                <a:latin typeface="微軟正黑體" panose="020B0604030504040204" pitchFamily="34" charset="-120"/>
                <a:ea typeface="微軟正黑體" panose="020B0604030504040204" pitchFamily="34" charset="-120"/>
              </a:rPr>
              <a:t>這是敘利亞現況</a:t>
            </a:r>
            <a:endParaRPr lang="zh-HK" altLang="en-US" b="1" dirty="0">
              <a:latin typeface="微軟正黑體" panose="020B0604030504040204" pitchFamily="34" charset="-120"/>
              <a:ea typeface="微軟正黑體" panose="020B0604030504040204" pitchFamily="34" charset="-120"/>
            </a:endParaRPr>
          </a:p>
        </p:txBody>
      </p:sp>
      <p:pic>
        <p:nvPicPr>
          <p:cNvPr id="4" name="圖片 3">
            <a:hlinkClick r:id="rId3"/>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83567" y="1124744"/>
            <a:ext cx="7992889" cy="4104456"/>
          </a:xfrm>
          <a:prstGeom prst="rect">
            <a:avLst/>
          </a:prstGeom>
        </p:spPr>
      </p:pic>
      <p:sp>
        <p:nvSpPr>
          <p:cNvPr id="5" name="文字方塊 4"/>
          <p:cNvSpPr txBox="1"/>
          <p:nvPr/>
        </p:nvSpPr>
        <p:spPr>
          <a:xfrm>
            <a:off x="1331640" y="5362128"/>
            <a:ext cx="8584676" cy="861774"/>
          </a:xfrm>
          <a:prstGeom prst="rect">
            <a:avLst/>
          </a:prstGeom>
          <a:noFill/>
        </p:spPr>
        <p:txBody>
          <a:bodyPr wrap="square" rtlCol="0">
            <a:spAutoFit/>
          </a:bodyPr>
          <a:lstStyle/>
          <a:p>
            <a:r>
              <a:rPr lang="zh-TW" altLang="en-US" dirty="0" smtClean="0">
                <a:latin typeface="微軟正黑體" panose="020B0604030504040204" pitchFamily="34" charset="-120"/>
                <a:ea typeface="微軟正黑體" panose="020B0604030504040204" pitchFamily="34" charset="-120"/>
              </a:rPr>
              <a:t>延伸短片：國際紅十字會 </a:t>
            </a:r>
            <a:r>
              <a:rPr lang="en-US" altLang="zh-TW" dirty="0" smtClean="0">
                <a:latin typeface="微軟正黑體" panose="020B0604030504040204" pitchFamily="34" charset="-120"/>
                <a:ea typeface="微軟正黑體" panose="020B0604030504040204" pitchFamily="34" charset="-120"/>
                <a:hlinkClick r:id="rId3"/>
              </a:rPr>
              <a:t>This is Aleppo</a:t>
            </a:r>
            <a:endParaRPr lang="en-US" altLang="zh-TW" dirty="0" smtClean="0">
              <a:latin typeface="微軟正黑體" panose="020B0604030504040204" pitchFamily="34" charset="-120"/>
              <a:ea typeface="微軟正黑體" panose="020B0604030504040204" pitchFamily="34" charset="-120"/>
            </a:endParaRPr>
          </a:p>
          <a:p>
            <a:r>
              <a:rPr lang="zh-TW" altLang="en-US" sz="1600" dirty="0">
                <a:latin typeface="微軟正黑體" panose="020B0604030504040204" pitchFamily="34" charset="-120"/>
                <a:ea typeface="微軟正黑體" panose="020B0604030504040204" pitchFamily="34" charset="-120"/>
              </a:rPr>
              <a:t>這</a:t>
            </a:r>
            <a:r>
              <a:rPr lang="zh-TW" altLang="en-US" sz="1600" dirty="0" smtClean="0">
                <a:latin typeface="微軟正黑體" panose="020B0604030504040204" pitchFamily="34" charset="-120"/>
                <a:ea typeface="微軟正黑體" panose="020B0604030504040204" pitchFamily="34" charset="-120"/>
              </a:rPr>
              <a:t>是敘利亞最大城市阿</a:t>
            </a:r>
            <a:r>
              <a:rPr lang="zh-TW" altLang="en-US" sz="1600" dirty="0">
                <a:latin typeface="微軟正黑體" panose="020B0604030504040204" pitchFamily="34" charset="-120"/>
                <a:ea typeface="微軟正黑體" panose="020B0604030504040204" pitchFamily="34" charset="-120"/>
              </a:rPr>
              <a:t>勒頗。 數以千計的人</a:t>
            </a:r>
            <a:r>
              <a:rPr lang="zh-TW" altLang="en-US" sz="1600" dirty="0" smtClean="0">
                <a:latin typeface="微軟正黑體" panose="020B0604030504040204" pitchFamily="34" charset="-120"/>
                <a:ea typeface="微軟正黑體" panose="020B0604030504040204" pitchFamily="34" charset="-120"/>
              </a:rPr>
              <a:t>逃離家園，</a:t>
            </a:r>
            <a:endParaRPr lang="en-US" altLang="zh-TW" sz="1600" dirty="0" smtClean="0">
              <a:latin typeface="微軟正黑體" panose="020B0604030504040204" pitchFamily="34" charset="-120"/>
              <a:ea typeface="微軟正黑體" panose="020B0604030504040204" pitchFamily="34" charset="-120"/>
            </a:endParaRPr>
          </a:p>
          <a:p>
            <a:r>
              <a:rPr lang="zh-TW" altLang="en-US" sz="1600" dirty="0" smtClean="0">
                <a:latin typeface="微軟正黑體" panose="020B0604030504040204" pitchFamily="34" charset="-120"/>
                <a:ea typeface="微軟正黑體" panose="020B0604030504040204" pitchFamily="34" charset="-120"/>
              </a:rPr>
              <a:t>試圖</a:t>
            </a:r>
            <a:r>
              <a:rPr lang="zh-TW" altLang="en-US" sz="1600" dirty="0">
                <a:latin typeface="微軟正黑體" panose="020B0604030504040204" pitchFamily="34" charset="-120"/>
                <a:ea typeface="微軟正黑體" panose="020B0604030504040204" pitchFamily="34" charset="-120"/>
              </a:rPr>
              <a:t>找到一個安全的地方。 但沒有地方是安全的。</a:t>
            </a:r>
            <a:endParaRPr lang="en-US" altLang="zh-TW" sz="1600" dirty="0" smtClean="0">
              <a:latin typeface="微軟正黑體" panose="020B0604030504040204" pitchFamily="34" charset="-120"/>
              <a:ea typeface="微軟正黑體" panose="020B0604030504040204" pitchFamily="34" charset="-120"/>
            </a:endParaRPr>
          </a:p>
        </p:txBody>
      </p:sp>
      <p:pic>
        <p:nvPicPr>
          <p:cNvPr id="6" name="Picture 4" descr="相關圖片"/>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80865" y="5298505"/>
            <a:ext cx="650775" cy="65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3536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p:cNvSpPr txBox="1"/>
          <p:nvPr/>
        </p:nvSpPr>
        <p:spPr>
          <a:xfrm>
            <a:off x="1475656" y="1700808"/>
            <a:ext cx="6120680" cy="1938992"/>
          </a:xfrm>
          <a:prstGeom prst="rect">
            <a:avLst/>
          </a:prstGeom>
          <a:noFill/>
        </p:spPr>
        <p:txBody>
          <a:bodyPr wrap="square" rtlCol="0">
            <a:spAutoFit/>
          </a:bodyPr>
          <a:lstStyle/>
          <a:p>
            <a:pPr algn="ctr"/>
            <a:r>
              <a:rPr lang="zh-TW" altLang="en-US" sz="12000" b="1" dirty="0" smtClean="0">
                <a:latin typeface="微軟正黑體" pitchFamily="34" charset="-120"/>
                <a:ea typeface="微軟正黑體" pitchFamily="34" charset="-120"/>
              </a:rPr>
              <a:t>敘利亞</a:t>
            </a:r>
            <a:endParaRPr lang="zh-TW" altLang="en-US" sz="12000" b="1" dirty="0">
              <a:latin typeface="微軟正黑體" pitchFamily="34" charset="-120"/>
              <a:ea typeface="微軟正黑體" pitchFamily="34" charset="-120"/>
            </a:endParaRPr>
          </a:p>
        </p:txBody>
      </p:sp>
      <p:sp>
        <p:nvSpPr>
          <p:cNvPr id="8" name="文字方塊 7"/>
          <p:cNvSpPr txBox="1"/>
          <p:nvPr/>
        </p:nvSpPr>
        <p:spPr>
          <a:xfrm>
            <a:off x="1619672" y="3789040"/>
            <a:ext cx="5904656" cy="769441"/>
          </a:xfrm>
          <a:prstGeom prst="rect">
            <a:avLst/>
          </a:prstGeom>
          <a:noFill/>
        </p:spPr>
        <p:txBody>
          <a:bodyPr wrap="square" rtlCol="0">
            <a:spAutoFit/>
          </a:bodyPr>
          <a:lstStyle/>
          <a:p>
            <a:pPr algn="ctr"/>
            <a:r>
              <a:rPr lang="zh-TW" altLang="en-US" sz="4400" b="1" dirty="0" smtClean="0">
                <a:latin typeface="微軟正黑體" pitchFamily="34" charset="-120"/>
                <a:ea typeface="微軟正黑體" pitchFamily="34" charset="-120"/>
              </a:rPr>
              <a:t>在哪裡？</a:t>
            </a:r>
            <a:endParaRPr lang="zh-TW" altLang="en-US" sz="4400" b="1" dirty="0">
              <a:latin typeface="微軟正黑體" pitchFamily="34" charset="-120"/>
              <a:ea typeface="微軟正黑體" pitchFamily="34" charset="-120"/>
            </a:endParaRPr>
          </a:p>
        </p:txBody>
      </p:sp>
    </p:spTree>
    <p:extLst>
      <p:ext uri="{BB962C8B-B14F-4D97-AF65-F5344CB8AC3E}">
        <p14:creationId xmlns:p14="http://schemas.microsoft.com/office/powerpoint/2010/main" val="1444742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18864" y="116632"/>
            <a:ext cx="8229600" cy="755650"/>
          </a:xfrm>
        </p:spPr>
        <p:txBody>
          <a:bodyPr>
            <a:normAutofit fontScale="90000"/>
          </a:bodyPr>
          <a:lstStyle/>
          <a:p>
            <a:r>
              <a:rPr lang="zh-TW" altLang="en-US" dirty="0" smtClean="0">
                <a:latin typeface="微軟正黑體" pitchFamily="34" charset="-120"/>
                <a:ea typeface="微軟正黑體" pitchFamily="34" charset="-120"/>
              </a:rPr>
              <a:t>敘利亞在哪裡</a:t>
            </a:r>
            <a:r>
              <a:rPr lang="en-US" altLang="zh-TW" dirty="0" smtClean="0">
                <a:latin typeface="微軟正黑體" pitchFamily="34" charset="-120"/>
                <a:ea typeface="微軟正黑體" pitchFamily="34" charset="-120"/>
              </a:rPr>
              <a:t>?</a:t>
            </a:r>
            <a:endParaRPr lang="zh-TW" altLang="en-US" dirty="0">
              <a:latin typeface="微軟正黑體" pitchFamily="34" charset="-120"/>
              <a:ea typeface="微軟正黑體" pitchFamily="34" charset="-120"/>
            </a:endParaRPr>
          </a:p>
        </p:txBody>
      </p:sp>
      <p:sp>
        <p:nvSpPr>
          <p:cNvPr id="5" name="日期版面配置區 4"/>
          <p:cNvSpPr>
            <a:spLocks noGrp="1"/>
          </p:cNvSpPr>
          <p:nvPr>
            <p:ph type="dt" sz="half" idx="10"/>
          </p:nvPr>
        </p:nvSpPr>
        <p:spPr>
          <a:xfrm>
            <a:off x="457200" y="5885086"/>
            <a:ext cx="2133600" cy="365125"/>
          </a:xfrm>
        </p:spPr>
        <p:txBody>
          <a:bodyPr/>
          <a:lstStyle/>
          <a:p>
            <a:fld id="{702A48FA-92CD-438A-BC0B-E525DDE9DEDC}" type="datetime1">
              <a:rPr lang="zh-TW" altLang="en-US" smtClean="0"/>
              <a:pPr/>
              <a:t>2017/2/24</a:t>
            </a:fld>
            <a:endParaRPr lang="en-US" altLang="zh-TW" dirty="0"/>
          </a:p>
        </p:txBody>
      </p:sp>
      <p:sp>
        <p:nvSpPr>
          <p:cNvPr id="20" name="文字方塊 19"/>
          <p:cNvSpPr txBox="1"/>
          <p:nvPr/>
        </p:nvSpPr>
        <p:spPr>
          <a:xfrm>
            <a:off x="0" y="5766048"/>
            <a:ext cx="1656184" cy="369332"/>
          </a:xfrm>
          <a:prstGeom prst="rect">
            <a:avLst/>
          </a:prstGeom>
          <a:solidFill>
            <a:schemeClr val="bg1"/>
          </a:solidFill>
        </p:spPr>
        <p:txBody>
          <a:bodyPr wrap="square" rtlCol="0">
            <a:spAutoFit/>
          </a:bodyPr>
          <a:lstStyle/>
          <a:p>
            <a:r>
              <a:rPr lang="en-US" altLang="zh-TW" dirty="0" smtClean="0"/>
              <a:t>Source: Google</a:t>
            </a:r>
            <a:endParaRPr lang="zh-TW" altLang="en-US" dirty="0"/>
          </a:p>
        </p:txBody>
      </p:sp>
      <p:pic>
        <p:nvPicPr>
          <p:cNvPr id="21"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7221"/>
          <a:stretch/>
        </p:blipFill>
        <p:spPr bwMode="auto">
          <a:xfrm>
            <a:off x="-72008" y="811185"/>
            <a:ext cx="9252520" cy="6074199"/>
          </a:xfrm>
          <a:prstGeom prst="rect">
            <a:avLst/>
          </a:prstGeom>
          <a:noFill/>
          <a:ln w="9525">
            <a:noFill/>
            <a:miter lim="800000"/>
            <a:headEnd/>
            <a:tailEnd/>
          </a:ln>
        </p:spPr>
      </p:pic>
      <p:sp>
        <p:nvSpPr>
          <p:cNvPr id="22" name="文字方塊 21"/>
          <p:cNvSpPr txBox="1"/>
          <p:nvPr/>
        </p:nvSpPr>
        <p:spPr>
          <a:xfrm>
            <a:off x="4211960" y="4221088"/>
            <a:ext cx="1008112" cy="369332"/>
          </a:xfrm>
          <a:prstGeom prst="rect">
            <a:avLst/>
          </a:prstGeom>
          <a:solidFill>
            <a:schemeClr val="bg1"/>
          </a:solidFill>
        </p:spPr>
        <p:txBody>
          <a:bodyPr wrap="square" rtlCol="0">
            <a:spAutoFit/>
          </a:bodyPr>
          <a:lstStyle/>
          <a:p>
            <a:pPr algn="ctr"/>
            <a:r>
              <a:rPr lang="zh-TW" altLang="en-US" dirty="0" smtClean="0">
                <a:latin typeface="微軟正黑體" pitchFamily="34" charset="-120"/>
                <a:ea typeface="微軟正黑體" pitchFamily="34" charset="-120"/>
              </a:rPr>
              <a:t>土耳其</a:t>
            </a:r>
            <a:endParaRPr lang="zh-TW" altLang="en-US" dirty="0">
              <a:latin typeface="微軟正黑體" pitchFamily="34" charset="-120"/>
              <a:ea typeface="微軟正黑體" pitchFamily="34" charset="-120"/>
            </a:endParaRPr>
          </a:p>
        </p:txBody>
      </p:sp>
      <p:sp>
        <p:nvSpPr>
          <p:cNvPr id="23" name="文字方塊 22"/>
          <p:cNvSpPr txBox="1"/>
          <p:nvPr/>
        </p:nvSpPr>
        <p:spPr>
          <a:xfrm>
            <a:off x="4499992" y="4755068"/>
            <a:ext cx="936104" cy="369332"/>
          </a:xfrm>
          <a:prstGeom prst="rect">
            <a:avLst/>
          </a:prstGeom>
          <a:solidFill>
            <a:schemeClr val="bg1"/>
          </a:solidFill>
        </p:spPr>
        <p:txBody>
          <a:bodyPr wrap="square" rtlCol="0">
            <a:spAutoFit/>
          </a:bodyPr>
          <a:lstStyle/>
          <a:p>
            <a:pPr algn="ctr"/>
            <a:r>
              <a:rPr lang="zh-TW" altLang="en-US" b="1" dirty="0" smtClean="0">
                <a:solidFill>
                  <a:srgbClr val="FF0000"/>
                </a:solidFill>
                <a:latin typeface="微軟正黑體" pitchFamily="34" charset="-120"/>
                <a:ea typeface="微軟正黑體" pitchFamily="34" charset="-120"/>
              </a:rPr>
              <a:t>敘利亞</a:t>
            </a:r>
            <a:endParaRPr lang="zh-TW" altLang="en-US" b="1" dirty="0">
              <a:solidFill>
                <a:srgbClr val="FF0000"/>
              </a:solidFill>
              <a:latin typeface="微軟正黑體" pitchFamily="34" charset="-120"/>
              <a:ea typeface="微軟正黑體" pitchFamily="34" charset="-120"/>
            </a:endParaRPr>
          </a:p>
        </p:txBody>
      </p:sp>
      <p:sp>
        <p:nvSpPr>
          <p:cNvPr id="24" name="文字方塊 23"/>
          <p:cNvSpPr txBox="1"/>
          <p:nvPr/>
        </p:nvSpPr>
        <p:spPr>
          <a:xfrm>
            <a:off x="5148064" y="5147900"/>
            <a:ext cx="936104" cy="369332"/>
          </a:xfrm>
          <a:prstGeom prst="rect">
            <a:avLst/>
          </a:prstGeom>
          <a:solidFill>
            <a:schemeClr val="bg1"/>
          </a:solidFill>
        </p:spPr>
        <p:txBody>
          <a:bodyPr wrap="square" rtlCol="0">
            <a:spAutoFit/>
          </a:bodyPr>
          <a:lstStyle/>
          <a:p>
            <a:pPr algn="ctr"/>
            <a:r>
              <a:rPr lang="zh-TW" altLang="en-US" dirty="0" smtClean="0">
                <a:latin typeface="微軟正黑體" pitchFamily="34" charset="-120"/>
                <a:ea typeface="微軟正黑體" pitchFamily="34" charset="-120"/>
              </a:rPr>
              <a:t>伊拉克</a:t>
            </a:r>
            <a:endParaRPr lang="zh-TW" altLang="en-US" dirty="0">
              <a:latin typeface="微軟正黑體" pitchFamily="34" charset="-120"/>
              <a:ea typeface="微軟正黑體" pitchFamily="34" charset="-120"/>
            </a:endParaRPr>
          </a:p>
        </p:txBody>
      </p:sp>
      <p:sp>
        <p:nvSpPr>
          <p:cNvPr id="35" name="文字方塊 34"/>
          <p:cNvSpPr txBox="1"/>
          <p:nvPr/>
        </p:nvSpPr>
        <p:spPr>
          <a:xfrm>
            <a:off x="4283968" y="5373216"/>
            <a:ext cx="936104" cy="369332"/>
          </a:xfrm>
          <a:prstGeom prst="rect">
            <a:avLst/>
          </a:prstGeom>
          <a:solidFill>
            <a:schemeClr val="bg1"/>
          </a:solidFill>
        </p:spPr>
        <p:txBody>
          <a:bodyPr wrap="square" rtlCol="0">
            <a:spAutoFit/>
          </a:bodyPr>
          <a:lstStyle/>
          <a:p>
            <a:pPr algn="ctr"/>
            <a:r>
              <a:rPr lang="zh-TW" altLang="en-US" dirty="0" smtClean="0">
                <a:latin typeface="微軟正黑體" pitchFamily="34" charset="-120"/>
                <a:ea typeface="微軟正黑體" pitchFamily="34" charset="-120"/>
              </a:rPr>
              <a:t>約旦</a:t>
            </a:r>
            <a:endParaRPr lang="en-US" altLang="zh-TW" dirty="0" smtClean="0">
              <a:latin typeface="微軟正黑體" pitchFamily="34" charset="-120"/>
              <a:ea typeface="微軟正黑體" pitchFamily="34" charset="-120"/>
            </a:endParaRPr>
          </a:p>
        </p:txBody>
      </p:sp>
      <p:sp>
        <p:nvSpPr>
          <p:cNvPr id="36" name="文字方塊 35"/>
          <p:cNvSpPr txBox="1"/>
          <p:nvPr/>
        </p:nvSpPr>
        <p:spPr>
          <a:xfrm>
            <a:off x="3563888" y="4931876"/>
            <a:ext cx="936104" cy="369332"/>
          </a:xfrm>
          <a:prstGeom prst="rect">
            <a:avLst/>
          </a:prstGeom>
          <a:solidFill>
            <a:schemeClr val="bg1"/>
          </a:solidFill>
        </p:spPr>
        <p:txBody>
          <a:bodyPr wrap="square" rtlCol="0">
            <a:spAutoFit/>
          </a:bodyPr>
          <a:lstStyle/>
          <a:p>
            <a:pPr algn="ctr"/>
            <a:r>
              <a:rPr lang="zh-TW" altLang="en-US" dirty="0" smtClean="0">
                <a:latin typeface="微軟正黑體" pitchFamily="34" charset="-120"/>
                <a:ea typeface="微軟正黑體" pitchFamily="34" charset="-120"/>
              </a:rPr>
              <a:t>黎巴嫩</a:t>
            </a:r>
            <a:endParaRPr lang="en-US" altLang="zh-TW" dirty="0" smtClean="0">
              <a:latin typeface="微軟正黑體" pitchFamily="34" charset="-120"/>
              <a:ea typeface="微軟正黑體" pitchFamily="34" charset="-120"/>
            </a:endParaRPr>
          </a:p>
        </p:txBody>
      </p:sp>
    </p:spTree>
    <p:extLst>
      <p:ext uri="{BB962C8B-B14F-4D97-AF65-F5344CB8AC3E}">
        <p14:creationId xmlns:p14="http://schemas.microsoft.com/office/powerpoint/2010/main" val="825559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35" grpId="0" animBg="1"/>
      <p:bldP spid="3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p:cNvSpPr txBox="1"/>
          <p:nvPr/>
        </p:nvSpPr>
        <p:spPr>
          <a:xfrm>
            <a:off x="1043608" y="1700808"/>
            <a:ext cx="6912768" cy="1107996"/>
          </a:xfrm>
          <a:prstGeom prst="rect">
            <a:avLst/>
          </a:prstGeom>
          <a:noFill/>
        </p:spPr>
        <p:txBody>
          <a:bodyPr wrap="square" rtlCol="0">
            <a:spAutoFit/>
          </a:bodyPr>
          <a:lstStyle/>
          <a:p>
            <a:pPr algn="ctr"/>
            <a:r>
              <a:rPr lang="zh-TW" altLang="en-US" sz="6600" b="1" dirty="0" smtClean="0">
                <a:latin typeface="微軟正黑體" pitchFamily="34" charset="-120"/>
                <a:ea typeface="微軟正黑體" pitchFamily="34" charset="-120"/>
              </a:rPr>
              <a:t>如果你是敘利亞人</a:t>
            </a:r>
            <a:endParaRPr lang="zh-TW" altLang="en-US" sz="6600" b="1" dirty="0">
              <a:latin typeface="微軟正黑體" pitchFamily="34" charset="-120"/>
              <a:ea typeface="微軟正黑體" pitchFamily="34" charset="-120"/>
            </a:endParaRPr>
          </a:p>
        </p:txBody>
      </p:sp>
      <p:sp>
        <p:nvSpPr>
          <p:cNvPr id="8" name="文字方塊 7"/>
          <p:cNvSpPr txBox="1"/>
          <p:nvPr/>
        </p:nvSpPr>
        <p:spPr>
          <a:xfrm>
            <a:off x="1619672" y="3789040"/>
            <a:ext cx="5904656" cy="769441"/>
          </a:xfrm>
          <a:prstGeom prst="rect">
            <a:avLst/>
          </a:prstGeom>
          <a:noFill/>
        </p:spPr>
        <p:txBody>
          <a:bodyPr wrap="square" rtlCol="0">
            <a:spAutoFit/>
          </a:bodyPr>
          <a:lstStyle/>
          <a:p>
            <a:pPr algn="ctr"/>
            <a:r>
              <a:rPr lang="zh-TW" altLang="en-US" sz="4400" b="1" dirty="0" smtClean="0">
                <a:latin typeface="微軟正黑體" pitchFamily="34" charset="-120"/>
                <a:ea typeface="微軟正黑體" pitchFamily="34" charset="-120"/>
              </a:rPr>
              <a:t>希望逃往哪裡？</a:t>
            </a:r>
            <a:endParaRPr lang="zh-TW" altLang="en-US" sz="4400" b="1" dirty="0">
              <a:latin typeface="微軟正黑體" pitchFamily="34" charset="-120"/>
              <a:ea typeface="微軟正黑體" pitchFamily="34" charset="-120"/>
            </a:endParaRPr>
          </a:p>
        </p:txBody>
      </p:sp>
    </p:spTree>
    <p:extLst>
      <p:ext uri="{BB962C8B-B14F-4D97-AF65-F5344CB8AC3E}">
        <p14:creationId xmlns:p14="http://schemas.microsoft.com/office/powerpoint/2010/main" val="4227922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7221"/>
          <a:stretch/>
        </p:blipFill>
        <p:spPr bwMode="auto">
          <a:xfrm>
            <a:off x="-72008" y="811185"/>
            <a:ext cx="9252520" cy="6074199"/>
          </a:xfrm>
          <a:prstGeom prst="rect">
            <a:avLst/>
          </a:prstGeom>
          <a:noFill/>
          <a:ln w="9525">
            <a:noFill/>
            <a:miter lim="800000"/>
            <a:headEnd/>
            <a:tailEnd/>
          </a:ln>
        </p:spPr>
      </p:pic>
      <p:sp>
        <p:nvSpPr>
          <p:cNvPr id="2" name="標題 1"/>
          <p:cNvSpPr>
            <a:spLocks noGrp="1"/>
          </p:cNvSpPr>
          <p:nvPr>
            <p:ph type="title"/>
          </p:nvPr>
        </p:nvSpPr>
        <p:spPr>
          <a:xfrm>
            <a:off x="468313" y="116632"/>
            <a:ext cx="8229600" cy="755650"/>
          </a:xfrm>
        </p:spPr>
        <p:txBody>
          <a:bodyPr>
            <a:normAutofit fontScale="90000"/>
          </a:bodyPr>
          <a:lstStyle/>
          <a:p>
            <a:r>
              <a:rPr lang="zh-TW" altLang="en-US" dirty="0" smtClean="0">
                <a:latin typeface="微軟正黑體" pitchFamily="34" charset="-120"/>
                <a:ea typeface="微軟正黑體" pitchFamily="34" charset="-120"/>
              </a:rPr>
              <a:t>難民潮路線</a:t>
            </a:r>
            <a:endParaRPr lang="zh-TW" altLang="en-US" dirty="0">
              <a:latin typeface="微軟正黑體" pitchFamily="34" charset="-120"/>
              <a:ea typeface="微軟正黑體" pitchFamily="34" charset="-120"/>
            </a:endParaRPr>
          </a:p>
        </p:txBody>
      </p:sp>
      <p:sp>
        <p:nvSpPr>
          <p:cNvPr id="5" name="日期版面配置區 4"/>
          <p:cNvSpPr>
            <a:spLocks noGrp="1"/>
          </p:cNvSpPr>
          <p:nvPr>
            <p:ph type="dt" sz="half" idx="10"/>
          </p:nvPr>
        </p:nvSpPr>
        <p:spPr>
          <a:xfrm>
            <a:off x="457200" y="5885086"/>
            <a:ext cx="2133600" cy="365125"/>
          </a:xfrm>
        </p:spPr>
        <p:txBody>
          <a:bodyPr/>
          <a:lstStyle/>
          <a:p>
            <a:fld id="{702A48FA-92CD-438A-BC0B-E525DDE9DEDC}" type="datetime1">
              <a:rPr lang="zh-TW" altLang="en-US" smtClean="0"/>
              <a:pPr/>
              <a:t>2017/2/24</a:t>
            </a:fld>
            <a:endParaRPr lang="en-US" altLang="zh-TW" dirty="0"/>
          </a:p>
        </p:txBody>
      </p:sp>
      <p:sp>
        <p:nvSpPr>
          <p:cNvPr id="4" name="投影片編號版面配置區 3"/>
          <p:cNvSpPr>
            <a:spLocks noGrp="1"/>
          </p:cNvSpPr>
          <p:nvPr>
            <p:ph type="sldNum" sz="quarter" idx="12"/>
          </p:nvPr>
        </p:nvSpPr>
        <p:spPr>
          <a:xfrm>
            <a:off x="6553200" y="5885086"/>
            <a:ext cx="2133600" cy="365125"/>
          </a:xfrm>
        </p:spPr>
        <p:txBody>
          <a:bodyPr/>
          <a:lstStyle/>
          <a:p>
            <a:fld id="{AB4ED753-6AAB-47C0-AA20-437830017C6E}" type="slidenum">
              <a:rPr lang="zh-TW" altLang="en-US" smtClean="0"/>
              <a:pPr/>
              <a:t>8</a:t>
            </a:fld>
            <a:endParaRPr lang="en-US" altLang="zh-TW" dirty="0"/>
          </a:p>
        </p:txBody>
      </p:sp>
      <p:sp>
        <p:nvSpPr>
          <p:cNvPr id="28" name="文字方塊 27"/>
          <p:cNvSpPr txBox="1"/>
          <p:nvPr/>
        </p:nvSpPr>
        <p:spPr>
          <a:xfrm>
            <a:off x="2652751" y="4316712"/>
            <a:ext cx="1008112" cy="369332"/>
          </a:xfrm>
          <a:prstGeom prst="rect">
            <a:avLst/>
          </a:prstGeom>
          <a:solidFill>
            <a:schemeClr val="bg1"/>
          </a:solidFill>
        </p:spPr>
        <p:txBody>
          <a:bodyPr wrap="square" rtlCol="0">
            <a:spAutoFit/>
          </a:bodyPr>
          <a:lstStyle/>
          <a:p>
            <a:pPr algn="ctr"/>
            <a:r>
              <a:rPr lang="zh-TW" altLang="en-US" dirty="0" smtClean="0">
                <a:latin typeface="微軟正黑體" pitchFamily="34" charset="-120"/>
                <a:ea typeface="微軟正黑體" pitchFamily="34" charset="-120"/>
              </a:rPr>
              <a:t>希臘</a:t>
            </a:r>
            <a:endParaRPr lang="zh-TW" altLang="en-US" dirty="0">
              <a:latin typeface="微軟正黑體" pitchFamily="34" charset="-120"/>
              <a:ea typeface="微軟正黑體" pitchFamily="34" charset="-120"/>
            </a:endParaRPr>
          </a:p>
        </p:txBody>
      </p:sp>
      <p:sp>
        <p:nvSpPr>
          <p:cNvPr id="29" name="文字方塊 28"/>
          <p:cNvSpPr txBox="1"/>
          <p:nvPr/>
        </p:nvSpPr>
        <p:spPr>
          <a:xfrm>
            <a:off x="1819406" y="3766175"/>
            <a:ext cx="1008112" cy="369332"/>
          </a:xfrm>
          <a:prstGeom prst="rect">
            <a:avLst/>
          </a:prstGeom>
          <a:solidFill>
            <a:schemeClr val="bg1"/>
          </a:solidFill>
        </p:spPr>
        <p:txBody>
          <a:bodyPr wrap="square" rtlCol="0">
            <a:spAutoFit/>
          </a:bodyPr>
          <a:lstStyle/>
          <a:p>
            <a:pPr algn="ctr"/>
            <a:r>
              <a:rPr lang="zh-TW" altLang="en-US" dirty="0" smtClean="0">
                <a:latin typeface="微軟正黑體" pitchFamily="34" charset="-120"/>
                <a:ea typeface="微軟正黑體" pitchFamily="34" charset="-120"/>
              </a:rPr>
              <a:t>意大利</a:t>
            </a:r>
            <a:endParaRPr lang="zh-TW" altLang="en-US" dirty="0">
              <a:latin typeface="微軟正黑體" pitchFamily="34" charset="-120"/>
              <a:ea typeface="微軟正黑體" pitchFamily="34" charset="-120"/>
            </a:endParaRPr>
          </a:p>
        </p:txBody>
      </p:sp>
      <p:sp>
        <p:nvSpPr>
          <p:cNvPr id="30" name="文字方塊 29"/>
          <p:cNvSpPr txBox="1"/>
          <p:nvPr/>
        </p:nvSpPr>
        <p:spPr>
          <a:xfrm>
            <a:off x="4211960" y="4221088"/>
            <a:ext cx="1008112" cy="369332"/>
          </a:xfrm>
          <a:prstGeom prst="rect">
            <a:avLst/>
          </a:prstGeom>
          <a:solidFill>
            <a:schemeClr val="bg1"/>
          </a:solidFill>
        </p:spPr>
        <p:txBody>
          <a:bodyPr wrap="square" rtlCol="0">
            <a:spAutoFit/>
          </a:bodyPr>
          <a:lstStyle/>
          <a:p>
            <a:pPr algn="ctr"/>
            <a:r>
              <a:rPr lang="zh-TW" altLang="en-US" dirty="0" smtClean="0">
                <a:latin typeface="微軟正黑體" pitchFamily="34" charset="-120"/>
                <a:ea typeface="微軟正黑體" pitchFamily="34" charset="-120"/>
              </a:rPr>
              <a:t>土耳其</a:t>
            </a:r>
            <a:endParaRPr lang="zh-TW" altLang="en-US" dirty="0">
              <a:latin typeface="微軟正黑體" pitchFamily="34" charset="-120"/>
              <a:ea typeface="微軟正黑體" pitchFamily="34" charset="-120"/>
            </a:endParaRPr>
          </a:p>
        </p:txBody>
      </p:sp>
      <p:sp>
        <p:nvSpPr>
          <p:cNvPr id="31" name="文字方塊 30"/>
          <p:cNvSpPr txBox="1"/>
          <p:nvPr/>
        </p:nvSpPr>
        <p:spPr>
          <a:xfrm>
            <a:off x="4499992" y="4755068"/>
            <a:ext cx="936104" cy="369332"/>
          </a:xfrm>
          <a:prstGeom prst="rect">
            <a:avLst/>
          </a:prstGeom>
          <a:solidFill>
            <a:schemeClr val="bg1"/>
          </a:solidFill>
        </p:spPr>
        <p:txBody>
          <a:bodyPr wrap="square" rtlCol="0">
            <a:spAutoFit/>
          </a:bodyPr>
          <a:lstStyle/>
          <a:p>
            <a:pPr algn="ctr"/>
            <a:r>
              <a:rPr lang="zh-TW" altLang="en-US" dirty="0" smtClean="0">
                <a:solidFill>
                  <a:srgbClr val="FF0000"/>
                </a:solidFill>
                <a:latin typeface="微軟正黑體" pitchFamily="34" charset="-120"/>
                <a:ea typeface="微軟正黑體" pitchFamily="34" charset="-120"/>
              </a:rPr>
              <a:t>敘利亞</a:t>
            </a:r>
            <a:endParaRPr lang="zh-TW" altLang="en-US" dirty="0">
              <a:solidFill>
                <a:srgbClr val="FF0000"/>
              </a:solidFill>
              <a:latin typeface="微軟正黑體" pitchFamily="34" charset="-120"/>
              <a:ea typeface="微軟正黑體" pitchFamily="34" charset="-120"/>
            </a:endParaRPr>
          </a:p>
        </p:txBody>
      </p:sp>
      <p:sp>
        <p:nvSpPr>
          <p:cNvPr id="32" name="文字方塊 31"/>
          <p:cNvSpPr txBox="1"/>
          <p:nvPr/>
        </p:nvSpPr>
        <p:spPr>
          <a:xfrm>
            <a:off x="5148064" y="5147900"/>
            <a:ext cx="936104" cy="369332"/>
          </a:xfrm>
          <a:prstGeom prst="rect">
            <a:avLst/>
          </a:prstGeom>
          <a:solidFill>
            <a:schemeClr val="bg1"/>
          </a:solidFill>
        </p:spPr>
        <p:txBody>
          <a:bodyPr wrap="square" rtlCol="0">
            <a:spAutoFit/>
          </a:bodyPr>
          <a:lstStyle/>
          <a:p>
            <a:pPr algn="ctr"/>
            <a:r>
              <a:rPr lang="zh-TW" altLang="en-US" dirty="0" smtClean="0">
                <a:latin typeface="微軟正黑體" pitchFamily="34" charset="-120"/>
                <a:ea typeface="微軟正黑體" pitchFamily="34" charset="-120"/>
              </a:rPr>
              <a:t>伊拉克</a:t>
            </a:r>
            <a:endParaRPr lang="zh-TW" altLang="en-US" dirty="0">
              <a:latin typeface="微軟正黑體" pitchFamily="34" charset="-120"/>
              <a:ea typeface="微軟正黑體" pitchFamily="34" charset="-120"/>
            </a:endParaRPr>
          </a:p>
        </p:txBody>
      </p:sp>
      <p:sp>
        <p:nvSpPr>
          <p:cNvPr id="33" name="文字方塊 32"/>
          <p:cNvSpPr txBox="1"/>
          <p:nvPr/>
        </p:nvSpPr>
        <p:spPr>
          <a:xfrm>
            <a:off x="4283968" y="5373216"/>
            <a:ext cx="936104" cy="369332"/>
          </a:xfrm>
          <a:prstGeom prst="rect">
            <a:avLst/>
          </a:prstGeom>
          <a:solidFill>
            <a:schemeClr val="bg1"/>
          </a:solidFill>
        </p:spPr>
        <p:txBody>
          <a:bodyPr wrap="square" rtlCol="0">
            <a:spAutoFit/>
          </a:bodyPr>
          <a:lstStyle/>
          <a:p>
            <a:pPr algn="ctr"/>
            <a:r>
              <a:rPr lang="zh-TW" altLang="en-US" dirty="0" smtClean="0">
                <a:latin typeface="微軟正黑體" pitchFamily="34" charset="-120"/>
                <a:ea typeface="微軟正黑體" pitchFamily="34" charset="-120"/>
              </a:rPr>
              <a:t>約旦</a:t>
            </a:r>
            <a:endParaRPr lang="en-US" altLang="zh-TW" dirty="0" smtClean="0">
              <a:latin typeface="微軟正黑體" pitchFamily="34" charset="-120"/>
              <a:ea typeface="微軟正黑體" pitchFamily="34" charset="-120"/>
            </a:endParaRPr>
          </a:p>
        </p:txBody>
      </p:sp>
      <p:sp>
        <p:nvSpPr>
          <p:cNvPr id="34" name="文字方塊 33"/>
          <p:cNvSpPr txBox="1"/>
          <p:nvPr/>
        </p:nvSpPr>
        <p:spPr>
          <a:xfrm>
            <a:off x="3563888" y="4931876"/>
            <a:ext cx="936104" cy="369332"/>
          </a:xfrm>
          <a:prstGeom prst="rect">
            <a:avLst/>
          </a:prstGeom>
          <a:solidFill>
            <a:schemeClr val="bg1"/>
          </a:solidFill>
        </p:spPr>
        <p:txBody>
          <a:bodyPr wrap="square" rtlCol="0">
            <a:spAutoFit/>
          </a:bodyPr>
          <a:lstStyle/>
          <a:p>
            <a:pPr algn="ctr"/>
            <a:r>
              <a:rPr lang="zh-TW" altLang="en-US" dirty="0" smtClean="0">
                <a:latin typeface="微軟正黑體" pitchFamily="34" charset="-120"/>
                <a:ea typeface="微軟正黑體" pitchFamily="34" charset="-120"/>
              </a:rPr>
              <a:t>黎巴嫩</a:t>
            </a:r>
            <a:endParaRPr lang="en-US" altLang="zh-TW" dirty="0" smtClean="0">
              <a:latin typeface="微軟正黑體" pitchFamily="34" charset="-120"/>
              <a:ea typeface="微軟正黑體" pitchFamily="34" charset="-120"/>
            </a:endParaRPr>
          </a:p>
        </p:txBody>
      </p:sp>
      <p:sp>
        <p:nvSpPr>
          <p:cNvPr id="20" name="文字方塊 19"/>
          <p:cNvSpPr txBox="1"/>
          <p:nvPr/>
        </p:nvSpPr>
        <p:spPr>
          <a:xfrm>
            <a:off x="0" y="5766048"/>
            <a:ext cx="1656184" cy="369332"/>
          </a:xfrm>
          <a:prstGeom prst="rect">
            <a:avLst/>
          </a:prstGeom>
          <a:solidFill>
            <a:schemeClr val="bg1"/>
          </a:solidFill>
        </p:spPr>
        <p:txBody>
          <a:bodyPr wrap="square" rtlCol="0">
            <a:spAutoFit/>
          </a:bodyPr>
          <a:lstStyle/>
          <a:p>
            <a:r>
              <a:rPr lang="en-US" altLang="zh-TW" dirty="0" smtClean="0"/>
              <a:t>Source: Google</a:t>
            </a:r>
            <a:endParaRPr lang="zh-TW" altLang="en-US" dirty="0"/>
          </a:p>
        </p:txBody>
      </p:sp>
      <p:grpSp>
        <p:nvGrpSpPr>
          <p:cNvPr id="3" name="群組 18"/>
          <p:cNvGrpSpPr/>
          <p:nvPr/>
        </p:nvGrpSpPr>
        <p:grpSpPr>
          <a:xfrm>
            <a:off x="678470" y="4082670"/>
            <a:ext cx="1693021" cy="1143699"/>
            <a:chOff x="1376363" y="4314824"/>
            <a:chExt cx="2518428" cy="1574066"/>
          </a:xfrm>
          <a:solidFill>
            <a:schemeClr val="accent4">
              <a:lumMod val="20000"/>
              <a:lumOff val="80000"/>
            </a:schemeClr>
          </a:solidFill>
        </p:grpSpPr>
        <p:sp>
          <p:nvSpPr>
            <p:cNvPr id="36" name="向右箭號 35"/>
            <p:cNvSpPr/>
            <p:nvPr/>
          </p:nvSpPr>
          <p:spPr>
            <a:xfrm rot="16200000">
              <a:off x="1044790" y="5200752"/>
              <a:ext cx="1019711" cy="356565"/>
            </a:xfrm>
            <a:prstGeom prst="rightArrow">
              <a:avLst/>
            </a:prstGeom>
            <a:grpFill/>
            <a:ln>
              <a:solidFill>
                <a:schemeClr val="accent4"/>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TW" altLang="en-US"/>
            </a:p>
          </p:txBody>
        </p:sp>
        <p:sp>
          <p:nvSpPr>
            <p:cNvPr id="37" name="向右箭號 36"/>
            <p:cNvSpPr/>
            <p:nvPr/>
          </p:nvSpPr>
          <p:spPr>
            <a:xfrm rot="16200000">
              <a:off x="2957254" y="4766568"/>
              <a:ext cx="1389281" cy="485793"/>
            </a:xfrm>
            <a:prstGeom prst="rightArrow">
              <a:avLst/>
            </a:prstGeom>
            <a:grpFill/>
            <a:ln>
              <a:solidFill>
                <a:schemeClr val="accent4"/>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TW" altLang="en-US"/>
            </a:p>
          </p:txBody>
        </p:sp>
      </p:grpSp>
      <p:sp>
        <p:nvSpPr>
          <p:cNvPr id="39" name="向右箭號 38"/>
          <p:cNvSpPr/>
          <p:nvPr/>
        </p:nvSpPr>
        <p:spPr>
          <a:xfrm rot="10800000">
            <a:off x="3419871" y="4403814"/>
            <a:ext cx="682759" cy="485793"/>
          </a:xfrm>
          <a:prstGeom prst="rightArrow">
            <a:avLst/>
          </a:prstGeom>
          <a:solidFill>
            <a:schemeClr val="accent2">
              <a:alpha val="50196"/>
            </a:schemeClr>
          </a:solidFill>
          <a:ln>
            <a:solidFill>
              <a:srgbClr val="C0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zh-TW" altLang="en-US"/>
          </a:p>
        </p:txBody>
      </p:sp>
      <p:sp>
        <p:nvSpPr>
          <p:cNvPr id="22" name="文字方塊 21"/>
          <p:cNvSpPr txBox="1"/>
          <p:nvPr/>
        </p:nvSpPr>
        <p:spPr>
          <a:xfrm>
            <a:off x="1680132" y="2596642"/>
            <a:ext cx="1008112" cy="369332"/>
          </a:xfrm>
          <a:prstGeom prst="rect">
            <a:avLst/>
          </a:prstGeom>
          <a:solidFill>
            <a:schemeClr val="bg1"/>
          </a:solidFill>
        </p:spPr>
        <p:txBody>
          <a:bodyPr wrap="square" rtlCol="0">
            <a:spAutoFit/>
          </a:bodyPr>
          <a:lstStyle/>
          <a:p>
            <a:pPr algn="ctr"/>
            <a:r>
              <a:rPr lang="zh-TW" altLang="en-US" dirty="0" smtClean="0">
                <a:latin typeface="微軟正黑體" pitchFamily="34" charset="-120"/>
                <a:ea typeface="微軟正黑體" pitchFamily="34" charset="-120"/>
              </a:rPr>
              <a:t>德國</a:t>
            </a:r>
            <a:endParaRPr lang="zh-TW" altLang="en-US" dirty="0">
              <a:latin typeface="微軟正黑體" pitchFamily="34" charset="-120"/>
              <a:ea typeface="微軟正黑體" pitchFamily="34" charset="-120"/>
            </a:endParaRPr>
          </a:p>
        </p:txBody>
      </p:sp>
      <p:sp>
        <p:nvSpPr>
          <p:cNvPr id="6" name="向下箭號 5"/>
          <p:cNvSpPr/>
          <p:nvPr/>
        </p:nvSpPr>
        <p:spPr>
          <a:xfrm>
            <a:off x="4824028" y="5229200"/>
            <a:ext cx="252028" cy="2787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7" name="向右箭號 6"/>
          <p:cNvSpPr/>
          <p:nvPr/>
        </p:nvSpPr>
        <p:spPr>
          <a:xfrm>
            <a:off x="5400092" y="4980808"/>
            <a:ext cx="324036" cy="2876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5" name="向右箭號 34"/>
          <p:cNvSpPr/>
          <p:nvPr/>
        </p:nvSpPr>
        <p:spPr>
          <a:xfrm flipH="1">
            <a:off x="4211960" y="4797152"/>
            <a:ext cx="359059" cy="2623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0" name="向下箭號 39"/>
          <p:cNvSpPr/>
          <p:nvPr/>
        </p:nvSpPr>
        <p:spPr>
          <a:xfrm flipV="1">
            <a:off x="4860031" y="4509120"/>
            <a:ext cx="216025" cy="27285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dirty="0"/>
          </a:p>
        </p:txBody>
      </p:sp>
      <p:sp>
        <p:nvSpPr>
          <p:cNvPr id="41" name="文字方塊 40"/>
          <p:cNvSpPr txBox="1"/>
          <p:nvPr/>
        </p:nvSpPr>
        <p:spPr>
          <a:xfrm>
            <a:off x="1581118" y="4872867"/>
            <a:ext cx="936104" cy="369332"/>
          </a:xfrm>
          <a:prstGeom prst="rect">
            <a:avLst/>
          </a:prstGeom>
          <a:solidFill>
            <a:schemeClr val="bg1"/>
          </a:solidFill>
        </p:spPr>
        <p:txBody>
          <a:bodyPr wrap="square" rtlCol="0">
            <a:spAutoFit/>
          </a:bodyPr>
          <a:lstStyle/>
          <a:p>
            <a:pPr algn="ctr"/>
            <a:r>
              <a:rPr lang="zh-TW" altLang="en-US" dirty="0" smtClean="0">
                <a:latin typeface="微軟正黑體" pitchFamily="34" charset="-120"/>
                <a:ea typeface="微軟正黑體" pitchFamily="34" charset="-120"/>
              </a:rPr>
              <a:t>突尼斯</a:t>
            </a:r>
            <a:endParaRPr lang="en-US" altLang="zh-TW" dirty="0" smtClean="0">
              <a:latin typeface="微軟正黑體" pitchFamily="34" charset="-120"/>
              <a:ea typeface="微軟正黑體" pitchFamily="34" charset="-120"/>
            </a:endParaRPr>
          </a:p>
        </p:txBody>
      </p:sp>
      <p:sp>
        <p:nvSpPr>
          <p:cNvPr id="38" name="向右箭號 37"/>
          <p:cNvSpPr/>
          <p:nvPr/>
        </p:nvSpPr>
        <p:spPr>
          <a:xfrm rot="14299599">
            <a:off x="2096700" y="3252060"/>
            <a:ext cx="1886242" cy="519703"/>
          </a:xfrm>
          <a:prstGeom prst="rightArrow">
            <a:avLst/>
          </a:prstGeom>
          <a:solidFill>
            <a:srgbClr val="C0504D">
              <a:alpha val="45098"/>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606741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9" grpId="0" animBg="1"/>
      <p:bldP spid="22" grpId="0" animBg="1"/>
      <p:bldP spid="6" grpId="0" animBg="1"/>
      <p:bldP spid="7" grpId="0" animBg="1"/>
      <p:bldP spid="35" grpId="0" animBg="1"/>
      <p:bldP spid="40" grpId="0" animBg="1"/>
      <p:bldP spid="41" grpId="0" animBg="1"/>
      <p:bldP spid="3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881336" y="116632"/>
            <a:ext cx="7776864" cy="648072"/>
          </a:xfrm>
        </p:spPr>
        <p:txBody>
          <a:bodyPr>
            <a:noAutofit/>
          </a:bodyPr>
          <a:lstStyle/>
          <a:p>
            <a:r>
              <a:rPr lang="zh-TW" altLang="en-US" sz="3600" b="1" dirty="0" smtClean="0">
                <a:latin typeface="微軟正黑體" pitchFamily="34" charset="-120"/>
                <a:ea typeface="微軟正黑體" pitchFamily="34" charset="-120"/>
              </a:rPr>
              <a:t>位於歐洲的敘利亞難民只佔冰山一角</a:t>
            </a:r>
            <a:endParaRPr lang="zh-TW" altLang="en-US" sz="3600" b="1" dirty="0">
              <a:solidFill>
                <a:srgbClr val="FF0000"/>
              </a:solidFill>
              <a:latin typeface="微軟正黑體" pitchFamily="34" charset="-120"/>
              <a:ea typeface="微軟正黑體" pitchFamily="34" charset="-120"/>
            </a:endParaRPr>
          </a:p>
        </p:txBody>
      </p:sp>
      <p:pic>
        <p:nvPicPr>
          <p:cNvPr id="10"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7221"/>
          <a:stretch/>
        </p:blipFill>
        <p:spPr bwMode="auto">
          <a:xfrm>
            <a:off x="-108520" y="811185"/>
            <a:ext cx="9252520" cy="6074199"/>
          </a:xfrm>
          <a:prstGeom prst="rect">
            <a:avLst/>
          </a:prstGeom>
          <a:noFill/>
          <a:ln w="9525">
            <a:noFill/>
            <a:miter lim="800000"/>
            <a:headEnd/>
            <a:tailEnd/>
          </a:ln>
        </p:spPr>
      </p:pic>
      <p:grpSp>
        <p:nvGrpSpPr>
          <p:cNvPr id="11" name="群組 10"/>
          <p:cNvGrpSpPr/>
          <p:nvPr/>
        </p:nvGrpSpPr>
        <p:grpSpPr>
          <a:xfrm>
            <a:off x="467544" y="2933933"/>
            <a:ext cx="3864975" cy="3818995"/>
            <a:chOff x="2782783" y="3308132"/>
            <a:chExt cx="3456384" cy="3456384"/>
          </a:xfrm>
        </p:grpSpPr>
        <p:sp>
          <p:nvSpPr>
            <p:cNvPr id="12" name="橢圓 11"/>
            <p:cNvSpPr/>
            <p:nvPr/>
          </p:nvSpPr>
          <p:spPr>
            <a:xfrm>
              <a:off x="2782783" y="3308132"/>
              <a:ext cx="3456384" cy="3456384"/>
            </a:xfrm>
            <a:prstGeom prst="ellipse">
              <a:avLst/>
            </a:prstGeom>
            <a:solidFill>
              <a:schemeClr val="bg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p:cNvSpPr txBox="1"/>
            <p:nvPr/>
          </p:nvSpPr>
          <p:spPr>
            <a:xfrm>
              <a:off x="3182777" y="4046833"/>
              <a:ext cx="2656394" cy="752094"/>
            </a:xfrm>
            <a:prstGeom prst="rect">
              <a:avLst/>
            </a:prstGeom>
            <a:noFill/>
          </p:spPr>
          <p:txBody>
            <a:bodyPr wrap="square" rtlCol="0">
              <a:spAutoFit/>
            </a:bodyPr>
            <a:lstStyle/>
            <a:p>
              <a:pPr algn="ctr"/>
              <a:r>
                <a:rPr lang="zh-TW" altLang="en-US" sz="4800" b="1" dirty="0" smtClean="0">
                  <a:solidFill>
                    <a:schemeClr val="accent2"/>
                  </a:solidFill>
                  <a:latin typeface="微軟正黑體" pitchFamily="34" charset="-120"/>
                  <a:ea typeface="微軟正黑體" pitchFamily="34" charset="-120"/>
                </a:rPr>
                <a:t>敘利亞</a:t>
              </a:r>
              <a:r>
                <a:rPr lang="zh-TW" altLang="en-US" sz="2000" b="1" dirty="0" smtClean="0">
                  <a:solidFill>
                    <a:schemeClr val="accent2"/>
                  </a:solidFill>
                  <a:latin typeface="微軟正黑體" pitchFamily="34" charset="-120"/>
                  <a:ea typeface="微軟正黑體" pitchFamily="34" charset="-120"/>
                </a:rPr>
                <a:t>境內</a:t>
              </a:r>
              <a:endParaRPr lang="zh-TW" altLang="en-US" sz="2000" b="1" dirty="0">
                <a:solidFill>
                  <a:schemeClr val="accent2"/>
                </a:solidFill>
                <a:latin typeface="微軟正黑體" pitchFamily="34" charset="-120"/>
                <a:ea typeface="微軟正黑體" pitchFamily="34" charset="-120"/>
              </a:endParaRPr>
            </a:p>
          </p:txBody>
        </p:sp>
        <p:sp>
          <p:nvSpPr>
            <p:cNvPr id="14" name="文字方塊 13"/>
            <p:cNvSpPr txBox="1"/>
            <p:nvPr/>
          </p:nvSpPr>
          <p:spPr>
            <a:xfrm>
              <a:off x="2926799" y="5008627"/>
              <a:ext cx="3168351" cy="974937"/>
            </a:xfrm>
            <a:prstGeom prst="rect">
              <a:avLst/>
            </a:prstGeom>
            <a:noFill/>
          </p:spPr>
          <p:txBody>
            <a:bodyPr wrap="square" rtlCol="0">
              <a:spAutoFit/>
            </a:bodyPr>
            <a:lstStyle/>
            <a:p>
              <a:pPr algn="ctr"/>
              <a:r>
                <a:rPr lang="en-US" altLang="zh-TW" sz="4000" b="1" dirty="0" smtClean="0">
                  <a:solidFill>
                    <a:schemeClr val="accent2"/>
                  </a:solidFill>
                  <a:latin typeface="微軟正黑體" pitchFamily="34" charset="-120"/>
                  <a:ea typeface="微軟正黑體" pitchFamily="34" charset="-120"/>
                </a:rPr>
                <a:t>630</a:t>
              </a:r>
              <a:r>
                <a:rPr lang="zh-TW" altLang="en-US" sz="4000" b="1" dirty="0" smtClean="0">
                  <a:solidFill>
                    <a:schemeClr val="accent2"/>
                  </a:solidFill>
                  <a:latin typeface="微軟正黑體" pitchFamily="34" charset="-120"/>
                  <a:ea typeface="微軟正黑體" pitchFamily="34" charset="-120"/>
                </a:rPr>
                <a:t>萬人</a:t>
              </a:r>
              <a:endParaRPr lang="en-US" altLang="zh-TW" sz="4000" b="1" dirty="0" smtClean="0">
                <a:solidFill>
                  <a:schemeClr val="accent2"/>
                </a:solidFill>
                <a:latin typeface="微軟正黑體" pitchFamily="34" charset="-120"/>
                <a:ea typeface="微軟正黑體" pitchFamily="34" charset="-120"/>
              </a:endParaRPr>
            </a:p>
            <a:p>
              <a:pPr algn="ctr"/>
              <a:r>
                <a:rPr lang="zh-TW" altLang="en-US" sz="2400" dirty="0" smtClean="0">
                  <a:latin typeface="微軟正黑體" pitchFamily="34" charset="-120"/>
                  <a:ea typeface="微軟正黑體" pitchFamily="34" charset="-120"/>
                </a:rPr>
                <a:t>流離失所</a:t>
              </a:r>
              <a:endParaRPr lang="zh-TW" altLang="en-US" sz="2400" dirty="0">
                <a:latin typeface="微軟正黑體" pitchFamily="34" charset="-120"/>
                <a:ea typeface="微軟正黑體" pitchFamily="34" charset="-120"/>
              </a:endParaRPr>
            </a:p>
          </p:txBody>
        </p:sp>
      </p:grpSp>
      <p:grpSp>
        <p:nvGrpSpPr>
          <p:cNvPr id="15" name="群組 14"/>
          <p:cNvGrpSpPr/>
          <p:nvPr/>
        </p:nvGrpSpPr>
        <p:grpSpPr>
          <a:xfrm>
            <a:off x="5076056" y="2678228"/>
            <a:ext cx="2678105" cy="2520234"/>
            <a:chOff x="7645623" y="2376339"/>
            <a:chExt cx="2592288" cy="2592288"/>
          </a:xfrm>
        </p:grpSpPr>
        <p:sp>
          <p:nvSpPr>
            <p:cNvPr id="16" name="橢圓 15"/>
            <p:cNvSpPr/>
            <p:nvPr/>
          </p:nvSpPr>
          <p:spPr>
            <a:xfrm>
              <a:off x="7645623" y="2376339"/>
              <a:ext cx="2592288" cy="2592288"/>
            </a:xfrm>
            <a:prstGeom prst="ellipse">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文字方塊 16"/>
            <p:cNvSpPr txBox="1"/>
            <p:nvPr/>
          </p:nvSpPr>
          <p:spPr>
            <a:xfrm>
              <a:off x="7665982" y="2800937"/>
              <a:ext cx="2468846" cy="716681"/>
            </a:xfrm>
            <a:prstGeom prst="rect">
              <a:avLst/>
            </a:prstGeom>
            <a:noFill/>
          </p:spPr>
          <p:txBody>
            <a:bodyPr wrap="square" rtlCol="0">
              <a:spAutoFit/>
            </a:bodyPr>
            <a:lstStyle/>
            <a:p>
              <a:pPr algn="ctr"/>
              <a:r>
                <a:rPr lang="zh-TW" altLang="en-US" sz="2000" b="1" dirty="0" smtClean="0">
                  <a:solidFill>
                    <a:schemeClr val="accent6"/>
                  </a:solidFill>
                  <a:latin typeface="微軟正黑體" pitchFamily="34" charset="-120"/>
                  <a:ea typeface="微軟正黑體" pitchFamily="34" charset="-120"/>
                </a:rPr>
                <a:t>土耳其、約旦</a:t>
              </a:r>
            </a:p>
            <a:p>
              <a:pPr algn="ctr"/>
              <a:r>
                <a:rPr lang="zh-TW" altLang="en-US" sz="2000" b="1" dirty="0" smtClean="0">
                  <a:solidFill>
                    <a:schemeClr val="accent6"/>
                  </a:solidFill>
                  <a:latin typeface="微軟正黑體" pitchFamily="34" charset="-120"/>
                  <a:ea typeface="微軟正黑體" pitchFamily="34" charset="-120"/>
                </a:rPr>
                <a:t>伊拉克、黎巴嫩</a:t>
              </a:r>
              <a:endParaRPr lang="en-US" altLang="zh-TW" sz="2000" b="1" dirty="0" smtClean="0">
                <a:solidFill>
                  <a:schemeClr val="accent6"/>
                </a:solidFill>
                <a:latin typeface="微軟正黑體" pitchFamily="34" charset="-120"/>
                <a:ea typeface="微軟正黑體" pitchFamily="34" charset="-120"/>
              </a:endParaRPr>
            </a:p>
          </p:txBody>
        </p:sp>
        <p:sp>
          <p:nvSpPr>
            <p:cNvPr id="18" name="文字方塊 17"/>
            <p:cNvSpPr txBox="1"/>
            <p:nvPr/>
          </p:nvSpPr>
          <p:spPr>
            <a:xfrm>
              <a:off x="7704129" y="3770166"/>
              <a:ext cx="2475275" cy="759783"/>
            </a:xfrm>
            <a:prstGeom prst="rect">
              <a:avLst/>
            </a:prstGeom>
            <a:noFill/>
          </p:spPr>
          <p:txBody>
            <a:bodyPr wrap="square" rtlCol="0">
              <a:spAutoFit/>
            </a:bodyPr>
            <a:lstStyle/>
            <a:p>
              <a:pPr algn="ctr"/>
              <a:r>
                <a:rPr lang="en-US" altLang="zh-TW" sz="2400" b="1" dirty="0" smtClean="0">
                  <a:solidFill>
                    <a:schemeClr val="accent6"/>
                  </a:solidFill>
                  <a:latin typeface="微軟正黑體" pitchFamily="34" charset="-120"/>
                  <a:ea typeface="微軟正黑體" pitchFamily="34" charset="-120"/>
                </a:rPr>
                <a:t>480</a:t>
              </a:r>
              <a:r>
                <a:rPr lang="zh-TW" altLang="en-US" sz="2400" b="1" dirty="0" smtClean="0">
                  <a:solidFill>
                    <a:schemeClr val="accent6"/>
                  </a:solidFill>
                  <a:latin typeface="微軟正黑體" pitchFamily="34" charset="-120"/>
                  <a:ea typeface="微軟正黑體" pitchFamily="34" charset="-120"/>
                </a:rPr>
                <a:t>萬名</a:t>
              </a:r>
              <a:endParaRPr lang="en-US" altLang="zh-TW" sz="2400" b="1" dirty="0" smtClean="0">
                <a:solidFill>
                  <a:schemeClr val="accent6"/>
                </a:solidFill>
                <a:latin typeface="微軟正黑體" pitchFamily="34" charset="-120"/>
                <a:ea typeface="微軟正黑體" pitchFamily="34" charset="-120"/>
              </a:endParaRPr>
            </a:p>
            <a:p>
              <a:pPr algn="ctr"/>
              <a:r>
                <a:rPr lang="zh-TW" altLang="en-US" dirty="0">
                  <a:latin typeface="微軟正黑體" pitchFamily="34" charset="-120"/>
                  <a:ea typeface="微軟正黑體" pitchFamily="34" charset="-120"/>
                </a:rPr>
                <a:t>敘利亞</a:t>
              </a:r>
              <a:r>
                <a:rPr lang="zh-TW" altLang="en-US" dirty="0" smtClean="0">
                  <a:latin typeface="微軟正黑體" pitchFamily="34" charset="-120"/>
                  <a:ea typeface="微軟正黑體" pitchFamily="34" charset="-120"/>
                </a:rPr>
                <a:t>難民</a:t>
              </a:r>
              <a:endParaRPr lang="en-US" altLang="zh-TW" dirty="0">
                <a:latin typeface="微軟正黑體" pitchFamily="34" charset="-120"/>
                <a:ea typeface="微軟正黑體" pitchFamily="34" charset="-120"/>
              </a:endParaRPr>
            </a:p>
          </p:txBody>
        </p:sp>
      </p:grpSp>
      <p:grpSp>
        <p:nvGrpSpPr>
          <p:cNvPr id="19" name="群組 18"/>
          <p:cNvGrpSpPr/>
          <p:nvPr/>
        </p:nvGrpSpPr>
        <p:grpSpPr>
          <a:xfrm>
            <a:off x="3233478" y="1461268"/>
            <a:ext cx="1607738" cy="1340210"/>
            <a:chOff x="5859662" y="1471141"/>
            <a:chExt cx="2475274" cy="2088232"/>
          </a:xfrm>
        </p:grpSpPr>
        <p:sp>
          <p:nvSpPr>
            <p:cNvPr id="20" name="橢圓 19"/>
            <p:cNvSpPr/>
            <p:nvPr/>
          </p:nvSpPr>
          <p:spPr>
            <a:xfrm>
              <a:off x="6043703" y="1471141"/>
              <a:ext cx="2088231" cy="2088232"/>
            </a:xfrm>
            <a:prstGeom prst="ellipse">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文字方塊 20"/>
            <p:cNvSpPr txBox="1"/>
            <p:nvPr/>
          </p:nvSpPr>
          <p:spPr>
            <a:xfrm>
              <a:off x="6058130" y="1616847"/>
              <a:ext cx="1944215" cy="619506"/>
            </a:xfrm>
            <a:prstGeom prst="rect">
              <a:avLst/>
            </a:prstGeom>
            <a:noFill/>
          </p:spPr>
          <p:txBody>
            <a:bodyPr wrap="square" rtlCol="0">
              <a:spAutoFit/>
            </a:bodyPr>
            <a:lstStyle/>
            <a:p>
              <a:pPr algn="ctr"/>
              <a:r>
                <a:rPr lang="zh-TW" altLang="en-US" sz="2000" b="1" dirty="0" smtClean="0">
                  <a:solidFill>
                    <a:schemeClr val="tx2"/>
                  </a:solidFill>
                  <a:latin typeface="微軟正黑體" pitchFamily="34" charset="-120"/>
                  <a:ea typeface="微軟正黑體" pitchFamily="34" charset="-120"/>
                </a:rPr>
                <a:t>歐洲</a:t>
              </a:r>
              <a:endParaRPr lang="en-US" altLang="zh-TW" sz="2000" b="1" dirty="0" smtClean="0">
                <a:solidFill>
                  <a:schemeClr val="tx2"/>
                </a:solidFill>
                <a:latin typeface="微軟正黑體" pitchFamily="34" charset="-120"/>
                <a:ea typeface="微軟正黑體" pitchFamily="34" charset="-120"/>
              </a:endParaRPr>
            </a:p>
          </p:txBody>
        </p:sp>
        <p:sp>
          <p:nvSpPr>
            <p:cNvPr id="22" name="文字方塊 21"/>
            <p:cNvSpPr txBox="1"/>
            <p:nvPr/>
          </p:nvSpPr>
          <p:spPr>
            <a:xfrm>
              <a:off x="5859662" y="2180552"/>
              <a:ext cx="2475274" cy="959116"/>
            </a:xfrm>
            <a:prstGeom prst="rect">
              <a:avLst/>
            </a:prstGeom>
            <a:noFill/>
          </p:spPr>
          <p:txBody>
            <a:bodyPr wrap="square" rtlCol="0">
              <a:spAutoFit/>
            </a:bodyPr>
            <a:lstStyle/>
            <a:p>
              <a:pPr algn="ctr"/>
              <a:r>
                <a:rPr lang="en-US" altLang="zh-TW" sz="1800" b="1" dirty="0" smtClean="0">
                  <a:solidFill>
                    <a:schemeClr val="tx2"/>
                  </a:solidFill>
                  <a:latin typeface="微軟正黑體" pitchFamily="34" charset="-120"/>
                  <a:ea typeface="微軟正黑體" pitchFamily="34" charset="-120"/>
                </a:rPr>
                <a:t>64.6</a:t>
              </a:r>
              <a:r>
                <a:rPr lang="zh-TW" altLang="en-US" sz="1800" b="1" dirty="0" smtClean="0">
                  <a:solidFill>
                    <a:schemeClr val="tx2"/>
                  </a:solidFill>
                  <a:latin typeface="微軟正黑體" pitchFamily="34" charset="-120"/>
                  <a:ea typeface="微軟正黑體" pitchFamily="34" charset="-120"/>
                </a:rPr>
                <a:t>萬名</a:t>
              </a:r>
              <a:endParaRPr lang="en-US" altLang="zh-TW" sz="1800" b="1" dirty="0" smtClean="0">
                <a:solidFill>
                  <a:schemeClr val="tx2"/>
                </a:solidFill>
                <a:latin typeface="微軟正黑體" pitchFamily="34" charset="-120"/>
                <a:ea typeface="微軟正黑體" pitchFamily="34" charset="-120"/>
              </a:endParaRPr>
            </a:p>
            <a:p>
              <a:pPr algn="ctr"/>
              <a:r>
                <a:rPr lang="zh-TW" altLang="en-US" sz="1600" dirty="0">
                  <a:latin typeface="微軟正黑體" pitchFamily="34" charset="-120"/>
                  <a:ea typeface="微軟正黑體" pitchFamily="34" charset="-120"/>
                </a:rPr>
                <a:t>敘利亞</a:t>
              </a:r>
              <a:r>
                <a:rPr lang="zh-TW" altLang="en-US" sz="1600" dirty="0" smtClean="0">
                  <a:latin typeface="微軟正黑體" pitchFamily="34" charset="-120"/>
                  <a:ea typeface="微軟正黑體" pitchFamily="34" charset="-120"/>
                </a:rPr>
                <a:t>難民</a:t>
              </a:r>
              <a:endParaRPr lang="en-US" altLang="zh-TW" sz="1600" dirty="0">
                <a:latin typeface="微軟正黑體" pitchFamily="34" charset="-120"/>
                <a:ea typeface="微軟正黑體" pitchFamily="34" charset="-120"/>
              </a:endParaRPr>
            </a:p>
          </p:txBody>
        </p:sp>
      </p:grpSp>
    </p:spTree>
    <p:extLst>
      <p:ext uri="{BB962C8B-B14F-4D97-AF65-F5344CB8AC3E}">
        <p14:creationId xmlns:p14="http://schemas.microsoft.com/office/powerpoint/2010/main" val="27922309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p:cNvSpPr txBox="1"/>
          <p:nvPr/>
        </p:nvSpPr>
        <p:spPr>
          <a:xfrm>
            <a:off x="1043608" y="1700808"/>
            <a:ext cx="6912768" cy="1938992"/>
          </a:xfrm>
          <a:prstGeom prst="rect">
            <a:avLst/>
          </a:prstGeom>
          <a:noFill/>
        </p:spPr>
        <p:txBody>
          <a:bodyPr wrap="square" rtlCol="0">
            <a:spAutoFit/>
          </a:bodyPr>
          <a:lstStyle/>
          <a:p>
            <a:pPr algn="ctr"/>
            <a:r>
              <a:rPr lang="zh-TW" altLang="en-US" sz="12000" b="1" dirty="0" smtClean="0">
                <a:latin typeface="微軟正黑體" pitchFamily="34" charset="-120"/>
                <a:ea typeface="微軟正黑體" pitchFamily="34" charset="-120"/>
              </a:rPr>
              <a:t>敘利亞人</a:t>
            </a:r>
            <a:endParaRPr lang="zh-TW" altLang="en-US" sz="12000" b="1" dirty="0">
              <a:latin typeface="微軟正黑體" pitchFamily="34" charset="-120"/>
              <a:ea typeface="微軟正黑體" pitchFamily="34" charset="-120"/>
            </a:endParaRPr>
          </a:p>
        </p:txBody>
      </p:sp>
      <p:sp>
        <p:nvSpPr>
          <p:cNvPr id="8" name="文字方塊 7"/>
          <p:cNvSpPr txBox="1"/>
          <p:nvPr/>
        </p:nvSpPr>
        <p:spPr>
          <a:xfrm>
            <a:off x="1619672" y="3789040"/>
            <a:ext cx="5904656" cy="769441"/>
          </a:xfrm>
          <a:prstGeom prst="rect">
            <a:avLst/>
          </a:prstGeom>
          <a:noFill/>
        </p:spPr>
        <p:txBody>
          <a:bodyPr wrap="square" rtlCol="0">
            <a:spAutoFit/>
          </a:bodyPr>
          <a:lstStyle/>
          <a:p>
            <a:pPr algn="ctr"/>
            <a:r>
              <a:rPr lang="zh-TW" altLang="en-US" sz="4400" b="1" dirty="0" smtClean="0">
                <a:latin typeface="微軟正黑體" pitchFamily="34" charset="-120"/>
                <a:ea typeface="微軟正黑體" pitchFamily="34" charset="-120"/>
              </a:rPr>
              <a:t>的</a:t>
            </a:r>
            <a:r>
              <a:rPr lang="zh-TW" altLang="en-US" sz="4400" b="1" dirty="0">
                <a:latin typeface="微軟正黑體" pitchFamily="34" charset="-120"/>
                <a:ea typeface="微軟正黑體" pitchFamily="34" charset="-120"/>
              </a:rPr>
              <a:t>現</a:t>
            </a:r>
            <a:r>
              <a:rPr lang="zh-TW" altLang="en-US" sz="4400" b="1" dirty="0" smtClean="0">
                <a:latin typeface="微軟正黑體" pitchFamily="34" charset="-120"/>
                <a:ea typeface="微軟正黑體" pitchFamily="34" charset="-120"/>
              </a:rPr>
              <a:t>況是？</a:t>
            </a:r>
            <a:endParaRPr lang="zh-TW" altLang="en-US" sz="4400" b="1" dirty="0">
              <a:latin typeface="微軟正黑體" pitchFamily="34" charset="-120"/>
              <a:ea typeface="微軟正黑體" pitchFamily="34" charset="-120"/>
            </a:endParaRPr>
          </a:p>
        </p:txBody>
      </p:sp>
    </p:spTree>
    <p:extLst>
      <p:ext uri="{BB962C8B-B14F-4D97-AF65-F5344CB8AC3E}">
        <p14:creationId xmlns:p14="http://schemas.microsoft.com/office/powerpoint/2010/main" val="190061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內容版面配置區 4" descr="DSCN2652.JPG"/>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1619672" y="980728"/>
            <a:ext cx="6372200" cy="4611366"/>
          </a:xfrm>
        </p:spPr>
      </p:pic>
      <p:sp>
        <p:nvSpPr>
          <p:cNvPr id="3" name="標題 2"/>
          <p:cNvSpPr>
            <a:spLocks noGrp="1"/>
          </p:cNvSpPr>
          <p:nvPr>
            <p:ph type="title"/>
          </p:nvPr>
        </p:nvSpPr>
        <p:spPr/>
        <p:txBody>
          <a:bodyPr/>
          <a:lstStyle/>
          <a:p>
            <a:endParaRPr lang="zh-HK" altLang="en-US" dirty="0"/>
          </a:p>
        </p:txBody>
      </p:sp>
      <p:sp>
        <p:nvSpPr>
          <p:cNvPr id="6" name="標題 1"/>
          <p:cNvSpPr txBox="1">
            <a:spLocks/>
          </p:cNvSpPr>
          <p:nvPr/>
        </p:nvSpPr>
        <p:spPr>
          <a:xfrm>
            <a:off x="755576" y="332657"/>
            <a:ext cx="7776864" cy="648071"/>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TW" altLang="en-US" b="1" dirty="0" smtClean="0">
                <a:latin typeface="微軟正黑體" pitchFamily="34" charset="-120"/>
                <a:ea typeface="微軟正黑體" pitchFamily="34" charset="-120"/>
              </a:rPr>
              <a:t>敘利亞人的現況</a:t>
            </a:r>
            <a:endParaRPr lang="zh-TW" altLang="en-US" dirty="0">
              <a:solidFill>
                <a:srgbClr val="FF0000"/>
              </a:solidFill>
            </a:endParaRPr>
          </a:p>
        </p:txBody>
      </p:sp>
    </p:spTree>
    <p:extLst>
      <p:ext uri="{BB962C8B-B14F-4D97-AF65-F5344CB8AC3E}">
        <p14:creationId xmlns:p14="http://schemas.microsoft.com/office/powerpoint/2010/main" val="18967925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內容版面配置區 10" descr="DSCN2766.JPG"/>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1259632" y="908720"/>
            <a:ext cx="6804248" cy="4708925"/>
          </a:xfrm>
        </p:spPr>
      </p:pic>
      <p:sp>
        <p:nvSpPr>
          <p:cNvPr id="4" name="標題 1"/>
          <p:cNvSpPr txBox="1">
            <a:spLocks/>
          </p:cNvSpPr>
          <p:nvPr/>
        </p:nvSpPr>
        <p:spPr>
          <a:xfrm>
            <a:off x="755576" y="332657"/>
            <a:ext cx="7776864" cy="648071"/>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TW" altLang="en-US" b="1" dirty="0" smtClean="0">
                <a:latin typeface="微軟正黑體" pitchFamily="34" charset="-120"/>
                <a:ea typeface="微軟正黑體" pitchFamily="34" charset="-120"/>
              </a:rPr>
              <a:t>敘利亞人的現況</a:t>
            </a:r>
            <a:endParaRPr lang="zh-TW" altLang="en-US" dirty="0">
              <a:solidFill>
                <a:srgbClr val="FF0000"/>
              </a:solidFill>
            </a:endParaRPr>
          </a:p>
        </p:txBody>
      </p:sp>
    </p:spTree>
    <p:extLst>
      <p:ext uri="{BB962C8B-B14F-4D97-AF65-F5344CB8AC3E}">
        <p14:creationId xmlns:p14="http://schemas.microsoft.com/office/powerpoint/2010/main" val="18508938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fontScale="90000"/>
          </a:bodyPr>
          <a:lstStyle/>
          <a:p>
            <a:endParaRPr lang="zh-HK" altLang="en-US"/>
          </a:p>
        </p:txBody>
      </p:sp>
      <p:sp>
        <p:nvSpPr>
          <p:cNvPr id="3" name="副標題 2"/>
          <p:cNvSpPr>
            <a:spLocks noGrp="1"/>
          </p:cNvSpPr>
          <p:nvPr>
            <p:ph type="subTitle" idx="1"/>
          </p:nvPr>
        </p:nvSpPr>
        <p:spPr/>
        <p:txBody>
          <a:bodyPr/>
          <a:lstStyle/>
          <a:p>
            <a:endParaRPr lang="zh-HK" altLang="en-US" dirty="0"/>
          </a:p>
        </p:txBody>
      </p:sp>
      <p:sp>
        <p:nvSpPr>
          <p:cNvPr id="4" name="文字方塊 3"/>
          <p:cNvSpPr txBox="1"/>
          <p:nvPr/>
        </p:nvSpPr>
        <p:spPr>
          <a:xfrm>
            <a:off x="1043608" y="1700808"/>
            <a:ext cx="6912768" cy="1938992"/>
          </a:xfrm>
          <a:prstGeom prst="rect">
            <a:avLst/>
          </a:prstGeom>
          <a:noFill/>
        </p:spPr>
        <p:txBody>
          <a:bodyPr wrap="square" rtlCol="0">
            <a:spAutoFit/>
          </a:bodyPr>
          <a:lstStyle/>
          <a:p>
            <a:pPr algn="ctr"/>
            <a:r>
              <a:rPr lang="zh-TW" altLang="en-US" sz="12000" b="1" dirty="0" smtClean="0">
                <a:latin typeface="微軟正黑體" pitchFamily="34" charset="-120"/>
                <a:ea typeface="微軟正黑體" pitchFamily="34" charset="-120"/>
              </a:rPr>
              <a:t>敘利亞人</a:t>
            </a:r>
            <a:endParaRPr lang="zh-TW" altLang="en-US" sz="12000" b="1" dirty="0">
              <a:latin typeface="微軟正黑體" pitchFamily="34" charset="-120"/>
              <a:ea typeface="微軟正黑體" pitchFamily="34" charset="-120"/>
            </a:endParaRPr>
          </a:p>
        </p:txBody>
      </p:sp>
      <p:sp>
        <p:nvSpPr>
          <p:cNvPr id="6" name="文字方塊 5"/>
          <p:cNvSpPr txBox="1"/>
          <p:nvPr/>
        </p:nvSpPr>
        <p:spPr>
          <a:xfrm>
            <a:off x="1619672" y="3789040"/>
            <a:ext cx="5904656" cy="769441"/>
          </a:xfrm>
          <a:prstGeom prst="rect">
            <a:avLst/>
          </a:prstGeom>
          <a:noFill/>
        </p:spPr>
        <p:txBody>
          <a:bodyPr wrap="square" rtlCol="0">
            <a:spAutoFit/>
          </a:bodyPr>
          <a:lstStyle/>
          <a:p>
            <a:pPr algn="ctr"/>
            <a:r>
              <a:rPr lang="zh-TW" altLang="en-US" sz="4400" b="1" dirty="0" smtClean="0">
                <a:latin typeface="微軟正黑體" pitchFamily="34" charset="-120"/>
                <a:ea typeface="微軟正黑體" pitchFamily="34" charset="-120"/>
              </a:rPr>
              <a:t>需要什麼？</a:t>
            </a:r>
            <a:endParaRPr lang="zh-TW" altLang="en-US" sz="4400" b="1" dirty="0">
              <a:latin typeface="微軟正黑體" pitchFamily="34" charset="-120"/>
              <a:ea typeface="微軟正黑體" pitchFamily="34" charset="-120"/>
            </a:endParaRPr>
          </a:p>
        </p:txBody>
      </p:sp>
    </p:spTree>
    <p:extLst>
      <p:ext uri="{BB962C8B-B14F-4D97-AF65-F5344CB8AC3E}">
        <p14:creationId xmlns:p14="http://schemas.microsoft.com/office/powerpoint/2010/main" val="1974135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fontScale="90000"/>
          </a:bodyPr>
          <a:lstStyle/>
          <a:p>
            <a:r>
              <a:rPr lang="zh-TW" altLang="en-US" b="1" dirty="0" smtClean="0">
                <a:latin typeface="微軟正黑體" pitchFamily="34" charset="-120"/>
                <a:ea typeface="微軟正黑體" pitchFamily="34" charset="-120"/>
              </a:rPr>
              <a:t>敘利亞家庭的</a:t>
            </a:r>
            <a:r>
              <a:rPr lang="zh-TW" altLang="en-US" b="1" dirty="0" smtClean="0">
                <a:solidFill>
                  <a:srgbClr val="FF0000"/>
                </a:solidFill>
                <a:latin typeface="微軟正黑體" pitchFamily="34" charset="-120"/>
                <a:ea typeface="微軟正黑體" pitchFamily="34" charset="-120"/>
              </a:rPr>
              <a:t>無聲</a:t>
            </a:r>
            <a:r>
              <a:rPr lang="zh-TW" altLang="en-US" b="1" dirty="0">
                <a:latin typeface="微軟正黑體" pitchFamily="34" charset="-120"/>
                <a:ea typeface="微軟正黑體" pitchFamily="34" charset="-120"/>
              </a:rPr>
              <a:t>希</a:t>
            </a:r>
            <a:r>
              <a:rPr lang="zh-TW" altLang="en-US" b="1" dirty="0" smtClean="0">
                <a:latin typeface="微軟正黑體" pitchFamily="34" charset="-120"/>
                <a:ea typeface="微軟正黑體" pitchFamily="34" charset="-120"/>
              </a:rPr>
              <a:t>望</a:t>
            </a:r>
            <a:endParaRPr lang="zh-TW" altLang="en-US" dirty="0">
              <a:solidFill>
                <a:srgbClr val="FF0000"/>
              </a:solidFill>
            </a:endParaRPr>
          </a:p>
        </p:txBody>
      </p:sp>
      <p:sp>
        <p:nvSpPr>
          <p:cNvPr id="9" name="副標題 2"/>
          <p:cNvSpPr txBox="1">
            <a:spLocks/>
          </p:cNvSpPr>
          <p:nvPr/>
        </p:nvSpPr>
        <p:spPr>
          <a:xfrm>
            <a:off x="467544" y="6497960"/>
            <a:ext cx="2088232" cy="360040"/>
          </a:xfrm>
          <a:prstGeom prst="rect">
            <a:avLst/>
          </a:prstGeom>
          <a:solidFill>
            <a:schemeClr val="bg1"/>
          </a:solidFill>
        </p:spPr>
        <p:txBody>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altLang="zh-TW" sz="1600" b="0" i="0" u="none" strike="noStrike" kern="1200" cap="none" spc="0" normalizeH="0" baseline="0" noProof="0" dirty="0" smtClean="0">
                <a:ln>
                  <a:noFill/>
                </a:ln>
                <a:solidFill>
                  <a:schemeClr val="tx1"/>
                </a:solidFill>
                <a:effectLst/>
                <a:uLnTx/>
                <a:uFillTx/>
                <a:latin typeface="+mn-lt"/>
                <a:ea typeface="+mn-ea"/>
                <a:cs typeface="+mn-cs"/>
              </a:rPr>
              <a:t>Photo: ICRC</a:t>
            </a:r>
            <a:endParaRPr kumimoji="0" lang="zh-TW" altLang="en-US" sz="1600" b="0" i="0" u="none" strike="noStrike" kern="1200" cap="none" spc="0" normalizeH="0" baseline="0" noProof="0" dirty="0">
              <a:ln>
                <a:noFill/>
              </a:ln>
              <a:solidFill>
                <a:schemeClr val="tx1"/>
              </a:solidFill>
              <a:effectLst/>
              <a:uLnTx/>
              <a:uFillTx/>
              <a:latin typeface="+mn-lt"/>
              <a:ea typeface="+mn-ea"/>
              <a:cs typeface="+mn-cs"/>
            </a:endParaRPr>
          </a:p>
        </p:txBody>
      </p:sp>
      <p:pic>
        <p:nvPicPr>
          <p:cNvPr id="2050" name="Picture 2" descr="http://www.redcross.org.hk/irsd_files/Syria/Sr_3.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r="-1457"/>
          <a:stretch/>
        </p:blipFill>
        <p:spPr bwMode="auto">
          <a:xfrm>
            <a:off x="467544" y="1209526"/>
            <a:ext cx="5909934" cy="332797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473594" y="3861048"/>
            <a:ext cx="2472380" cy="1636645"/>
          </a:xfrm>
          <a:prstGeom prst="rect">
            <a:avLst/>
          </a:prstGeom>
          <a:noFill/>
          <a:ln w="9525">
            <a:noFill/>
            <a:miter lim="800000"/>
            <a:headEnd/>
            <a:tailEnd/>
          </a:ln>
        </p:spPr>
      </p:pic>
      <p:sp>
        <p:nvSpPr>
          <p:cNvPr id="4" name="文字方塊 3"/>
          <p:cNvSpPr txBox="1"/>
          <p:nvPr/>
        </p:nvSpPr>
        <p:spPr>
          <a:xfrm>
            <a:off x="467544" y="4593902"/>
            <a:ext cx="5760640" cy="923330"/>
          </a:xfrm>
          <a:prstGeom prst="rect">
            <a:avLst/>
          </a:prstGeom>
          <a:noFill/>
        </p:spPr>
        <p:txBody>
          <a:bodyPr wrap="square" rtlCol="0">
            <a:spAutoFit/>
          </a:bodyPr>
          <a:lstStyle/>
          <a:p>
            <a:r>
              <a:rPr lang="zh-TW" altLang="en-US" dirty="0">
                <a:latin typeface="微軟正黑體" pitchFamily="34" charset="-120"/>
                <a:ea typeface="微軟正黑體" pitchFamily="34" charset="-120"/>
              </a:rPr>
              <a:t>這位母親與她的家人為逃避戰火而離開家園，雖然</a:t>
            </a:r>
            <a:r>
              <a:rPr lang="zh-TW" altLang="en-US" dirty="0" smtClean="0">
                <a:latin typeface="微軟正黑體" pitchFamily="34" charset="-120"/>
                <a:ea typeface="微軟正黑體" pitchFamily="34" charset="-120"/>
              </a:rPr>
              <a:t>每三個</a:t>
            </a:r>
            <a:r>
              <a:rPr lang="zh-TW" altLang="en-US" dirty="0">
                <a:latin typeface="微軟正黑體" pitchFamily="34" charset="-120"/>
                <a:ea typeface="微軟正黑體" pitchFamily="34" charset="-120"/>
              </a:rPr>
              <a:t>月獲派發糧食一次，但</a:t>
            </a:r>
            <a:r>
              <a:rPr lang="zh-TW" altLang="en-US" dirty="0">
                <a:solidFill>
                  <a:srgbClr val="FF0000"/>
                </a:solidFill>
                <a:latin typeface="微軟正黑體" pitchFamily="34" charset="-120"/>
                <a:ea typeface="微軟正黑體" pitchFamily="34" charset="-120"/>
              </a:rPr>
              <a:t>所得的糧食並不足夠一家人維持生活，甚至不能為孩子提供足夠的母乳</a:t>
            </a:r>
            <a:r>
              <a:rPr lang="zh-TW" altLang="en-US" dirty="0" smtClean="0">
                <a:latin typeface="微軟正黑體" pitchFamily="34" charset="-120"/>
                <a:ea typeface="微軟正黑體" pitchFamily="34" charset="-120"/>
              </a:rPr>
              <a:t>。</a:t>
            </a:r>
            <a:endParaRPr lang="en-US" altLang="zh-TW" dirty="0">
              <a:latin typeface="微軟正黑體" pitchFamily="34" charset="-120"/>
              <a:ea typeface="微軟正黑體" pitchFamily="34" charset="-120"/>
            </a:endParaRPr>
          </a:p>
        </p:txBody>
      </p:sp>
      <p:sp>
        <p:nvSpPr>
          <p:cNvPr id="5" name="文字方塊 4"/>
          <p:cNvSpPr txBox="1"/>
          <p:nvPr/>
        </p:nvSpPr>
        <p:spPr>
          <a:xfrm>
            <a:off x="6444208" y="2506831"/>
            <a:ext cx="2376264" cy="1354217"/>
          </a:xfrm>
          <a:prstGeom prst="rect">
            <a:avLst/>
          </a:prstGeom>
          <a:noFill/>
        </p:spPr>
        <p:txBody>
          <a:bodyPr wrap="square" rtlCol="0">
            <a:spAutoFit/>
          </a:bodyPr>
          <a:lstStyle/>
          <a:p>
            <a:pPr algn="ctr"/>
            <a:r>
              <a:rPr lang="en-US" altLang="zh-HK" sz="2800" b="1" dirty="0" smtClean="0">
                <a:solidFill>
                  <a:srgbClr val="FF0000"/>
                </a:solidFill>
                <a:latin typeface="微軟正黑體" panose="020B0604030504040204" pitchFamily="34" charset="-120"/>
                <a:ea typeface="微軟正黑體" panose="020B0604030504040204" pitchFamily="34" charset="-120"/>
              </a:rPr>
              <a:t>450</a:t>
            </a:r>
            <a:r>
              <a:rPr lang="zh-TW" altLang="en-US" sz="2800" b="1" dirty="0" smtClean="0">
                <a:solidFill>
                  <a:srgbClr val="FF0000"/>
                </a:solidFill>
                <a:latin typeface="微軟正黑體" panose="020B0604030504040204" pitchFamily="34" charset="-120"/>
                <a:ea typeface="微軟正黑體" panose="020B0604030504040204" pitchFamily="34" charset="-120"/>
              </a:rPr>
              <a:t>港元</a:t>
            </a:r>
            <a:endParaRPr lang="en-US" altLang="zh-TW" sz="2800" b="1" dirty="0" smtClean="0">
              <a:solidFill>
                <a:srgbClr val="FF0000"/>
              </a:solidFill>
              <a:latin typeface="微軟正黑體" panose="020B0604030504040204" pitchFamily="34" charset="-120"/>
              <a:ea typeface="微軟正黑體" panose="020B0604030504040204" pitchFamily="34" charset="-120"/>
            </a:endParaRPr>
          </a:p>
          <a:p>
            <a:pPr algn="ctr"/>
            <a:r>
              <a:rPr lang="zh-TW" altLang="en-US" dirty="0" smtClean="0">
                <a:latin typeface="微軟正黑體" panose="020B0604030504040204" pitchFamily="34" charset="-120"/>
                <a:ea typeface="微軟正黑體" panose="020B0604030504040204" pitchFamily="34" charset="-120"/>
              </a:rPr>
              <a:t>一個食物包</a:t>
            </a:r>
            <a:endParaRPr lang="en-US" altLang="zh-TW" dirty="0" smtClean="0">
              <a:latin typeface="微軟正黑體" panose="020B0604030504040204" pitchFamily="34" charset="-120"/>
              <a:ea typeface="微軟正黑體" panose="020B0604030504040204" pitchFamily="34" charset="-120"/>
            </a:endParaRPr>
          </a:p>
          <a:p>
            <a:pPr algn="ctr"/>
            <a:r>
              <a:rPr lang="zh-TW" altLang="en-US" dirty="0" smtClean="0">
                <a:latin typeface="微軟正黑體" panose="020B0604030504040204" pitchFamily="34" charset="-120"/>
                <a:ea typeface="微軟正黑體" panose="020B0604030504040204" pitchFamily="34" charset="-120"/>
              </a:rPr>
              <a:t>足夠</a:t>
            </a:r>
            <a:r>
              <a:rPr lang="zh-TW" altLang="en-US" dirty="0">
                <a:latin typeface="微軟正黑體" panose="020B0604030504040204" pitchFamily="34" charset="-120"/>
                <a:ea typeface="微軟正黑體" panose="020B0604030504040204" pitchFamily="34" charset="-120"/>
              </a:rPr>
              <a:t>一個敘利亞</a:t>
            </a:r>
            <a:r>
              <a:rPr lang="zh-TW" altLang="en-US" dirty="0" smtClean="0">
                <a:latin typeface="微軟正黑體" panose="020B0604030504040204" pitchFamily="34" charset="-120"/>
                <a:ea typeface="微軟正黑體" panose="020B0604030504040204" pitchFamily="34" charset="-120"/>
              </a:rPr>
              <a:t>家庭</a:t>
            </a:r>
            <a:endParaRPr lang="en-US" altLang="zh-TW" dirty="0" smtClean="0">
              <a:latin typeface="微軟正黑體" panose="020B0604030504040204" pitchFamily="34" charset="-120"/>
              <a:ea typeface="微軟正黑體" panose="020B0604030504040204" pitchFamily="34" charset="-120"/>
            </a:endParaRPr>
          </a:p>
          <a:p>
            <a:pPr algn="ctr"/>
            <a:r>
              <a:rPr lang="zh-TW" altLang="en-US" dirty="0" smtClean="0">
                <a:latin typeface="微軟正黑體" panose="020B0604030504040204" pitchFamily="34" charset="-120"/>
                <a:ea typeface="微軟正黑體" panose="020B0604030504040204" pitchFamily="34" charset="-120"/>
              </a:rPr>
              <a:t>食用一個月</a:t>
            </a:r>
            <a:endParaRPr lang="en-US" altLang="zh-HK" dirty="0" smtClean="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7356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fontScale="90000"/>
          </a:bodyPr>
          <a:lstStyle/>
          <a:p>
            <a:r>
              <a:rPr lang="zh-TW" altLang="en-US" b="1" dirty="0" smtClean="0">
                <a:latin typeface="微軟正黑體" pitchFamily="34" charset="-120"/>
                <a:ea typeface="微軟正黑體" pitchFamily="34" charset="-120"/>
              </a:rPr>
              <a:t>敘利亞家庭的</a:t>
            </a:r>
            <a:r>
              <a:rPr lang="zh-TW" altLang="en-US" b="1" dirty="0" smtClean="0">
                <a:solidFill>
                  <a:srgbClr val="FF0000"/>
                </a:solidFill>
                <a:latin typeface="微軟正黑體" pitchFamily="34" charset="-120"/>
                <a:ea typeface="微軟正黑體" pitchFamily="34" charset="-120"/>
              </a:rPr>
              <a:t>無聲</a:t>
            </a:r>
            <a:r>
              <a:rPr lang="zh-TW" altLang="en-US" b="1" dirty="0">
                <a:latin typeface="微軟正黑體" pitchFamily="34" charset="-120"/>
                <a:ea typeface="微軟正黑體" pitchFamily="34" charset="-120"/>
              </a:rPr>
              <a:t>希</a:t>
            </a:r>
            <a:r>
              <a:rPr lang="zh-TW" altLang="en-US" b="1" dirty="0" smtClean="0">
                <a:latin typeface="微軟正黑體" pitchFamily="34" charset="-120"/>
                <a:ea typeface="微軟正黑體" pitchFamily="34" charset="-120"/>
              </a:rPr>
              <a:t>望</a:t>
            </a:r>
            <a:endParaRPr lang="zh-TW" altLang="en-US" dirty="0">
              <a:solidFill>
                <a:srgbClr val="FF0000"/>
              </a:solidFill>
            </a:endParaRPr>
          </a:p>
        </p:txBody>
      </p:sp>
      <p:sp>
        <p:nvSpPr>
          <p:cNvPr id="9" name="副標題 2"/>
          <p:cNvSpPr txBox="1">
            <a:spLocks/>
          </p:cNvSpPr>
          <p:nvPr/>
        </p:nvSpPr>
        <p:spPr>
          <a:xfrm>
            <a:off x="467544" y="6497960"/>
            <a:ext cx="2088232" cy="360040"/>
          </a:xfrm>
          <a:prstGeom prst="rect">
            <a:avLst/>
          </a:prstGeom>
          <a:solidFill>
            <a:schemeClr val="bg1"/>
          </a:solidFill>
        </p:spPr>
        <p:txBody>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altLang="zh-TW" sz="1600" b="0" i="0" u="none" strike="noStrike" kern="1200" cap="none" spc="0" normalizeH="0" baseline="0" noProof="0" dirty="0" smtClean="0">
                <a:ln>
                  <a:noFill/>
                </a:ln>
                <a:solidFill>
                  <a:schemeClr val="tx1"/>
                </a:solidFill>
                <a:effectLst/>
                <a:uLnTx/>
                <a:uFillTx/>
                <a:latin typeface="+mn-lt"/>
                <a:ea typeface="+mn-ea"/>
                <a:cs typeface="+mn-cs"/>
              </a:rPr>
              <a:t>Photo: </a:t>
            </a:r>
            <a:r>
              <a:rPr lang="en-US" altLang="zh-TW" sz="1600" dirty="0" smtClean="0"/>
              <a:t>HK</a:t>
            </a:r>
            <a:r>
              <a:rPr kumimoji="0" lang="en-US" altLang="zh-TW" sz="1600" b="0" i="0" u="none" strike="noStrike" kern="1200" cap="none" spc="0" normalizeH="0" baseline="0" noProof="0" dirty="0" smtClean="0">
                <a:ln>
                  <a:noFill/>
                </a:ln>
                <a:solidFill>
                  <a:schemeClr val="tx1"/>
                </a:solidFill>
                <a:effectLst/>
                <a:uLnTx/>
                <a:uFillTx/>
                <a:latin typeface="+mn-lt"/>
                <a:ea typeface="+mn-ea"/>
                <a:cs typeface="+mn-cs"/>
              </a:rPr>
              <a:t>RC</a:t>
            </a:r>
            <a:endParaRPr kumimoji="0" lang="zh-TW" altLang="en-US" sz="1600" b="0" i="0" u="none" strike="noStrike" kern="1200" cap="none" spc="0" normalizeH="0" baseline="0" noProof="0" dirty="0">
              <a:ln>
                <a:noFill/>
              </a:ln>
              <a:solidFill>
                <a:schemeClr val="tx1"/>
              </a:solidFill>
              <a:effectLst/>
              <a:uLnTx/>
              <a:uFillTx/>
              <a:latin typeface="+mn-lt"/>
              <a:ea typeface="+mn-ea"/>
              <a:cs typeface="+mn-cs"/>
            </a:endParaRPr>
          </a:p>
        </p:txBody>
      </p:sp>
      <p:pic>
        <p:nvPicPr>
          <p:cNvPr id="6" name="圖片 5"/>
          <p:cNvPicPr/>
          <p:nvPr/>
        </p:nvPicPr>
        <p:blipFill>
          <a:blip r:embed="rId3" cstate="email">
            <a:extLst>
              <a:ext uri="{28A0092B-C50C-407E-A947-70E740481C1C}">
                <a14:useLocalDpi xmlns:a14="http://schemas.microsoft.com/office/drawing/2010/main"/>
              </a:ext>
            </a:extLst>
          </a:blip>
          <a:stretch>
            <a:fillRect/>
          </a:stretch>
        </p:blipFill>
        <p:spPr>
          <a:xfrm>
            <a:off x="539552" y="1042749"/>
            <a:ext cx="6264695" cy="4186451"/>
          </a:xfrm>
          <a:prstGeom prst="rect">
            <a:avLst/>
          </a:prstGeom>
        </p:spPr>
      </p:pic>
      <p:sp>
        <p:nvSpPr>
          <p:cNvPr id="7" name="文字方塊 6"/>
          <p:cNvSpPr txBox="1"/>
          <p:nvPr/>
        </p:nvSpPr>
        <p:spPr>
          <a:xfrm>
            <a:off x="467543" y="5266762"/>
            <a:ext cx="6413715" cy="923330"/>
          </a:xfrm>
          <a:prstGeom prst="rect">
            <a:avLst/>
          </a:prstGeom>
          <a:noFill/>
        </p:spPr>
        <p:txBody>
          <a:bodyPr wrap="square" rtlCol="0">
            <a:spAutoFit/>
          </a:bodyPr>
          <a:lstStyle/>
          <a:p>
            <a:r>
              <a:rPr lang="zh-TW" altLang="zh-HK" dirty="0" smtClean="0">
                <a:latin typeface="微軟正黑體" panose="020B0604030504040204" pitchFamily="34" charset="-120"/>
                <a:ea typeface="微軟正黑體" panose="020B0604030504040204" pitchFamily="34" charset="-120"/>
              </a:rPr>
              <a:t>「</a:t>
            </a:r>
            <a:r>
              <a:rPr lang="zh-TW" altLang="zh-HK" dirty="0">
                <a:latin typeface="微軟正黑體" panose="020B0604030504040204" pitchFamily="34" charset="-120"/>
                <a:ea typeface="微軟正黑體" panose="020B0604030504040204" pitchFamily="34" charset="-120"/>
              </a:rPr>
              <a:t>未來太遙遠，</a:t>
            </a:r>
            <a:r>
              <a:rPr lang="zh-TW" altLang="zh-HK" dirty="0">
                <a:solidFill>
                  <a:srgbClr val="FF0000"/>
                </a:solidFill>
                <a:latin typeface="微軟正黑體" panose="020B0604030504040204" pitchFamily="34" charset="-120"/>
                <a:ea typeface="微軟正黑體" panose="020B0604030504040204" pitchFamily="34" charset="-120"/>
              </a:rPr>
              <a:t>我不敢想也沒有能力思考未來的事</a:t>
            </a:r>
            <a:r>
              <a:rPr lang="zh-TW" altLang="zh-HK" dirty="0">
                <a:latin typeface="微軟正黑體" panose="020B0604030504040204" pitchFamily="34" charset="-120"/>
                <a:ea typeface="微軟正黑體" panose="020B0604030504040204" pitchFamily="34" charset="-120"/>
              </a:rPr>
              <a:t>，</a:t>
            </a:r>
            <a:r>
              <a:rPr lang="zh-TW" altLang="zh-HK" dirty="0" smtClean="0">
                <a:latin typeface="微軟正黑體" panose="020B0604030504040204" pitchFamily="34" charset="-120"/>
                <a:ea typeface="微軟正黑體" panose="020B0604030504040204" pitchFamily="34" charset="-120"/>
              </a:rPr>
              <a:t>基本上</a:t>
            </a:r>
            <a:endParaRPr lang="en-US" altLang="zh-TW" dirty="0" smtClean="0">
              <a:latin typeface="微軟正黑體" panose="020B0604030504040204" pitchFamily="34" charset="-120"/>
              <a:ea typeface="微軟正黑體" panose="020B0604030504040204" pitchFamily="34" charset="-120"/>
            </a:endParaRPr>
          </a:p>
          <a:p>
            <a:r>
              <a:rPr lang="zh-TW" altLang="zh-HK" dirty="0" smtClean="0">
                <a:latin typeface="微軟正黑體" panose="020B0604030504040204" pitchFamily="34" charset="-120"/>
                <a:ea typeface="微軟正黑體" panose="020B0604030504040204" pitchFamily="34" charset="-120"/>
              </a:rPr>
              <a:t>敘利亞</a:t>
            </a:r>
            <a:r>
              <a:rPr lang="zh-TW" altLang="zh-HK" dirty="0">
                <a:latin typeface="微軟正黑體" panose="020B0604030504040204" pitchFamily="34" charset="-120"/>
                <a:ea typeface="微軟正黑體" panose="020B0604030504040204" pitchFamily="34" charset="-120"/>
              </a:rPr>
              <a:t>人沒有將來，只能夠過得一日得一日。</a:t>
            </a:r>
            <a:r>
              <a:rPr lang="zh-TW" altLang="zh-HK" dirty="0" smtClean="0">
                <a:latin typeface="微軟正黑體" panose="020B0604030504040204" pitchFamily="34" charset="-120"/>
                <a:ea typeface="微軟正黑體" panose="020B0604030504040204" pitchFamily="34" charset="-120"/>
              </a:rPr>
              <a:t>」</a:t>
            </a:r>
            <a:endParaRPr lang="en-US" altLang="zh-TW" dirty="0" smtClean="0">
              <a:latin typeface="微軟正黑體" panose="020B0604030504040204" pitchFamily="34" charset="-120"/>
              <a:ea typeface="微軟正黑體" panose="020B0604030504040204" pitchFamily="34" charset="-120"/>
            </a:endParaRPr>
          </a:p>
          <a:p>
            <a:r>
              <a:rPr lang="en-US" altLang="zh-HK" dirty="0" smtClean="0">
                <a:latin typeface="微軟正黑體" panose="020B0604030504040204" pitchFamily="34" charset="-120"/>
                <a:ea typeface="微軟正黑體" panose="020B0604030504040204" pitchFamily="34" charset="-120"/>
              </a:rPr>
              <a:t> </a:t>
            </a:r>
            <a:r>
              <a:rPr lang="en-US" altLang="zh-HK" dirty="0"/>
              <a:t>Um Adnan</a:t>
            </a:r>
            <a:r>
              <a:rPr lang="zh-TW" altLang="en-US" dirty="0" smtClean="0">
                <a:latin typeface="微軟正黑體" panose="020B0604030504040204" pitchFamily="34" charset="-120"/>
                <a:ea typeface="微軟正黑體" panose="020B0604030504040204" pitchFamily="34" charset="-120"/>
              </a:rPr>
              <a:t>和</a:t>
            </a:r>
            <a:r>
              <a:rPr lang="zh-TW" altLang="en-US" dirty="0">
                <a:latin typeface="微軟正黑體" panose="020B0604030504040204" pitchFamily="34" charset="-120"/>
                <a:ea typeface="微軟正黑體" panose="020B0604030504040204" pitchFamily="34" charset="-120"/>
              </a:rPr>
              <a:t>四個兒子從</a:t>
            </a:r>
            <a:r>
              <a:rPr lang="zh-TW" altLang="zh-HK" dirty="0">
                <a:latin typeface="微軟正黑體" panose="020B0604030504040204" pitchFamily="34" charset="-120"/>
                <a:ea typeface="微軟正黑體" panose="020B0604030504040204" pitchFamily="34" charset="-120"/>
              </a:rPr>
              <a:t>敘利</a:t>
            </a:r>
            <a:r>
              <a:rPr lang="zh-TW" altLang="en-US" dirty="0">
                <a:latin typeface="微軟正黑體" panose="020B0604030504040204" pitchFamily="34" charset="-120"/>
                <a:ea typeface="微軟正黑體" panose="020B0604030504040204" pitchFamily="34" charset="-120"/>
              </a:rPr>
              <a:t>亞逃難至約旦。</a:t>
            </a:r>
            <a:endParaRPr lang="en-US" altLang="zh-TW" dirty="0">
              <a:latin typeface="微軟正黑體" pitchFamily="34" charset="-120"/>
              <a:ea typeface="微軟正黑體" pitchFamily="34" charset="-120"/>
            </a:endParaRPr>
          </a:p>
        </p:txBody>
      </p:sp>
      <p:grpSp>
        <p:nvGrpSpPr>
          <p:cNvPr id="11" name="群組 10"/>
          <p:cNvGrpSpPr/>
          <p:nvPr/>
        </p:nvGrpSpPr>
        <p:grpSpPr>
          <a:xfrm>
            <a:off x="6804248" y="1042749"/>
            <a:ext cx="2262742" cy="2251029"/>
            <a:chOff x="6876256" y="1105963"/>
            <a:chExt cx="2262742" cy="2251029"/>
          </a:xfrm>
        </p:grpSpPr>
        <p:pic>
          <p:nvPicPr>
            <p:cNvPr id="8" name="圖片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481764" y="1105963"/>
              <a:ext cx="901658" cy="901658"/>
            </a:xfrm>
            <a:prstGeom prst="rect">
              <a:avLst/>
            </a:prstGeom>
          </p:spPr>
        </p:pic>
        <p:sp>
          <p:nvSpPr>
            <p:cNvPr id="5" name="文字方塊 4"/>
            <p:cNvSpPr txBox="1"/>
            <p:nvPr/>
          </p:nvSpPr>
          <p:spPr>
            <a:xfrm>
              <a:off x="6876256" y="1848887"/>
              <a:ext cx="2262742" cy="1508105"/>
            </a:xfrm>
            <a:prstGeom prst="rect">
              <a:avLst/>
            </a:prstGeom>
            <a:noFill/>
          </p:spPr>
          <p:txBody>
            <a:bodyPr wrap="square" rtlCol="0">
              <a:spAutoFit/>
            </a:bodyPr>
            <a:lstStyle/>
            <a:p>
              <a:r>
                <a:rPr lang="zh-TW" altLang="zh-HK" dirty="0">
                  <a:latin typeface="微軟正黑體" panose="020B0604030504040204" pitchFamily="34" charset="-120"/>
                  <a:ea typeface="微軟正黑體" panose="020B0604030504040204" pitchFamily="34" charset="-120"/>
                </a:rPr>
                <a:t>國際紅十字會</a:t>
              </a:r>
              <a:r>
                <a:rPr lang="zh-TW" altLang="en-US" dirty="0">
                  <a:latin typeface="微軟正黑體" panose="020B0604030504040204" pitchFamily="34" charset="-120"/>
                  <a:ea typeface="微軟正黑體" panose="020B0604030504040204" pitchFamily="34" charset="-120"/>
                </a:rPr>
                <a:t>目前正為</a:t>
              </a:r>
              <a:r>
                <a:rPr lang="en-US" altLang="zh-HK" dirty="0">
                  <a:latin typeface="微軟正黑體" panose="020B0604030504040204" pitchFamily="34" charset="-120"/>
                  <a:ea typeface="微軟正黑體" panose="020B0604030504040204" pitchFamily="34" charset="-120"/>
                </a:rPr>
                <a:t>Um Adnan</a:t>
              </a:r>
              <a:r>
                <a:rPr lang="zh-TW" altLang="en-US" dirty="0">
                  <a:latin typeface="微軟正黑體" panose="020B0604030504040204" pitchFamily="34" charset="-120"/>
                  <a:ea typeface="微軟正黑體" panose="020B0604030504040204" pitchFamily="34" charset="-120"/>
                </a:rPr>
                <a:t>每月提</a:t>
              </a:r>
              <a:r>
                <a:rPr lang="zh-TW" altLang="en-US" dirty="0" smtClean="0">
                  <a:latin typeface="微軟正黑體" panose="020B0604030504040204" pitchFamily="34" charset="-120"/>
                  <a:ea typeface="微軟正黑體" panose="020B0604030504040204" pitchFamily="34" charset="-120"/>
                </a:rPr>
                <a:t>供約</a:t>
              </a:r>
              <a:r>
                <a:rPr lang="en-US" altLang="zh-TW" sz="2000" b="1" dirty="0" smtClean="0">
                  <a:solidFill>
                    <a:srgbClr val="FF0000"/>
                  </a:solidFill>
                  <a:latin typeface="微軟正黑體" panose="020B0604030504040204" pitchFamily="34" charset="-120"/>
                  <a:ea typeface="微軟正黑體" panose="020B0604030504040204" pitchFamily="34" charset="-120"/>
                </a:rPr>
                <a:t>1,400</a:t>
              </a:r>
              <a:r>
                <a:rPr lang="zh-TW" altLang="en-US" sz="2000" b="1" dirty="0" smtClean="0">
                  <a:solidFill>
                    <a:srgbClr val="FF0000"/>
                  </a:solidFill>
                  <a:latin typeface="微軟正黑體" panose="020B0604030504040204" pitchFamily="34" charset="-120"/>
                  <a:ea typeface="微軟正黑體" panose="020B0604030504040204" pitchFamily="34" charset="-120"/>
                </a:rPr>
                <a:t>港元</a:t>
              </a:r>
              <a:r>
                <a:rPr lang="zh-TW" altLang="en-US" dirty="0" smtClean="0">
                  <a:latin typeface="微軟正黑體" panose="020B0604030504040204" pitchFamily="34" charset="-120"/>
                  <a:ea typeface="微軟正黑體" panose="020B0604030504040204" pitchFamily="34" charset="-120"/>
                </a:rPr>
                <a:t>現金援助，其中</a:t>
              </a:r>
              <a:r>
                <a:rPr lang="zh-TW" altLang="en-US" b="1" dirty="0" smtClean="0">
                  <a:solidFill>
                    <a:srgbClr val="FF0000"/>
                  </a:solidFill>
                  <a:latin typeface="微軟正黑體" panose="020B0604030504040204" pitchFamily="34" charset="-120"/>
                  <a:ea typeface="微軟正黑體" panose="020B0604030504040204" pitchFamily="34" charset="-120"/>
                </a:rPr>
                <a:t>八成</a:t>
              </a:r>
              <a:r>
                <a:rPr lang="zh-TW" altLang="en-US" dirty="0" smtClean="0">
                  <a:latin typeface="微軟正黑體" panose="020B0604030504040204" pitchFamily="34" charset="-120"/>
                  <a:ea typeface="微軟正黑體" panose="020B0604030504040204" pitchFamily="34" charset="-120"/>
                </a:rPr>
                <a:t>用以支付基本住屋開支</a:t>
              </a:r>
              <a:endParaRPr lang="zh-HK" altLang="en-US" dirty="0">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3080340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fontScale="90000"/>
          </a:bodyPr>
          <a:lstStyle/>
          <a:p>
            <a:r>
              <a:rPr lang="zh-TW" altLang="en-US" b="1" dirty="0" smtClean="0">
                <a:latin typeface="微軟正黑體" pitchFamily="34" charset="-120"/>
                <a:ea typeface="微軟正黑體" pitchFamily="34" charset="-120"/>
              </a:rPr>
              <a:t>敘利亞家庭的</a:t>
            </a:r>
            <a:r>
              <a:rPr lang="zh-TW" altLang="en-US" b="1" dirty="0" smtClean="0">
                <a:solidFill>
                  <a:srgbClr val="FF0000"/>
                </a:solidFill>
                <a:latin typeface="微軟正黑體" pitchFamily="34" charset="-120"/>
                <a:ea typeface="微軟正黑體" pitchFamily="34" charset="-120"/>
              </a:rPr>
              <a:t>無聲</a:t>
            </a:r>
            <a:r>
              <a:rPr lang="zh-TW" altLang="en-US" b="1" dirty="0" smtClean="0">
                <a:latin typeface="微軟正黑體" pitchFamily="34" charset="-120"/>
                <a:ea typeface="微軟正黑體" pitchFamily="34" charset="-120"/>
              </a:rPr>
              <a:t>希望</a:t>
            </a:r>
            <a:endParaRPr lang="zh-TW" altLang="en-US" b="1" dirty="0">
              <a:latin typeface="微軟正黑體" pitchFamily="34" charset="-120"/>
              <a:ea typeface="微軟正黑體" pitchFamily="34" charset="-120"/>
            </a:endParaRPr>
          </a:p>
        </p:txBody>
      </p:sp>
      <p:sp>
        <p:nvSpPr>
          <p:cNvPr id="9" name="副標題 2"/>
          <p:cNvSpPr txBox="1">
            <a:spLocks/>
          </p:cNvSpPr>
          <p:nvPr/>
        </p:nvSpPr>
        <p:spPr>
          <a:xfrm>
            <a:off x="467544" y="6497960"/>
            <a:ext cx="2088232" cy="360040"/>
          </a:xfrm>
          <a:prstGeom prst="rect">
            <a:avLst/>
          </a:prstGeom>
          <a:solidFill>
            <a:schemeClr val="bg1"/>
          </a:solidFill>
        </p:spPr>
        <p:txBody>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altLang="zh-TW" sz="1600" b="0" i="0" u="none" strike="noStrike" kern="1200" cap="none" spc="0" normalizeH="0" baseline="0" noProof="0" dirty="0" smtClean="0">
                <a:ln>
                  <a:noFill/>
                </a:ln>
                <a:solidFill>
                  <a:schemeClr val="tx1"/>
                </a:solidFill>
                <a:effectLst/>
                <a:uLnTx/>
                <a:uFillTx/>
                <a:latin typeface="+mn-lt"/>
                <a:ea typeface="+mn-ea"/>
                <a:cs typeface="+mn-cs"/>
              </a:rPr>
              <a:t>Photo: HKRC</a:t>
            </a:r>
            <a:endParaRPr kumimoji="0" lang="zh-TW" altLang="en-US" sz="1600" b="0" i="0" u="none" strike="noStrike" kern="1200" cap="none" spc="0" normalizeH="0" baseline="0" noProof="0" dirty="0">
              <a:ln>
                <a:noFill/>
              </a:ln>
              <a:solidFill>
                <a:schemeClr val="tx1"/>
              </a:solidFill>
              <a:effectLst/>
              <a:uLnTx/>
              <a:uFillTx/>
              <a:latin typeface="+mn-lt"/>
              <a:ea typeface="+mn-ea"/>
              <a:cs typeface="+mn-cs"/>
            </a:endParaRPr>
          </a:p>
        </p:txBody>
      </p:sp>
      <p:pic>
        <p:nvPicPr>
          <p:cNvPr id="11" name="圖片 10" descr="C:\Users\ashley.to\Desktop\Lebanon\photo_Ashley\Photo_Ashley\SAM_0952.JPG"/>
          <p:cNvPicPr/>
          <p:nvPr/>
        </p:nvPicPr>
        <p:blipFill rotWithShape="1">
          <a:blip r:embed="rId3" cstate="email">
            <a:extLst>
              <a:ext uri="{28A0092B-C50C-407E-A947-70E740481C1C}">
                <a14:useLocalDpi xmlns:a14="http://schemas.microsoft.com/office/drawing/2010/main"/>
              </a:ext>
            </a:extLst>
          </a:blip>
          <a:srcRect/>
          <a:stretch/>
        </p:blipFill>
        <p:spPr bwMode="auto">
          <a:xfrm>
            <a:off x="611560" y="1160372"/>
            <a:ext cx="5904656" cy="4193686"/>
          </a:xfrm>
          <a:prstGeom prst="rect">
            <a:avLst/>
          </a:prstGeom>
          <a:noFill/>
          <a:ln>
            <a:noFill/>
          </a:ln>
        </p:spPr>
      </p:pic>
      <p:sp>
        <p:nvSpPr>
          <p:cNvPr id="6" name="文字方塊 5"/>
          <p:cNvSpPr txBox="1"/>
          <p:nvPr/>
        </p:nvSpPr>
        <p:spPr>
          <a:xfrm>
            <a:off x="395536" y="5373216"/>
            <a:ext cx="6413715" cy="400110"/>
          </a:xfrm>
          <a:prstGeom prst="rect">
            <a:avLst/>
          </a:prstGeom>
          <a:noFill/>
        </p:spPr>
        <p:txBody>
          <a:bodyPr wrap="square" rtlCol="0">
            <a:spAutoFit/>
          </a:bodyPr>
          <a:lstStyle/>
          <a:p>
            <a:r>
              <a:rPr lang="en-US" altLang="zh-TW" sz="2000" b="1" dirty="0">
                <a:latin typeface="微軟正黑體" panose="020B0604030504040204" pitchFamily="34" charset="-120"/>
                <a:ea typeface="微軟正黑體" panose="020B0604030504040204" pitchFamily="34" charset="-120"/>
              </a:rPr>
              <a:t>Rania </a:t>
            </a:r>
            <a:r>
              <a:rPr lang="zh-TW" altLang="en-US" sz="2000" dirty="0" smtClean="0">
                <a:latin typeface="微軟正黑體" pitchFamily="34" charset="-120"/>
                <a:ea typeface="微軟正黑體" pitchFamily="34" charset="-120"/>
              </a:rPr>
              <a:t>最</a:t>
            </a:r>
            <a:r>
              <a:rPr lang="zh-TW" altLang="en-US" sz="2000" dirty="0">
                <a:latin typeface="微軟正黑體" pitchFamily="34" charset="-120"/>
                <a:ea typeface="微軟正黑體" pitchFamily="34" charset="-120"/>
              </a:rPr>
              <a:t>希望</a:t>
            </a:r>
            <a:r>
              <a:rPr lang="zh-TW" altLang="en-US" sz="2000" dirty="0">
                <a:solidFill>
                  <a:srgbClr val="FF0000"/>
                </a:solidFill>
                <a:latin typeface="微軟正黑體" pitchFamily="34" charset="-120"/>
                <a:ea typeface="微軟正黑體" pitchFamily="34" charset="-120"/>
              </a:rPr>
              <a:t>她的孩子可以繼續上學和自給自足</a:t>
            </a:r>
            <a:r>
              <a:rPr lang="zh-TW" altLang="en-US" sz="2000" dirty="0">
                <a:latin typeface="微軟正黑體" pitchFamily="34" charset="-120"/>
                <a:ea typeface="微軟正黑體" pitchFamily="34" charset="-120"/>
              </a:rPr>
              <a:t>。</a:t>
            </a:r>
            <a:endParaRPr lang="en-US" altLang="zh-TW" sz="2000" dirty="0">
              <a:latin typeface="微軟正黑體" pitchFamily="34" charset="-120"/>
              <a:ea typeface="微軟正黑體" pitchFamily="34" charset="-120"/>
            </a:endParaRPr>
          </a:p>
        </p:txBody>
      </p:sp>
      <p:pic>
        <p:nvPicPr>
          <p:cNvPr id="10" name="Picture 4" descr="相關圖片">
            <a:hlinkClick r:id="rId4"/>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660232" y="1209526"/>
            <a:ext cx="650775" cy="650775"/>
          </a:xfrm>
          <a:prstGeom prst="rect">
            <a:avLst/>
          </a:prstGeom>
          <a:noFill/>
          <a:extLst>
            <a:ext uri="{909E8E84-426E-40DD-AFC4-6F175D3DCCD1}">
              <a14:hiddenFill xmlns:a14="http://schemas.microsoft.com/office/drawing/2010/main">
                <a:solidFill>
                  <a:srgbClr val="FFFFFF"/>
                </a:solidFill>
              </a14:hiddenFill>
            </a:ext>
          </a:extLst>
        </p:spPr>
      </p:pic>
      <p:sp>
        <p:nvSpPr>
          <p:cNvPr id="3" name="文字方塊 2"/>
          <p:cNvSpPr txBox="1"/>
          <p:nvPr/>
        </p:nvSpPr>
        <p:spPr>
          <a:xfrm>
            <a:off x="6588224" y="1209526"/>
            <a:ext cx="2944356" cy="923330"/>
          </a:xfrm>
          <a:prstGeom prst="rect">
            <a:avLst/>
          </a:prstGeom>
          <a:noFill/>
        </p:spPr>
        <p:txBody>
          <a:bodyPr wrap="square" rtlCol="0">
            <a:spAutoFit/>
          </a:bodyPr>
          <a:lstStyle/>
          <a:p>
            <a:r>
              <a:rPr lang="zh-TW" altLang="en-US" dirty="0" smtClean="0">
                <a:latin typeface="微軟正黑體" panose="020B0604030504040204" pitchFamily="34" charset="-120"/>
                <a:ea typeface="微軟正黑體" panose="020B0604030504040204" pitchFamily="34" charset="-120"/>
              </a:rPr>
              <a:t>　　　延伸短片：</a:t>
            </a:r>
            <a:endParaRPr lang="en-US" altLang="zh-TW" dirty="0" smtClean="0">
              <a:latin typeface="微軟正黑體" panose="020B0604030504040204" pitchFamily="34" charset="-120"/>
              <a:ea typeface="微軟正黑體" panose="020B0604030504040204" pitchFamily="34" charset="-120"/>
            </a:endParaRPr>
          </a:p>
          <a:p>
            <a:r>
              <a:rPr lang="zh-TW" altLang="en-US" dirty="0" smtClean="0">
                <a:latin typeface="微軟正黑體" panose="020B0604030504040204" pitchFamily="34" charset="-120"/>
                <a:ea typeface="微軟正黑體" panose="020B0604030504040204" pitchFamily="34" charset="-120"/>
              </a:rPr>
              <a:t>　　　香港紅十字會</a:t>
            </a:r>
            <a:endParaRPr lang="en-US" altLang="zh-TW" dirty="0" smtClean="0">
              <a:latin typeface="微軟正黑體" panose="020B0604030504040204" pitchFamily="34" charset="-120"/>
              <a:ea typeface="微軟正黑體" panose="020B0604030504040204" pitchFamily="34" charset="-120"/>
            </a:endParaRPr>
          </a:p>
          <a:p>
            <a:r>
              <a:rPr lang="zh-TW" altLang="en-US" dirty="0" smtClean="0">
                <a:latin typeface="微軟正黑體" panose="020B0604030504040204" pitchFamily="34" charset="-120"/>
                <a:ea typeface="微軟正黑體" panose="020B0604030504040204" pitchFamily="34" charset="-120"/>
                <a:hlinkClick r:id="rId4"/>
              </a:rPr>
              <a:t>「難民</a:t>
            </a:r>
            <a:r>
              <a:rPr lang="zh-TW" altLang="en-US" dirty="0">
                <a:latin typeface="微軟正黑體" panose="020B0604030504040204" pitchFamily="34" charset="-120"/>
                <a:ea typeface="微軟正黑體" panose="020B0604030504040204" pitchFamily="34" charset="-120"/>
                <a:hlinkClick r:id="rId4"/>
              </a:rPr>
              <a:t>的生計及</a:t>
            </a:r>
            <a:r>
              <a:rPr lang="zh-TW" altLang="en-US" dirty="0" smtClean="0">
                <a:latin typeface="微軟正黑體" panose="020B0604030504040204" pitchFamily="34" charset="-120"/>
                <a:ea typeface="微軟正黑體" panose="020B0604030504040204" pitchFamily="34" charset="-120"/>
                <a:hlinkClick r:id="rId4"/>
              </a:rPr>
              <a:t>居住」</a:t>
            </a:r>
            <a:endParaRPr lang="zh-HK" altLang="en-US"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9780742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899592" y="332656"/>
            <a:ext cx="7776864" cy="648072"/>
          </a:xfrm>
        </p:spPr>
        <p:txBody>
          <a:bodyPr>
            <a:noAutofit/>
          </a:bodyPr>
          <a:lstStyle/>
          <a:p>
            <a:r>
              <a:rPr lang="zh-TW" altLang="en-US" sz="3600" b="1" dirty="0" smtClean="0">
                <a:latin typeface="微軟正黑體" pitchFamily="34" charset="-120"/>
                <a:ea typeface="微軟正黑體" pitchFamily="34" charset="-120"/>
              </a:rPr>
              <a:t>內戰快將六年，人道需要仍然</a:t>
            </a:r>
            <a:r>
              <a:rPr lang="zh-TW" altLang="en-US" sz="3600" b="1" dirty="0" smtClean="0">
                <a:solidFill>
                  <a:srgbClr val="FF0000"/>
                </a:solidFill>
                <a:latin typeface="微軟正黑體" pitchFamily="34" charset="-120"/>
                <a:ea typeface="微軟正黑體" pitchFamily="34" charset="-120"/>
              </a:rPr>
              <a:t>龐大</a:t>
            </a:r>
            <a:endParaRPr lang="zh-TW" altLang="en-US" sz="3600" b="1" dirty="0">
              <a:solidFill>
                <a:srgbClr val="FF0000"/>
              </a:solidFill>
              <a:latin typeface="微軟正黑體" pitchFamily="34" charset="-120"/>
              <a:ea typeface="微軟正黑體" pitchFamily="34" charset="-120"/>
            </a:endParaRPr>
          </a:p>
        </p:txBody>
      </p:sp>
      <p:grpSp>
        <p:nvGrpSpPr>
          <p:cNvPr id="8" name="群組 7"/>
          <p:cNvGrpSpPr/>
          <p:nvPr/>
        </p:nvGrpSpPr>
        <p:grpSpPr>
          <a:xfrm>
            <a:off x="868049" y="1052736"/>
            <a:ext cx="7704856" cy="3528392"/>
            <a:chOff x="755576" y="1484784"/>
            <a:chExt cx="7704856" cy="3528392"/>
          </a:xfrm>
        </p:grpSpPr>
        <p:pic>
          <p:nvPicPr>
            <p:cNvPr id="6" name="圖片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932040" y="1484784"/>
              <a:ext cx="1368152" cy="3528392"/>
            </a:xfrm>
            <a:prstGeom prst="rect">
              <a:avLst/>
            </a:prstGeom>
          </p:spPr>
        </p:pic>
        <p:pic>
          <p:nvPicPr>
            <p:cNvPr id="23" name="圖片 2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699792" y="1484784"/>
              <a:ext cx="1296144" cy="3528392"/>
            </a:xfrm>
            <a:prstGeom prst="rect">
              <a:avLst/>
            </a:prstGeom>
          </p:spPr>
        </p:pic>
        <p:sp>
          <p:nvSpPr>
            <p:cNvPr id="7" name="文字方塊 6"/>
            <p:cNvSpPr txBox="1"/>
            <p:nvPr/>
          </p:nvSpPr>
          <p:spPr>
            <a:xfrm>
              <a:off x="755576" y="1897668"/>
              <a:ext cx="1944216" cy="523220"/>
            </a:xfrm>
            <a:prstGeom prst="rect">
              <a:avLst/>
            </a:prstGeom>
            <a:noFill/>
          </p:spPr>
          <p:txBody>
            <a:bodyPr wrap="square" rtlCol="0">
              <a:spAutoFit/>
            </a:bodyPr>
            <a:lstStyle/>
            <a:p>
              <a:pPr algn="r"/>
              <a:r>
                <a:rPr lang="zh-TW" altLang="en-US" sz="2800" b="1" dirty="0" smtClean="0">
                  <a:latin typeface="微軟正黑體" panose="020B0604030504040204" pitchFamily="34" charset="-120"/>
                  <a:ea typeface="微軟正黑體" panose="020B0604030504040204" pitchFamily="34" charset="-120"/>
                </a:rPr>
                <a:t>食物</a:t>
              </a:r>
              <a:endParaRPr lang="zh-HK" altLang="en-US" sz="2800" b="1" dirty="0">
                <a:latin typeface="微軟正黑體" panose="020B0604030504040204" pitchFamily="34" charset="-120"/>
                <a:ea typeface="微軟正黑體" panose="020B0604030504040204" pitchFamily="34" charset="-120"/>
              </a:endParaRPr>
            </a:p>
          </p:txBody>
        </p:sp>
        <p:sp>
          <p:nvSpPr>
            <p:cNvPr id="27" name="文字方塊 26"/>
            <p:cNvSpPr txBox="1"/>
            <p:nvPr/>
          </p:nvSpPr>
          <p:spPr>
            <a:xfrm>
              <a:off x="755576" y="3028890"/>
              <a:ext cx="1944216" cy="523220"/>
            </a:xfrm>
            <a:prstGeom prst="rect">
              <a:avLst/>
            </a:prstGeom>
            <a:noFill/>
          </p:spPr>
          <p:txBody>
            <a:bodyPr wrap="square" rtlCol="0">
              <a:spAutoFit/>
            </a:bodyPr>
            <a:lstStyle/>
            <a:p>
              <a:pPr algn="r"/>
              <a:r>
                <a:rPr lang="zh-TW" altLang="en-US" sz="2800" b="1" dirty="0" smtClean="0">
                  <a:latin typeface="微軟正黑體" panose="020B0604030504040204" pitchFamily="34" charset="-120"/>
                  <a:ea typeface="微軟正黑體" panose="020B0604030504040204" pitchFamily="34" charset="-120"/>
                </a:rPr>
                <a:t>食水</a:t>
              </a:r>
              <a:endParaRPr lang="zh-HK" altLang="en-US" sz="2800" b="1" dirty="0">
                <a:latin typeface="微軟正黑體" panose="020B0604030504040204" pitchFamily="34" charset="-120"/>
                <a:ea typeface="微軟正黑體" panose="020B0604030504040204" pitchFamily="34" charset="-120"/>
              </a:endParaRPr>
            </a:p>
          </p:txBody>
        </p:sp>
        <p:sp>
          <p:nvSpPr>
            <p:cNvPr id="28" name="文字方塊 27"/>
            <p:cNvSpPr txBox="1"/>
            <p:nvPr/>
          </p:nvSpPr>
          <p:spPr>
            <a:xfrm>
              <a:off x="791580" y="4149080"/>
              <a:ext cx="1944216" cy="523220"/>
            </a:xfrm>
            <a:prstGeom prst="rect">
              <a:avLst/>
            </a:prstGeom>
            <a:noFill/>
          </p:spPr>
          <p:txBody>
            <a:bodyPr wrap="square" rtlCol="0">
              <a:spAutoFit/>
            </a:bodyPr>
            <a:lstStyle/>
            <a:p>
              <a:pPr algn="r"/>
              <a:r>
                <a:rPr lang="zh-TW" altLang="en-US" sz="2800" b="1" dirty="0" smtClean="0">
                  <a:latin typeface="微軟正黑體" panose="020B0604030504040204" pitchFamily="34" charset="-120"/>
                  <a:ea typeface="微軟正黑體" panose="020B0604030504040204" pitchFamily="34" charset="-120"/>
                </a:rPr>
                <a:t>醫療服務</a:t>
              </a:r>
              <a:endParaRPr lang="zh-HK" altLang="en-US" sz="2800" b="1" dirty="0">
                <a:latin typeface="微軟正黑體" panose="020B0604030504040204" pitchFamily="34" charset="-120"/>
                <a:ea typeface="微軟正黑體" panose="020B0604030504040204" pitchFamily="34" charset="-120"/>
              </a:endParaRPr>
            </a:p>
          </p:txBody>
        </p:sp>
        <p:sp>
          <p:nvSpPr>
            <p:cNvPr id="29" name="文字方塊 28"/>
            <p:cNvSpPr txBox="1"/>
            <p:nvPr/>
          </p:nvSpPr>
          <p:spPr>
            <a:xfrm>
              <a:off x="6506239" y="1897668"/>
              <a:ext cx="1944216" cy="523220"/>
            </a:xfrm>
            <a:prstGeom prst="rect">
              <a:avLst/>
            </a:prstGeom>
            <a:noFill/>
          </p:spPr>
          <p:txBody>
            <a:bodyPr wrap="square" rtlCol="0">
              <a:spAutoFit/>
            </a:bodyPr>
            <a:lstStyle/>
            <a:p>
              <a:r>
                <a:rPr lang="zh-TW" altLang="en-US" sz="2800" b="1" dirty="0" smtClean="0">
                  <a:latin typeface="微軟正黑體" panose="020B0604030504040204" pitchFamily="34" charset="-120"/>
                  <a:ea typeface="微軟正黑體" panose="020B0604030504040204" pitchFamily="34" charset="-120"/>
                </a:rPr>
                <a:t>禦寒衣物</a:t>
              </a:r>
              <a:endParaRPr lang="zh-HK" altLang="en-US" sz="2800" b="1" dirty="0">
                <a:latin typeface="微軟正黑體" panose="020B0604030504040204" pitchFamily="34" charset="-120"/>
                <a:ea typeface="微軟正黑體" panose="020B0604030504040204" pitchFamily="34" charset="-120"/>
              </a:endParaRPr>
            </a:p>
          </p:txBody>
        </p:sp>
        <p:sp>
          <p:nvSpPr>
            <p:cNvPr id="30" name="文字方塊 29"/>
            <p:cNvSpPr txBox="1"/>
            <p:nvPr/>
          </p:nvSpPr>
          <p:spPr>
            <a:xfrm>
              <a:off x="6506239" y="3028890"/>
              <a:ext cx="1944216" cy="523220"/>
            </a:xfrm>
            <a:prstGeom prst="rect">
              <a:avLst/>
            </a:prstGeom>
            <a:noFill/>
          </p:spPr>
          <p:txBody>
            <a:bodyPr wrap="square" rtlCol="0">
              <a:spAutoFit/>
            </a:bodyPr>
            <a:lstStyle/>
            <a:p>
              <a:r>
                <a:rPr lang="zh-TW" altLang="en-US" sz="2800" b="1" dirty="0" smtClean="0">
                  <a:latin typeface="微軟正黑體" panose="020B0604030504040204" pitchFamily="34" charset="-120"/>
                  <a:ea typeface="微軟正黑體" panose="020B0604030504040204" pitchFamily="34" charset="-120"/>
                </a:rPr>
                <a:t>居所</a:t>
              </a:r>
              <a:endParaRPr lang="zh-HK" altLang="en-US" sz="2800" b="1" dirty="0">
                <a:latin typeface="微軟正黑體" panose="020B0604030504040204" pitchFamily="34" charset="-120"/>
                <a:ea typeface="微軟正黑體" panose="020B0604030504040204" pitchFamily="34" charset="-120"/>
              </a:endParaRPr>
            </a:p>
          </p:txBody>
        </p:sp>
        <p:sp>
          <p:nvSpPr>
            <p:cNvPr id="31" name="文字方塊 30"/>
            <p:cNvSpPr txBox="1"/>
            <p:nvPr/>
          </p:nvSpPr>
          <p:spPr>
            <a:xfrm>
              <a:off x="6516216" y="4149080"/>
              <a:ext cx="1944216" cy="523220"/>
            </a:xfrm>
            <a:prstGeom prst="rect">
              <a:avLst/>
            </a:prstGeom>
            <a:noFill/>
          </p:spPr>
          <p:txBody>
            <a:bodyPr wrap="square" rtlCol="0">
              <a:spAutoFit/>
            </a:bodyPr>
            <a:lstStyle/>
            <a:p>
              <a:r>
                <a:rPr lang="zh-TW" altLang="en-US" sz="2800" b="1" dirty="0" smtClean="0">
                  <a:latin typeface="微軟正黑體" panose="020B0604030504040204" pitchFamily="34" charset="-120"/>
                  <a:ea typeface="微軟正黑體" panose="020B0604030504040204" pitchFamily="34" charset="-120"/>
                </a:rPr>
                <a:t>生計支援</a:t>
              </a:r>
              <a:endParaRPr lang="zh-HK" altLang="en-US" sz="2800" b="1" dirty="0">
                <a:latin typeface="微軟正黑體" panose="020B0604030504040204" pitchFamily="34" charset="-120"/>
                <a:ea typeface="微軟正黑體" panose="020B0604030504040204" pitchFamily="34" charset="-120"/>
              </a:endParaRPr>
            </a:p>
          </p:txBody>
        </p:sp>
      </p:grpSp>
      <p:sp>
        <p:nvSpPr>
          <p:cNvPr id="12" name="文字方塊 11"/>
          <p:cNvSpPr txBox="1"/>
          <p:nvPr/>
        </p:nvSpPr>
        <p:spPr>
          <a:xfrm>
            <a:off x="899592" y="5025369"/>
            <a:ext cx="7416824" cy="461665"/>
          </a:xfrm>
          <a:prstGeom prst="rect">
            <a:avLst/>
          </a:prstGeom>
          <a:noFill/>
        </p:spPr>
        <p:txBody>
          <a:bodyPr wrap="square" rtlCol="0">
            <a:spAutoFit/>
          </a:bodyPr>
          <a:lstStyle/>
          <a:p>
            <a:pPr algn="ctr"/>
            <a:r>
              <a:rPr lang="en-US" altLang="zh-TW" sz="2400" b="1" dirty="0" smtClean="0">
                <a:latin typeface="微軟正黑體" panose="020B0604030504040204" pitchFamily="34" charset="-120"/>
                <a:ea typeface="微軟正黑體" panose="020B0604030504040204" pitchFamily="34" charset="-120"/>
              </a:rPr>
              <a:t>2017</a:t>
            </a:r>
            <a:r>
              <a:rPr lang="zh-TW" altLang="en-US" sz="2400" b="1" dirty="0" smtClean="0">
                <a:latin typeface="微軟正黑體" panose="020B0604030504040204" pitchFamily="34" charset="-120"/>
                <a:ea typeface="微軟正黑體" panose="020B0604030504040204" pitchFamily="34" charset="-120"/>
              </a:rPr>
              <a:t>年，國際紅十字會全球呼籲</a:t>
            </a:r>
            <a:r>
              <a:rPr lang="en-US" altLang="zh-TW" sz="2400" b="1" dirty="0" smtClean="0">
                <a:solidFill>
                  <a:srgbClr val="FF0000"/>
                </a:solidFill>
                <a:latin typeface="微軟正黑體" panose="020B0604030504040204" pitchFamily="34" charset="-120"/>
                <a:ea typeface="微軟正黑體" panose="020B0604030504040204" pitchFamily="34" charset="-120"/>
              </a:rPr>
              <a:t>HK$48.5</a:t>
            </a:r>
            <a:r>
              <a:rPr lang="zh-TW" altLang="en-US" sz="2400" b="1" dirty="0" smtClean="0">
                <a:solidFill>
                  <a:srgbClr val="FF0000"/>
                </a:solidFill>
                <a:latin typeface="微軟正黑體" panose="020B0604030504040204" pitchFamily="34" charset="-120"/>
                <a:ea typeface="微軟正黑體" panose="020B0604030504040204" pitchFamily="34" charset="-120"/>
              </a:rPr>
              <a:t>億</a:t>
            </a:r>
            <a:endParaRPr lang="en-US" altLang="zh-TW" sz="2400" b="1" dirty="0" smtClean="0">
              <a:solidFill>
                <a:srgbClr val="FF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1526578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p:nvPr>
        </p:nvSpPr>
        <p:spPr>
          <a:xfrm>
            <a:off x="755576" y="408035"/>
            <a:ext cx="7776864" cy="648071"/>
          </a:xfrm>
        </p:spPr>
        <p:txBody>
          <a:bodyPr>
            <a:noAutofit/>
          </a:bodyPr>
          <a:lstStyle/>
          <a:p>
            <a:r>
              <a:rPr lang="zh-TW" altLang="en-US" sz="3200" b="1" dirty="0">
                <a:latin typeface="微軟正黑體" panose="020B0604030504040204" pitchFamily="34" charset="-120"/>
                <a:ea typeface="微軟正黑體" panose="020B0604030504040204" pitchFamily="34" charset="-120"/>
              </a:rPr>
              <a:t>香港紅十字會工作 </a:t>
            </a:r>
            <a:r>
              <a:rPr lang="en-US" altLang="zh-HK" sz="3200" b="1" dirty="0">
                <a:latin typeface="微軟正黑體" panose="020B0604030504040204" pitchFamily="34" charset="-120"/>
                <a:ea typeface="微軟正黑體" panose="020B0604030504040204" pitchFamily="34" charset="-120"/>
              </a:rPr>
              <a:t>(2013-2016</a:t>
            </a:r>
            <a:r>
              <a:rPr lang="en-US" altLang="zh-HK" sz="3200" b="1" dirty="0" smtClean="0">
                <a:latin typeface="微軟正黑體" panose="020B0604030504040204" pitchFamily="34" charset="-120"/>
                <a:ea typeface="微軟正黑體" panose="020B0604030504040204" pitchFamily="34" charset="-120"/>
              </a:rPr>
              <a:t>)</a:t>
            </a:r>
            <a:endParaRPr lang="zh-HK" altLang="en-US" sz="3200" b="1" dirty="0">
              <a:latin typeface="微軟正黑體" panose="020B0604030504040204" pitchFamily="34" charset="-120"/>
              <a:ea typeface="微軟正黑體" panose="020B0604030504040204" pitchFamily="34" charset="-120"/>
            </a:endParaRPr>
          </a:p>
        </p:txBody>
      </p:sp>
      <p:pic>
        <p:nvPicPr>
          <p:cNvPr id="28" name="圖片 27"/>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06017" y="1087519"/>
            <a:ext cx="1036416" cy="1260000"/>
          </a:xfrm>
          <a:prstGeom prst="rect">
            <a:avLst/>
          </a:prstGeom>
        </p:spPr>
      </p:pic>
      <p:pic>
        <p:nvPicPr>
          <p:cNvPr id="29" name="圖片 28"/>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209218" y="1417251"/>
            <a:ext cx="1014000" cy="936000"/>
          </a:xfrm>
          <a:prstGeom prst="rect">
            <a:avLst/>
          </a:prstGeom>
        </p:spPr>
      </p:pic>
      <p:pic>
        <p:nvPicPr>
          <p:cNvPr id="30" name="圖片 29"/>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262332" y="1408914"/>
            <a:ext cx="1329232" cy="1080000"/>
          </a:xfrm>
          <a:prstGeom prst="rect">
            <a:avLst/>
          </a:prstGeom>
        </p:spPr>
      </p:pic>
      <p:sp>
        <p:nvSpPr>
          <p:cNvPr id="31" name="文字方塊 30"/>
          <p:cNvSpPr txBox="1"/>
          <p:nvPr/>
        </p:nvSpPr>
        <p:spPr>
          <a:xfrm>
            <a:off x="4697769" y="2189371"/>
            <a:ext cx="2120709" cy="923330"/>
          </a:xfrm>
          <a:prstGeom prst="rect">
            <a:avLst/>
          </a:prstGeom>
          <a:noFill/>
        </p:spPr>
        <p:txBody>
          <a:bodyPr wrap="square" rtlCol="0">
            <a:spAutoFit/>
          </a:bodyPr>
          <a:lstStyle/>
          <a:p>
            <a:pPr algn="ctr"/>
            <a:r>
              <a:rPr lang="zh-TW" altLang="en-US" dirty="0" smtClean="0">
                <a:latin typeface="微軟正黑體" panose="020B0604030504040204" pitchFamily="34" charset="-120"/>
                <a:ea typeface="微軟正黑體" panose="020B0604030504040204" pitchFamily="34" charset="-120"/>
              </a:rPr>
              <a:t>為</a:t>
            </a:r>
            <a:r>
              <a:rPr lang="en-US" altLang="zh-TW" dirty="0" smtClean="0">
                <a:latin typeface="微軟正黑體" panose="020B0604030504040204" pitchFamily="34" charset="-120"/>
                <a:ea typeface="微軟正黑體" panose="020B0604030504040204" pitchFamily="34" charset="-120"/>
              </a:rPr>
              <a:t>22,000</a:t>
            </a:r>
            <a:r>
              <a:rPr lang="zh-TW" altLang="en-US" dirty="0" smtClean="0">
                <a:latin typeface="微軟正黑體" panose="020B0604030504040204" pitchFamily="34" charset="-120"/>
                <a:ea typeface="微軟正黑體" panose="020B0604030504040204" pitchFamily="34" charset="-120"/>
              </a:rPr>
              <a:t>人提供</a:t>
            </a:r>
            <a:endParaRPr lang="en-US" altLang="zh-TW" dirty="0" smtClean="0">
              <a:latin typeface="微軟正黑體" panose="020B0604030504040204" pitchFamily="34" charset="-120"/>
              <a:ea typeface="微軟正黑體" panose="020B0604030504040204" pitchFamily="34" charset="-120"/>
            </a:endParaRPr>
          </a:p>
          <a:p>
            <a:pPr algn="ctr"/>
            <a:r>
              <a:rPr lang="zh-TW" altLang="en-US" b="1" dirty="0" smtClean="0">
                <a:solidFill>
                  <a:srgbClr val="FF0000"/>
                </a:solidFill>
                <a:latin typeface="微軟正黑體" panose="020B0604030504040204" pitchFamily="34" charset="-120"/>
                <a:ea typeface="微軟正黑體" panose="020B0604030504040204" pitchFamily="34" charset="-120"/>
              </a:rPr>
              <a:t>清潔</a:t>
            </a:r>
            <a:r>
              <a:rPr lang="zh-TW" altLang="zh-HK" b="1" dirty="0">
                <a:solidFill>
                  <a:srgbClr val="FF0000"/>
                </a:solidFill>
                <a:latin typeface="微軟正黑體" panose="020B0604030504040204" pitchFamily="34" charset="-120"/>
                <a:ea typeface="微軟正黑體" panose="020B0604030504040204" pitchFamily="34" charset="-120"/>
              </a:rPr>
              <a:t>食水</a:t>
            </a:r>
            <a:r>
              <a:rPr lang="zh-TW" altLang="zh-HK" dirty="0" smtClean="0">
                <a:latin typeface="微軟正黑體" panose="020B0604030504040204" pitchFamily="34" charset="-120"/>
                <a:ea typeface="微軟正黑體" panose="020B0604030504040204" pitchFamily="34" charset="-120"/>
              </a:rPr>
              <a:t>及</a:t>
            </a:r>
            <a:endParaRPr lang="en-US" altLang="zh-TW" dirty="0" smtClean="0">
              <a:latin typeface="微軟正黑體" panose="020B0604030504040204" pitchFamily="34" charset="-120"/>
              <a:ea typeface="微軟正黑體" panose="020B0604030504040204" pitchFamily="34" charset="-120"/>
            </a:endParaRPr>
          </a:p>
          <a:p>
            <a:pPr algn="ctr"/>
            <a:r>
              <a:rPr lang="zh-TW" altLang="en-US" dirty="0" smtClean="0">
                <a:latin typeface="微軟正黑體" panose="020B0604030504040204" pitchFamily="34" charset="-120"/>
                <a:ea typeface="微軟正黑體" panose="020B0604030504040204" pitchFamily="34" charset="-120"/>
              </a:rPr>
              <a:t>推行</a:t>
            </a:r>
            <a:r>
              <a:rPr lang="zh-TW" altLang="en-US" dirty="0">
                <a:latin typeface="微軟正黑體" panose="020B0604030504040204" pitchFamily="34" charset="-120"/>
                <a:ea typeface="微軟正黑體" panose="020B0604030504040204" pitchFamily="34" charset="-120"/>
              </a:rPr>
              <a:t>衞</a:t>
            </a:r>
            <a:r>
              <a:rPr lang="zh-TW" altLang="zh-HK" dirty="0" smtClean="0">
                <a:latin typeface="微軟正黑體" panose="020B0604030504040204" pitchFamily="34" charset="-120"/>
                <a:ea typeface="微軟正黑體" panose="020B0604030504040204" pitchFamily="34" charset="-120"/>
              </a:rPr>
              <a:t>生</a:t>
            </a:r>
            <a:r>
              <a:rPr lang="zh-TW" altLang="en-US" dirty="0">
                <a:latin typeface="微軟正黑體" panose="020B0604030504040204" pitchFamily="34" charset="-120"/>
                <a:ea typeface="微軟正黑體" panose="020B0604030504040204" pitchFamily="34" charset="-120"/>
              </a:rPr>
              <a:t>項目</a:t>
            </a:r>
            <a:endParaRPr lang="en-US" altLang="zh-HK" dirty="0" smtClean="0">
              <a:latin typeface="微軟正黑體" panose="020B0604030504040204" pitchFamily="34" charset="-120"/>
              <a:ea typeface="微軟正黑體" panose="020B0604030504040204" pitchFamily="34" charset="-120"/>
            </a:endParaRPr>
          </a:p>
        </p:txBody>
      </p:sp>
      <p:sp>
        <p:nvSpPr>
          <p:cNvPr id="32" name="文字方塊 31"/>
          <p:cNvSpPr txBox="1"/>
          <p:nvPr/>
        </p:nvSpPr>
        <p:spPr>
          <a:xfrm>
            <a:off x="2722302" y="2219946"/>
            <a:ext cx="2111923" cy="646331"/>
          </a:xfrm>
          <a:prstGeom prst="rect">
            <a:avLst/>
          </a:prstGeom>
          <a:noFill/>
        </p:spPr>
        <p:txBody>
          <a:bodyPr wrap="square" rtlCol="0">
            <a:spAutoFit/>
          </a:bodyPr>
          <a:lstStyle/>
          <a:p>
            <a:pPr algn="ctr"/>
            <a:r>
              <a:rPr lang="zh-TW" altLang="en-US" dirty="0" smtClean="0">
                <a:latin typeface="微軟正黑體" panose="020B0604030504040204" pitchFamily="34" charset="-120"/>
                <a:ea typeface="微軟正黑體" panose="020B0604030504040204" pitchFamily="34" charset="-120"/>
              </a:rPr>
              <a:t>向</a:t>
            </a:r>
            <a:r>
              <a:rPr lang="en-US" altLang="zh-HK" dirty="0" smtClean="0">
                <a:latin typeface="微軟正黑體" panose="020B0604030504040204" pitchFamily="34" charset="-120"/>
                <a:ea typeface="微軟正黑體" panose="020B0604030504040204" pitchFamily="34" charset="-120"/>
              </a:rPr>
              <a:t>1,110</a:t>
            </a:r>
            <a:r>
              <a:rPr lang="zh-TW" altLang="en-US" dirty="0" smtClean="0">
                <a:latin typeface="微軟正黑體" panose="020B0604030504040204" pitchFamily="34" charset="-120"/>
                <a:ea typeface="微軟正黑體" panose="020B0604030504040204" pitchFamily="34" charset="-120"/>
              </a:rPr>
              <a:t>個家庭</a:t>
            </a:r>
            <a:endParaRPr lang="en-US" altLang="zh-TW" dirty="0" smtClean="0">
              <a:latin typeface="微軟正黑體" panose="020B0604030504040204" pitchFamily="34" charset="-120"/>
              <a:ea typeface="微軟正黑體" panose="020B0604030504040204" pitchFamily="34" charset="-120"/>
            </a:endParaRPr>
          </a:p>
          <a:p>
            <a:pPr algn="ctr"/>
            <a:r>
              <a:rPr lang="zh-TW" altLang="en-US" dirty="0" smtClean="0">
                <a:latin typeface="微軟正黑體" panose="020B0604030504040204" pitchFamily="34" charset="-120"/>
                <a:ea typeface="微軟正黑體" panose="020B0604030504040204" pitchFamily="34" charset="-120"/>
              </a:rPr>
              <a:t>提供一個月的</a:t>
            </a:r>
            <a:r>
              <a:rPr lang="zh-TW" altLang="en-US" b="1" dirty="0" smtClean="0">
                <a:solidFill>
                  <a:srgbClr val="FF0000"/>
                </a:solidFill>
                <a:latin typeface="微軟正黑體" panose="020B0604030504040204" pitchFamily="34" charset="-120"/>
                <a:ea typeface="微軟正黑體" panose="020B0604030504040204" pitchFamily="34" charset="-120"/>
              </a:rPr>
              <a:t>糧食</a:t>
            </a:r>
            <a:endParaRPr lang="zh-HK" altLang="en-US" b="1" dirty="0">
              <a:solidFill>
                <a:srgbClr val="FF0000"/>
              </a:solidFill>
              <a:latin typeface="微軟正黑體" panose="020B0604030504040204" pitchFamily="34" charset="-120"/>
              <a:ea typeface="微軟正黑體" panose="020B0604030504040204" pitchFamily="34" charset="-120"/>
            </a:endParaRPr>
          </a:p>
        </p:txBody>
      </p:sp>
      <p:sp>
        <p:nvSpPr>
          <p:cNvPr id="33" name="文字方塊 32"/>
          <p:cNvSpPr txBox="1"/>
          <p:nvPr/>
        </p:nvSpPr>
        <p:spPr>
          <a:xfrm>
            <a:off x="642894" y="2219946"/>
            <a:ext cx="2183931" cy="646331"/>
          </a:xfrm>
          <a:prstGeom prst="rect">
            <a:avLst/>
          </a:prstGeom>
          <a:noFill/>
        </p:spPr>
        <p:txBody>
          <a:bodyPr wrap="square" rtlCol="0">
            <a:spAutoFit/>
          </a:bodyPr>
          <a:lstStyle/>
          <a:p>
            <a:pPr algn="ctr"/>
            <a:r>
              <a:rPr lang="zh-TW" altLang="zh-HK" dirty="0" smtClean="0">
                <a:latin typeface="微軟正黑體" panose="020B0604030504040204" pitchFamily="34" charset="-120"/>
                <a:ea typeface="微軟正黑體" panose="020B0604030504040204" pitchFamily="34" charset="-120"/>
              </a:rPr>
              <a:t>派</a:t>
            </a:r>
            <a:r>
              <a:rPr lang="zh-TW" altLang="zh-HK" dirty="0">
                <a:latin typeface="微軟正黑體" panose="020B0604030504040204" pitchFamily="34" charset="-120"/>
                <a:ea typeface="微軟正黑體" panose="020B0604030504040204" pitchFamily="34" charset="-120"/>
              </a:rPr>
              <a:t>發</a:t>
            </a:r>
            <a:r>
              <a:rPr lang="en-US" altLang="zh-HK" dirty="0">
                <a:latin typeface="微軟正黑體" panose="020B0604030504040204" pitchFamily="34" charset="-120"/>
                <a:ea typeface="微軟正黑體" panose="020B0604030504040204" pitchFamily="34" charset="-120"/>
              </a:rPr>
              <a:t>9,000</a:t>
            </a:r>
            <a:r>
              <a:rPr lang="zh-TW" altLang="zh-HK" dirty="0" smtClean="0">
                <a:latin typeface="微軟正黑體" panose="020B0604030504040204" pitchFamily="34" charset="-120"/>
                <a:ea typeface="微軟正黑體" panose="020B0604030504040204" pitchFamily="34" charset="-120"/>
              </a:rPr>
              <a:t>張</a:t>
            </a:r>
            <a:r>
              <a:rPr lang="zh-TW" altLang="zh-HK" b="1" dirty="0" smtClean="0">
                <a:solidFill>
                  <a:srgbClr val="FF0000"/>
                </a:solidFill>
                <a:latin typeface="微軟正黑體" panose="020B0604030504040204" pitchFamily="34" charset="-120"/>
                <a:ea typeface="微軟正黑體" panose="020B0604030504040204" pitchFamily="34" charset="-120"/>
              </a:rPr>
              <a:t>毛毯</a:t>
            </a:r>
            <a:endParaRPr lang="en-US" altLang="zh-TW" b="1" dirty="0" smtClean="0">
              <a:solidFill>
                <a:srgbClr val="FF0000"/>
              </a:solidFill>
              <a:latin typeface="微軟正黑體" panose="020B0604030504040204" pitchFamily="34" charset="-120"/>
              <a:ea typeface="微軟正黑體" panose="020B0604030504040204" pitchFamily="34" charset="-120"/>
            </a:endParaRPr>
          </a:p>
          <a:p>
            <a:pPr algn="ctr"/>
            <a:r>
              <a:rPr lang="zh-TW" altLang="en-US" dirty="0" smtClean="0">
                <a:latin typeface="微軟正黑體" panose="020B0604030504040204" pitchFamily="34" charset="-120"/>
                <a:ea typeface="微軟正黑體" panose="020B0604030504040204" pitchFamily="34" charset="-120"/>
              </a:rPr>
              <a:t>及</a:t>
            </a:r>
            <a:r>
              <a:rPr lang="en-US" altLang="zh-HK" dirty="0" smtClean="0">
                <a:latin typeface="微軟正黑體" panose="020B0604030504040204" pitchFamily="34" charset="-120"/>
                <a:ea typeface="微軟正黑體" panose="020B0604030504040204" pitchFamily="34" charset="-120"/>
              </a:rPr>
              <a:t>112</a:t>
            </a:r>
            <a:r>
              <a:rPr lang="zh-TW" altLang="en-US" dirty="0" smtClean="0">
                <a:latin typeface="微軟正黑體" panose="020B0604030504040204" pitchFamily="34" charset="-120"/>
                <a:ea typeface="微軟正黑體" panose="020B0604030504040204" pitchFamily="34" charset="-120"/>
              </a:rPr>
              <a:t>份</a:t>
            </a:r>
            <a:r>
              <a:rPr lang="zh-TW" altLang="en-US" b="1" dirty="0" smtClean="0">
                <a:solidFill>
                  <a:srgbClr val="FF0000"/>
                </a:solidFill>
                <a:latin typeface="微軟正黑體" panose="020B0604030504040204" pitchFamily="34" charset="-120"/>
                <a:ea typeface="微軟正黑體" panose="020B0604030504040204" pitchFamily="34" charset="-120"/>
              </a:rPr>
              <a:t>日用品</a:t>
            </a:r>
            <a:endParaRPr lang="en-US" altLang="zh-TW" b="1" dirty="0" smtClean="0">
              <a:solidFill>
                <a:srgbClr val="FF0000"/>
              </a:solidFill>
              <a:latin typeface="微軟正黑體" panose="020B0604030504040204" pitchFamily="34" charset="-120"/>
              <a:ea typeface="微軟正黑體" panose="020B0604030504040204" pitchFamily="34" charset="-120"/>
            </a:endParaRPr>
          </a:p>
        </p:txBody>
      </p:sp>
      <p:pic>
        <p:nvPicPr>
          <p:cNvPr id="34" name="Picture 2"/>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2287808" y="3359124"/>
            <a:ext cx="868987" cy="820710"/>
          </a:xfrm>
          <a:prstGeom prst="rect">
            <a:avLst/>
          </a:prstGeom>
          <a:noFill/>
          <a:ln w="9525">
            <a:noFill/>
            <a:miter lim="800000"/>
            <a:headEnd/>
            <a:tailEnd/>
          </a:ln>
        </p:spPr>
      </p:pic>
      <p:sp>
        <p:nvSpPr>
          <p:cNvPr id="35" name="文字方塊 34"/>
          <p:cNvSpPr txBox="1"/>
          <p:nvPr/>
        </p:nvSpPr>
        <p:spPr>
          <a:xfrm>
            <a:off x="6584217" y="2219946"/>
            <a:ext cx="1977186" cy="646331"/>
          </a:xfrm>
          <a:prstGeom prst="rect">
            <a:avLst/>
          </a:prstGeom>
          <a:noFill/>
        </p:spPr>
        <p:txBody>
          <a:bodyPr wrap="square" rtlCol="0">
            <a:spAutoFit/>
          </a:bodyPr>
          <a:lstStyle/>
          <a:p>
            <a:pPr algn="ctr"/>
            <a:r>
              <a:rPr lang="zh-TW" altLang="en-US" dirty="0" smtClean="0">
                <a:latin typeface="微軟正黑體" panose="020B0604030504040204" pitchFamily="34" charset="-120"/>
                <a:ea typeface="微軟正黑體" panose="020B0604030504040204" pitchFamily="34" charset="-120"/>
              </a:rPr>
              <a:t>在黎巴嫩支援</a:t>
            </a:r>
            <a:endParaRPr lang="en-US" altLang="zh-TW" dirty="0" smtClean="0">
              <a:latin typeface="微軟正黑體" panose="020B0604030504040204" pitchFamily="34" charset="-120"/>
              <a:ea typeface="微軟正黑體" panose="020B0604030504040204" pitchFamily="34" charset="-120"/>
            </a:endParaRPr>
          </a:p>
          <a:p>
            <a:pPr algn="ctr"/>
            <a:r>
              <a:rPr lang="zh-TW" altLang="en-US" b="1" dirty="0" smtClean="0">
                <a:solidFill>
                  <a:srgbClr val="FF0000"/>
                </a:solidFill>
                <a:latin typeface="微軟正黑體" panose="020B0604030504040204" pitchFamily="34" charset="-120"/>
                <a:ea typeface="微軟正黑體" panose="020B0604030504040204" pitchFamily="34" charset="-120"/>
              </a:rPr>
              <a:t>急救服務</a:t>
            </a:r>
            <a:endParaRPr lang="zh-HK" altLang="en-US" b="1" dirty="0">
              <a:solidFill>
                <a:srgbClr val="FF0000"/>
              </a:solidFill>
              <a:latin typeface="微軟正黑體" panose="020B0604030504040204" pitchFamily="34" charset="-120"/>
              <a:ea typeface="微軟正黑體" panose="020B0604030504040204" pitchFamily="34" charset="-120"/>
            </a:endParaRPr>
          </a:p>
        </p:txBody>
      </p:sp>
      <p:sp>
        <p:nvSpPr>
          <p:cNvPr id="36" name="文字方塊 35"/>
          <p:cNvSpPr txBox="1"/>
          <p:nvPr/>
        </p:nvSpPr>
        <p:spPr>
          <a:xfrm>
            <a:off x="1223164" y="4170156"/>
            <a:ext cx="2998276" cy="1200329"/>
          </a:xfrm>
          <a:prstGeom prst="rect">
            <a:avLst/>
          </a:prstGeom>
          <a:noFill/>
        </p:spPr>
        <p:txBody>
          <a:bodyPr wrap="square" rtlCol="0">
            <a:spAutoFit/>
          </a:bodyPr>
          <a:lstStyle/>
          <a:p>
            <a:pPr algn="ctr"/>
            <a:r>
              <a:rPr lang="zh-TW" altLang="en-US" dirty="0" smtClean="0">
                <a:latin typeface="微軟正黑體" panose="020B0604030504040204" pitchFamily="34" charset="-120"/>
                <a:ea typeface="微軟正黑體" panose="020B0604030504040204" pitchFamily="34" charset="-120"/>
              </a:rPr>
              <a:t>先後派出</a:t>
            </a:r>
            <a:r>
              <a:rPr lang="en-US" altLang="zh-TW" b="1" dirty="0" smtClean="0">
                <a:solidFill>
                  <a:srgbClr val="FF0000"/>
                </a:solidFill>
                <a:latin typeface="微軟正黑體" panose="020B0604030504040204" pitchFamily="34" charset="-120"/>
                <a:ea typeface="微軟正黑體" panose="020B0604030504040204" pitchFamily="34" charset="-120"/>
              </a:rPr>
              <a:t>4</a:t>
            </a:r>
            <a:r>
              <a:rPr lang="zh-TW" altLang="en-US" b="1" dirty="0" smtClean="0">
                <a:solidFill>
                  <a:srgbClr val="FF0000"/>
                </a:solidFill>
                <a:latin typeface="微軟正黑體" panose="020B0604030504040204" pitchFamily="34" charset="-120"/>
                <a:ea typeface="微軟正黑體" panose="020B0604030504040204" pitchFamily="34" charset="-120"/>
              </a:rPr>
              <a:t>名醫護</a:t>
            </a:r>
            <a:r>
              <a:rPr lang="zh-TW" altLang="en-US" b="1" dirty="0">
                <a:solidFill>
                  <a:srgbClr val="FF0000"/>
                </a:solidFill>
                <a:latin typeface="微軟正黑體" panose="020B0604030504040204" pitchFamily="34" charset="-120"/>
                <a:ea typeface="微軟正黑體" panose="020B0604030504040204" pitchFamily="34" charset="-120"/>
              </a:rPr>
              <a:t>義工</a:t>
            </a:r>
            <a:r>
              <a:rPr lang="zh-TW" altLang="en-US" dirty="0" smtClean="0">
                <a:latin typeface="微軟正黑體" panose="020B0604030504040204" pitchFamily="34" charset="-120"/>
                <a:ea typeface="微軟正黑體" panose="020B0604030504040204" pitchFamily="34" charset="-120"/>
              </a:rPr>
              <a:t>到</a:t>
            </a:r>
            <a:endParaRPr lang="en-US" altLang="zh-TW" dirty="0" smtClean="0">
              <a:latin typeface="微軟正黑體" panose="020B0604030504040204" pitchFamily="34" charset="-120"/>
              <a:ea typeface="微軟正黑體" panose="020B0604030504040204" pitchFamily="34" charset="-120"/>
            </a:endParaRPr>
          </a:p>
          <a:p>
            <a:pPr algn="ctr"/>
            <a:r>
              <a:rPr lang="zh-TW" altLang="en-US" b="1" dirty="0" smtClean="0">
                <a:solidFill>
                  <a:srgbClr val="FF0000"/>
                </a:solidFill>
                <a:latin typeface="微軟正黑體" panose="020B0604030504040204" pitchFamily="34" charset="-120"/>
                <a:ea typeface="微軟正黑體" panose="020B0604030504040204" pitchFamily="34" charset="-120"/>
              </a:rPr>
              <a:t>約旦、黎巴嫩及希臘邊境</a:t>
            </a:r>
            <a:endParaRPr lang="en-US" altLang="zh-TW" b="1" dirty="0" smtClean="0">
              <a:solidFill>
                <a:srgbClr val="FF0000"/>
              </a:solidFill>
              <a:latin typeface="微軟正黑體" panose="020B0604030504040204" pitchFamily="34" charset="-120"/>
              <a:ea typeface="微軟正黑體" panose="020B0604030504040204" pitchFamily="34" charset="-120"/>
            </a:endParaRPr>
          </a:p>
          <a:p>
            <a:pPr algn="ctr"/>
            <a:r>
              <a:rPr lang="zh-TW" altLang="en-US" dirty="0" smtClean="0">
                <a:latin typeface="微軟正黑體" panose="020B0604030504040204" pitchFamily="34" charset="-120"/>
                <a:ea typeface="微軟正黑體" panose="020B0604030504040204" pitchFamily="34" charset="-120"/>
              </a:rPr>
              <a:t>為來自敘利亞及其他國家的</a:t>
            </a:r>
            <a:endParaRPr lang="en-US" altLang="zh-TW" dirty="0" smtClean="0">
              <a:latin typeface="微軟正黑體" panose="020B0604030504040204" pitchFamily="34" charset="-120"/>
              <a:ea typeface="微軟正黑體" panose="020B0604030504040204" pitchFamily="34" charset="-120"/>
            </a:endParaRPr>
          </a:p>
          <a:p>
            <a:pPr algn="ctr"/>
            <a:r>
              <a:rPr lang="zh-TW" altLang="en-US" dirty="0" smtClean="0">
                <a:latin typeface="微軟正黑體" panose="020B0604030504040204" pitchFamily="34" charset="-120"/>
                <a:ea typeface="微軟正黑體" panose="020B0604030504040204" pitchFamily="34" charset="-120"/>
              </a:rPr>
              <a:t>難民提供</a:t>
            </a:r>
            <a:r>
              <a:rPr lang="zh-TW" altLang="en-US" b="1" dirty="0" smtClean="0">
                <a:solidFill>
                  <a:srgbClr val="FF0000"/>
                </a:solidFill>
                <a:latin typeface="微軟正黑體" panose="020B0604030504040204" pitchFamily="34" charset="-120"/>
                <a:ea typeface="微軟正黑體" panose="020B0604030504040204" pitchFamily="34" charset="-120"/>
              </a:rPr>
              <a:t>醫療服務</a:t>
            </a:r>
            <a:endParaRPr lang="zh-HK" altLang="en-US" b="1" dirty="0">
              <a:solidFill>
                <a:srgbClr val="FF0000"/>
              </a:solidFill>
              <a:latin typeface="微軟正黑體" panose="020B0604030504040204" pitchFamily="34" charset="-120"/>
              <a:ea typeface="微軟正黑體" panose="020B0604030504040204" pitchFamily="34" charset="-120"/>
            </a:endParaRPr>
          </a:p>
        </p:txBody>
      </p:sp>
      <p:sp>
        <p:nvSpPr>
          <p:cNvPr id="37" name="文字方塊 36"/>
          <p:cNvSpPr txBox="1"/>
          <p:nvPr/>
        </p:nvSpPr>
        <p:spPr>
          <a:xfrm>
            <a:off x="5033011" y="3861048"/>
            <a:ext cx="3073019" cy="1600438"/>
          </a:xfrm>
          <a:prstGeom prst="rect">
            <a:avLst/>
          </a:prstGeom>
          <a:solidFill>
            <a:srgbClr val="FF0000"/>
          </a:solidFill>
        </p:spPr>
        <p:txBody>
          <a:bodyPr wrap="square" rtlCol="0">
            <a:spAutoFit/>
          </a:bodyPr>
          <a:lstStyle/>
          <a:p>
            <a:pPr algn="ctr"/>
            <a:r>
              <a:rPr lang="zh-TW" altLang="en-US" sz="2400" b="1" dirty="0" smtClean="0">
                <a:solidFill>
                  <a:schemeClr val="bg1"/>
                </a:solidFill>
                <a:latin typeface="微軟正黑體" panose="020B0604030504040204" pitchFamily="34" charset="-120"/>
                <a:ea typeface="微軟正黑體" panose="020B0604030504040204" pitchFamily="34" charset="-120"/>
              </a:rPr>
              <a:t>超過</a:t>
            </a:r>
            <a:endParaRPr lang="en-US" altLang="zh-TW" sz="2400" b="1" dirty="0" smtClean="0">
              <a:solidFill>
                <a:schemeClr val="bg1"/>
              </a:solidFill>
              <a:latin typeface="微軟正黑體" panose="020B0604030504040204" pitchFamily="34" charset="-120"/>
              <a:ea typeface="微軟正黑體" panose="020B0604030504040204" pitchFamily="34" charset="-120"/>
            </a:endParaRPr>
          </a:p>
          <a:p>
            <a:pPr algn="ctr"/>
            <a:r>
              <a:rPr lang="en-US" altLang="zh-TW" sz="5000" b="1" dirty="0" smtClean="0">
                <a:solidFill>
                  <a:schemeClr val="bg1"/>
                </a:solidFill>
                <a:latin typeface="微軟正黑體" panose="020B0604030504040204" pitchFamily="34" charset="-120"/>
                <a:ea typeface="微軟正黑體" panose="020B0604030504040204" pitchFamily="34" charset="-120"/>
              </a:rPr>
              <a:t>40,000</a:t>
            </a:r>
          </a:p>
          <a:p>
            <a:pPr algn="ctr"/>
            <a:r>
              <a:rPr lang="zh-TW" altLang="en-US" sz="2400" b="1" dirty="0" smtClean="0">
                <a:solidFill>
                  <a:schemeClr val="bg1"/>
                </a:solidFill>
                <a:latin typeface="微軟正黑體" panose="020B0604030504040204" pitchFamily="34" charset="-120"/>
                <a:ea typeface="微軟正黑體" panose="020B0604030504040204" pitchFamily="34" charset="-120"/>
              </a:rPr>
              <a:t>人次受惠</a:t>
            </a:r>
            <a:endParaRPr lang="en-US" altLang="zh-TW" sz="2400" b="1" dirty="0" smtClean="0">
              <a:solidFill>
                <a:schemeClr val="bg1"/>
              </a:solidFill>
              <a:latin typeface="微軟正黑體" panose="020B0604030504040204" pitchFamily="34" charset="-120"/>
              <a:ea typeface="微軟正黑體" panose="020B0604030504040204" pitchFamily="34" charset="-120"/>
            </a:endParaRPr>
          </a:p>
        </p:txBody>
      </p:sp>
      <p:pic>
        <p:nvPicPr>
          <p:cNvPr id="38" name="Picture 2"/>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7034112" y="1490795"/>
            <a:ext cx="879219" cy="718046"/>
          </a:xfrm>
          <a:prstGeom prst="rect">
            <a:avLst/>
          </a:prstGeom>
          <a:noFill/>
          <a:ln w="9525">
            <a:noFill/>
            <a:miter lim="800000"/>
            <a:headEnd/>
            <a:tailEnd/>
          </a:ln>
        </p:spPr>
      </p:pic>
    </p:spTree>
    <p:extLst>
      <p:ext uri="{BB962C8B-B14F-4D97-AF65-F5344CB8AC3E}">
        <p14:creationId xmlns:p14="http://schemas.microsoft.com/office/powerpoint/2010/main" val="42370818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p:nvPr>
        </p:nvSpPr>
        <p:spPr/>
        <p:txBody>
          <a:bodyPr>
            <a:normAutofit fontScale="90000"/>
          </a:bodyPr>
          <a:lstStyle/>
          <a:p>
            <a:r>
              <a:rPr lang="zh-TW" altLang="en-US" b="1" dirty="0" smtClean="0">
                <a:latin typeface="微軟正黑體" panose="020B0604030504040204" pitchFamily="34" charset="-120"/>
                <a:ea typeface="微軟正黑體" panose="020B0604030504040204" pitchFamily="34" charset="-120"/>
              </a:rPr>
              <a:t>敘利亞人道工作的</a:t>
            </a:r>
            <a:r>
              <a:rPr lang="zh-TW" altLang="en-US" b="1" dirty="0" smtClean="0">
                <a:solidFill>
                  <a:srgbClr val="FF0000"/>
                </a:solidFill>
                <a:latin typeface="微軟正黑體" panose="020B0604030504040204" pitchFamily="34" charset="-120"/>
                <a:ea typeface="微軟正黑體" panose="020B0604030504040204" pitchFamily="34" charset="-120"/>
              </a:rPr>
              <a:t>無聲</a:t>
            </a:r>
            <a:r>
              <a:rPr lang="zh-TW" altLang="en-US" b="1" dirty="0" smtClean="0">
                <a:latin typeface="微軟正黑體" panose="020B0604030504040204" pitchFamily="34" charset="-120"/>
                <a:ea typeface="微軟正黑體" panose="020B0604030504040204" pitchFamily="34" charset="-120"/>
              </a:rPr>
              <a:t>挑戰</a:t>
            </a:r>
            <a:endParaRPr lang="zh-HK" altLang="en-US" b="1" dirty="0">
              <a:latin typeface="微軟正黑體" panose="020B0604030504040204" pitchFamily="34" charset="-120"/>
              <a:ea typeface="微軟正黑體" panose="020B0604030504040204" pitchFamily="34" charset="-120"/>
            </a:endParaRPr>
          </a:p>
        </p:txBody>
      </p:sp>
      <p:sp>
        <p:nvSpPr>
          <p:cNvPr id="9" name="文字方塊 8"/>
          <p:cNvSpPr txBox="1"/>
          <p:nvPr/>
        </p:nvSpPr>
        <p:spPr>
          <a:xfrm>
            <a:off x="580844" y="4447435"/>
            <a:ext cx="4451974" cy="830997"/>
          </a:xfrm>
          <a:prstGeom prst="rect">
            <a:avLst/>
          </a:prstGeom>
          <a:noFill/>
        </p:spPr>
        <p:txBody>
          <a:bodyPr wrap="square" rtlCol="0">
            <a:spAutoFit/>
          </a:bodyPr>
          <a:lstStyle/>
          <a:p>
            <a:pPr algn="ctr"/>
            <a:r>
              <a:rPr lang="zh-TW" altLang="en-US" sz="2000" dirty="0" smtClean="0">
                <a:latin typeface="微軟正黑體" panose="020B0604030504040204" pitchFamily="34" charset="-120"/>
                <a:ea typeface="微軟正黑體" panose="020B0604030504040204" pitchFamily="34" charset="-120"/>
              </a:rPr>
              <a:t>人道救援物資和醫療設施</a:t>
            </a:r>
            <a:endParaRPr lang="en-US" altLang="zh-TW" sz="2000" dirty="0" smtClean="0">
              <a:latin typeface="微軟正黑體" panose="020B0604030504040204" pitchFamily="34" charset="-120"/>
              <a:ea typeface="微軟正黑體" panose="020B0604030504040204" pitchFamily="34" charset="-120"/>
            </a:endParaRPr>
          </a:p>
          <a:p>
            <a:pPr algn="ctr"/>
            <a:r>
              <a:rPr lang="zh-TW" altLang="en-US" sz="2800" b="1" dirty="0" smtClean="0">
                <a:solidFill>
                  <a:srgbClr val="FF0000"/>
                </a:solidFill>
                <a:latin typeface="微軟正黑體" panose="020B0604030504040204" pitchFamily="34" charset="-120"/>
                <a:ea typeface="微軟正黑體" panose="020B0604030504040204" pitchFamily="34" charset="-120"/>
              </a:rPr>
              <a:t>受到襲擊</a:t>
            </a:r>
            <a:endParaRPr lang="zh-HK" altLang="en-US" sz="2800" b="1" dirty="0">
              <a:solidFill>
                <a:srgbClr val="FF0000"/>
              </a:solidFill>
              <a:latin typeface="微軟正黑體" panose="020B0604030504040204" pitchFamily="34" charset="-120"/>
              <a:ea typeface="微軟正黑體" panose="020B0604030504040204" pitchFamily="34" charset="-120"/>
            </a:endParaRPr>
          </a:p>
        </p:txBody>
      </p:sp>
      <p:sp>
        <p:nvSpPr>
          <p:cNvPr id="2" name="文字方塊 1"/>
          <p:cNvSpPr txBox="1"/>
          <p:nvPr/>
        </p:nvSpPr>
        <p:spPr>
          <a:xfrm>
            <a:off x="395536" y="6488668"/>
            <a:ext cx="2232248" cy="369332"/>
          </a:xfrm>
          <a:prstGeom prst="rect">
            <a:avLst/>
          </a:prstGeom>
          <a:noFill/>
        </p:spPr>
        <p:txBody>
          <a:bodyPr wrap="square" rtlCol="0">
            <a:spAutoFit/>
          </a:bodyPr>
          <a:lstStyle/>
          <a:p>
            <a:r>
              <a:rPr lang="en-US" altLang="zh-HK" dirty="0" smtClean="0"/>
              <a:t>Photo source: BBC</a:t>
            </a:r>
            <a:endParaRPr lang="zh-HK" altLang="en-US" dirty="0"/>
          </a:p>
        </p:txBody>
      </p:sp>
      <p:sp>
        <p:nvSpPr>
          <p:cNvPr id="13" name="文字方塊 12"/>
          <p:cNvSpPr txBox="1"/>
          <p:nvPr/>
        </p:nvSpPr>
        <p:spPr>
          <a:xfrm>
            <a:off x="1308448" y="5549751"/>
            <a:ext cx="4771266" cy="615553"/>
          </a:xfrm>
          <a:prstGeom prst="rect">
            <a:avLst/>
          </a:prstGeom>
          <a:noFill/>
        </p:spPr>
        <p:txBody>
          <a:bodyPr wrap="square" rtlCol="0">
            <a:spAutoFit/>
          </a:bodyPr>
          <a:lstStyle/>
          <a:p>
            <a:r>
              <a:rPr lang="zh-TW" altLang="en-US" sz="1600" dirty="0" smtClean="0">
                <a:latin typeface="微軟正黑體" panose="020B0604030504040204" pitchFamily="34" charset="-120"/>
                <a:ea typeface="微軟正黑體" panose="020B0604030504040204" pitchFamily="34" charset="-120"/>
              </a:rPr>
              <a:t>延伸短片：</a:t>
            </a:r>
            <a:r>
              <a:rPr lang="en-US" altLang="zh-TW" sz="1600" dirty="0" err="1" smtClean="0">
                <a:latin typeface="微軟正黑體" panose="020B0604030504040204" pitchFamily="34" charset="-120"/>
                <a:ea typeface="微軟正黑體" panose="020B0604030504040204" pitchFamily="34" charset="-120"/>
              </a:rPr>
              <a:t>NowTV</a:t>
            </a:r>
            <a:r>
              <a:rPr lang="en-US" altLang="zh-TW" sz="1600" dirty="0" smtClean="0">
                <a:latin typeface="微軟正黑體" panose="020B0604030504040204" pitchFamily="34" charset="-120"/>
                <a:ea typeface="微軟正黑體" panose="020B0604030504040204" pitchFamily="34" charset="-120"/>
              </a:rPr>
              <a:t> </a:t>
            </a:r>
            <a:r>
              <a:rPr lang="zh-TW" altLang="en-US" sz="1600" dirty="0" smtClean="0">
                <a:latin typeface="微軟正黑體" panose="020B0604030504040204" pitchFamily="34" charset="-120"/>
                <a:ea typeface="微軟正黑體" panose="020B0604030504040204" pitchFamily="34" charset="-120"/>
                <a:hlinkClick r:id="rId3"/>
              </a:rPr>
              <a:t>「敘利亞有醫院遭空襲釀死傷」</a:t>
            </a:r>
            <a:endParaRPr lang="en-US" altLang="zh-TW" sz="1600" dirty="0" smtClean="0">
              <a:latin typeface="微軟正黑體" panose="020B0604030504040204" pitchFamily="34" charset="-120"/>
              <a:ea typeface="微軟正黑體" panose="020B0604030504040204" pitchFamily="34" charset="-120"/>
            </a:endParaRPr>
          </a:p>
          <a:p>
            <a:r>
              <a:rPr lang="en-US" altLang="zh-HK" dirty="0"/>
              <a:t>2016</a:t>
            </a:r>
            <a:r>
              <a:rPr lang="zh-HK" altLang="en-US" dirty="0"/>
              <a:t>年</a:t>
            </a:r>
            <a:r>
              <a:rPr lang="en-US" altLang="zh-HK" dirty="0"/>
              <a:t>4</a:t>
            </a:r>
            <a:r>
              <a:rPr lang="zh-HK" altLang="en-US" dirty="0"/>
              <a:t>月</a:t>
            </a:r>
            <a:r>
              <a:rPr lang="en-US" altLang="zh-HK" dirty="0"/>
              <a:t>29</a:t>
            </a:r>
            <a:r>
              <a:rPr lang="zh-HK" altLang="en-US" dirty="0"/>
              <a:t>日</a:t>
            </a:r>
            <a:endParaRPr lang="en-US" altLang="zh-TW" dirty="0" smtClean="0">
              <a:latin typeface="微軟正黑體" panose="020B0604030504040204" pitchFamily="34" charset="-120"/>
              <a:ea typeface="微軟正黑體" panose="020B0604030504040204" pitchFamily="34" charset="-120"/>
            </a:endParaRPr>
          </a:p>
        </p:txBody>
      </p:sp>
      <p:pic>
        <p:nvPicPr>
          <p:cNvPr id="14" name="Picture 4" descr="相關圖片"/>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0865" y="5514529"/>
            <a:ext cx="650775" cy="650775"/>
          </a:xfrm>
          <a:prstGeom prst="rect">
            <a:avLst/>
          </a:prstGeom>
          <a:noFill/>
          <a:extLst>
            <a:ext uri="{909E8E84-426E-40DD-AFC4-6F175D3DCCD1}">
              <a14:hiddenFill xmlns:a14="http://schemas.microsoft.com/office/drawing/2010/main">
                <a:solidFill>
                  <a:srgbClr val="FFFFFF"/>
                </a:solidFill>
              </a14:hiddenFill>
            </a:ext>
          </a:extLst>
        </p:spPr>
      </p:pic>
      <p:pic>
        <p:nvPicPr>
          <p:cNvPr id="15" name="圖片 14"/>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11560" y="1700808"/>
            <a:ext cx="4107586" cy="2304255"/>
          </a:xfrm>
          <a:prstGeom prst="rect">
            <a:avLst/>
          </a:prstGeom>
        </p:spPr>
      </p:pic>
      <p:sp>
        <p:nvSpPr>
          <p:cNvPr id="17" name="文字方塊 16"/>
          <p:cNvSpPr txBox="1"/>
          <p:nvPr/>
        </p:nvSpPr>
        <p:spPr>
          <a:xfrm>
            <a:off x="5004048" y="4293096"/>
            <a:ext cx="3576798" cy="830997"/>
          </a:xfrm>
          <a:prstGeom prst="rect">
            <a:avLst/>
          </a:prstGeom>
          <a:noFill/>
        </p:spPr>
        <p:txBody>
          <a:bodyPr wrap="square" rtlCol="0">
            <a:spAutoFit/>
          </a:bodyPr>
          <a:lstStyle/>
          <a:p>
            <a:pPr algn="ctr"/>
            <a:r>
              <a:rPr lang="en-US" altLang="zh-TW" sz="2800" b="1" dirty="0" smtClean="0">
                <a:solidFill>
                  <a:srgbClr val="FF0000"/>
                </a:solidFill>
                <a:latin typeface="微軟正黑體" panose="020B0604030504040204" pitchFamily="34" charset="-120"/>
                <a:ea typeface="微軟正黑體" panose="020B0604030504040204" pitchFamily="34" charset="-120"/>
              </a:rPr>
              <a:t>67</a:t>
            </a:r>
            <a:r>
              <a:rPr lang="zh-TW" altLang="en-US" sz="2000" dirty="0" smtClean="0">
                <a:latin typeface="微軟正黑體" panose="020B0604030504040204" pitchFamily="34" charset="-120"/>
                <a:ea typeface="微軟正黑體" panose="020B0604030504040204" pitchFamily="34" charset="-120"/>
              </a:rPr>
              <a:t>名紅新月會義工或職員在敘利亞境內執行</a:t>
            </a:r>
            <a:r>
              <a:rPr lang="zh-TW" altLang="en-US" sz="2000" dirty="0">
                <a:latin typeface="微軟正黑體" panose="020B0604030504040204" pitchFamily="34" charset="-120"/>
                <a:ea typeface="微軟正黑體" panose="020B0604030504040204" pitchFamily="34" charset="-120"/>
              </a:rPr>
              <a:t>任務期間</a:t>
            </a:r>
            <a:r>
              <a:rPr lang="zh-TW" altLang="en-US" sz="2000" dirty="0" smtClean="0">
                <a:latin typeface="微軟正黑體" panose="020B0604030504040204" pitchFamily="34" charset="-120"/>
                <a:ea typeface="微軟正黑體" panose="020B0604030504040204" pitchFamily="34" charset="-120"/>
              </a:rPr>
              <a:t>喪生</a:t>
            </a:r>
            <a:endParaRPr lang="en-US" altLang="zh-TW" sz="2000" dirty="0" smtClean="0">
              <a:latin typeface="微軟正黑體" panose="020B0604030504040204" pitchFamily="34" charset="-120"/>
              <a:ea typeface="微軟正黑體" panose="020B0604030504040204" pitchFamily="34" charset="-120"/>
            </a:endParaRPr>
          </a:p>
        </p:txBody>
      </p:sp>
      <p:grpSp>
        <p:nvGrpSpPr>
          <p:cNvPr id="18" name="群組 17"/>
          <p:cNvGrpSpPr/>
          <p:nvPr/>
        </p:nvGrpSpPr>
        <p:grpSpPr>
          <a:xfrm>
            <a:off x="4932040" y="1738636"/>
            <a:ext cx="4018147" cy="2266428"/>
            <a:chOff x="4932040" y="1738636"/>
            <a:chExt cx="4018147" cy="2266428"/>
          </a:xfrm>
        </p:grpSpPr>
        <p:pic>
          <p:nvPicPr>
            <p:cNvPr id="19" name="圖片 18"/>
            <p:cNvPicPr>
              <a:picLocks noChangeAspect="1"/>
            </p:cNvPicPr>
            <p:nvPr/>
          </p:nvPicPr>
          <p:blipFill rotWithShape="1">
            <a:blip r:embed="rId6" cstate="email">
              <a:extLst>
                <a:ext uri="{28A0092B-C50C-407E-A947-70E740481C1C}">
                  <a14:useLocalDpi xmlns:a14="http://schemas.microsoft.com/office/drawing/2010/main"/>
                </a:ext>
              </a:extLst>
            </a:blip>
            <a:srcRect l="6652" b="26762"/>
            <a:stretch/>
          </p:blipFill>
          <p:spPr>
            <a:xfrm>
              <a:off x="4932040" y="1743717"/>
              <a:ext cx="3031158" cy="2261347"/>
            </a:xfrm>
            <a:prstGeom prst="rect">
              <a:avLst/>
            </a:prstGeom>
          </p:spPr>
        </p:pic>
        <p:pic>
          <p:nvPicPr>
            <p:cNvPr id="20" name="圖片 19"/>
            <p:cNvPicPr>
              <a:picLocks noChangeAspect="1"/>
            </p:cNvPicPr>
            <p:nvPr/>
          </p:nvPicPr>
          <p:blipFill rotWithShape="1">
            <a:blip r:embed="rId6" cstate="email">
              <a:extLst>
                <a:ext uri="{28A0092B-C50C-407E-A947-70E740481C1C}">
                  <a14:useLocalDpi xmlns:a14="http://schemas.microsoft.com/office/drawing/2010/main"/>
                </a:ext>
              </a:extLst>
            </a:blip>
            <a:srcRect l="7008" r="55113" b="35820"/>
            <a:stretch/>
          </p:blipFill>
          <p:spPr>
            <a:xfrm>
              <a:off x="7720178" y="1738636"/>
              <a:ext cx="1230009" cy="1981682"/>
            </a:xfrm>
            <a:prstGeom prst="rect">
              <a:avLst/>
            </a:prstGeom>
          </p:spPr>
        </p:pic>
      </p:grpSp>
    </p:spTree>
    <p:extLst>
      <p:ext uri="{BB962C8B-B14F-4D97-AF65-F5344CB8AC3E}">
        <p14:creationId xmlns:p14="http://schemas.microsoft.com/office/powerpoint/2010/main" val="2412288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755576" y="332656"/>
            <a:ext cx="7776864" cy="720080"/>
          </a:xfrm>
        </p:spPr>
        <p:txBody>
          <a:bodyPr>
            <a:noAutofit/>
          </a:bodyPr>
          <a:lstStyle/>
          <a:p>
            <a:r>
              <a:rPr lang="zh-TW" altLang="en-US" sz="3600" b="1" dirty="0">
                <a:latin typeface="微軟正黑體" panose="020B0604030504040204" pitchFamily="34" charset="-120"/>
                <a:ea typeface="微軟正黑體" panose="020B0604030504040204" pitchFamily="34" charset="-120"/>
              </a:rPr>
              <a:t>敘利亞人道工作的挑戰</a:t>
            </a:r>
          </a:p>
        </p:txBody>
      </p:sp>
      <p:sp>
        <p:nvSpPr>
          <p:cNvPr id="3" name="副標題 2"/>
          <p:cNvSpPr>
            <a:spLocks noGrp="1"/>
          </p:cNvSpPr>
          <p:nvPr>
            <p:ph type="subTitle" idx="1"/>
          </p:nvPr>
        </p:nvSpPr>
        <p:spPr>
          <a:xfrm>
            <a:off x="539552" y="6497960"/>
            <a:ext cx="1368152" cy="360040"/>
          </a:xfrm>
          <a:solidFill>
            <a:schemeClr val="bg1"/>
          </a:solidFill>
        </p:spPr>
        <p:txBody>
          <a:bodyPr/>
          <a:lstStyle/>
          <a:p>
            <a:pPr marL="0" indent="0">
              <a:buNone/>
            </a:pPr>
            <a:r>
              <a:rPr lang="en-US" altLang="zh-TW" sz="1600" dirty="0" smtClean="0"/>
              <a:t>Photo: ICRC</a:t>
            </a:r>
            <a:endParaRPr lang="zh-TW" altLang="en-US" sz="1600" dirty="0"/>
          </a:p>
        </p:txBody>
      </p:sp>
      <p:sp>
        <p:nvSpPr>
          <p:cNvPr id="4" name="文字方塊 3"/>
          <p:cNvSpPr txBox="1"/>
          <p:nvPr/>
        </p:nvSpPr>
        <p:spPr>
          <a:xfrm>
            <a:off x="1368152" y="5313982"/>
            <a:ext cx="7884368" cy="615553"/>
          </a:xfrm>
          <a:prstGeom prst="rect">
            <a:avLst/>
          </a:prstGeom>
          <a:noFill/>
        </p:spPr>
        <p:txBody>
          <a:bodyPr wrap="square" rtlCol="0">
            <a:spAutoFit/>
          </a:bodyPr>
          <a:lstStyle/>
          <a:p>
            <a:r>
              <a:rPr lang="zh-TW" altLang="en-US" dirty="0" smtClean="0">
                <a:latin typeface="微軟正黑體" panose="020B0604030504040204" pitchFamily="34" charset="-120"/>
                <a:ea typeface="微軟正黑體" panose="020B0604030504040204" pitchFamily="34" charset="-120"/>
              </a:rPr>
              <a:t>延伸短片：香港紅十字會</a:t>
            </a:r>
            <a:r>
              <a:rPr lang="zh-TW" altLang="en-US" dirty="0" smtClean="0">
                <a:latin typeface="微軟正黑體" panose="020B0604030504040204" pitchFamily="34" charset="-120"/>
                <a:ea typeface="微軟正黑體" panose="020B0604030504040204" pitchFamily="34" charset="-120"/>
                <a:hlinkClick r:id="rId3"/>
              </a:rPr>
              <a:t>「災難中的醫護義工」</a:t>
            </a:r>
            <a:endParaRPr lang="en-US" altLang="zh-TW" dirty="0" smtClean="0">
              <a:latin typeface="微軟正黑體" panose="020B0604030504040204" pitchFamily="34" charset="-120"/>
              <a:ea typeface="微軟正黑體" panose="020B0604030504040204" pitchFamily="34" charset="-120"/>
            </a:endParaRPr>
          </a:p>
          <a:p>
            <a:r>
              <a:rPr lang="zh-TW" altLang="en-US" sz="1600" dirty="0" smtClean="0">
                <a:latin typeface="微軟正黑體" panose="020B0604030504040204" pitchFamily="34" charset="-120"/>
                <a:ea typeface="微軟正黑體" panose="020B0604030504040204" pitchFamily="34" charset="-120"/>
              </a:rPr>
              <a:t>了解張堅穎醫生在黎巴嫩執行醫療任務的工作和國際</a:t>
            </a:r>
            <a:r>
              <a:rPr lang="zh-TW" altLang="en-US" sz="1600" dirty="0">
                <a:latin typeface="微軟正黑體" panose="020B0604030504040204" pitchFamily="34" charset="-120"/>
                <a:ea typeface="微軟正黑體" panose="020B0604030504040204" pitchFamily="34" charset="-120"/>
              </a:rPr>
              <a:t>人</a:t>
            </a:r>
            <a:r>
              <a:rPr lang="zh-TW" altLang="en-US" sz="1600" dirty="0" smtClean="0">
                <a:latin typeface="微軟正黑體" panose="020B0604030504040204" pitchFamily="34" charset="-120"/>
                <a:ea typeface="微軟正黑體" panose="020B0604030504040204" pitchFamily="34" charset="-120"/>
              </a:rPr>
              <a:t>道法</a:t>
            </a:r>
            <a:endParaRPr lang="en-US" altLang="zh-TW" sz="1600" dirty="0" smtClean="0">
              <a:latin typeface="微軟正黑體" panose="020B0604030504040204" pitchFamily="34" charset="-120"/>
              <a:ea typeface="微軟正黑體" panose="020B0604030504040204" pitchFamily="34" charset="-120"/>
            </a:endParaRPr>
          </a:p>
        </p:txBody>
      </p:sp>
      <p:pic>
        <p:nvPicPr>
          <p:cNvPr id="6" name="圖片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11559" y="1167135"/>
            <a:ext cx="8064897" cy="4032448"/>
          </a:xfrm>
          <a:prstGeom prst="rect">
            <a:avLst/>
          </a:prstGeom>
        </p:spPr>
      </p:pic>
      <p:pic>
        <p:nvPicPr>
          <p:cNvPr id="1028" name="Picture 4" descr="相關圖片"/>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80865" y="5298505"/>
            <a:ext cx="650775" cy="65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855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p:cNvSpPr txBox="1"/>
          <p:nvPr/>
        </p:nvSpPr>
        <p:spPr>
          <a:xfrm>
            <a:off x="1043608" y="1700808"/>
            <a:ext cx="6912768" cy="1938992"/>
          </a:xfrm>
          <a:prstGeom prst="rect">
            <a:avLst/>
          </a:prstGeom>
          <a:noFill/>
        </p:spPr>
        <p:txBody>
          <a:bodyPr wrap="square" rtlCol="0">
            <a:spAutoFit/>
          </a:bodyPr>
          <a:lstStyle/>
          <a:p>
            <a:pPr algn="ctr"/>
            <a:r>
              <a:rPr lang="zh-TW" altLang="en-US" sz="12000" b="1" dirty="0" smtClean="0">
                <a:latin typeface="微軟正黑體" pitchFamily="34" charset="-120"/>
                <a:ea typeface="微軟正黑體" pitchFamily="34" charset="-120"/>
              </a:rPr>
              <a:t>敘利亞人</a:t>
            </a:r>
            <a:endParaRPr lang="zh-TW" altLang="en-US" sz="12000" b="1" dirty="0">
              <a:latin typeface="微軟正黑體" pitchFamily="34" charset="-120"/>
              <a:ea typeface="微軟正黑體" pitchFamily="34" charset="-120"/>
            </a:endParaRPr>
          </a:p>
        </p:txBody>
      </p:sp>
      <p:sp>
        <p:nvSpPr>
          <p:cNvPr id="8" name="文字方塊 7"/>
          <p:cNvSpPr txBox="1"/>
          <p:nvPr/>
        </p:nvSpPr>
        <p:spPr>
          <a:xfrm>
            <a:off x="1619672" y="3789040"/>
            <a:ext cx="5904656" cy="769441"/>
          </a:xfrm>
          <a:prstGeom prst="rect">
            <a:avLst/>
          </a:prstGeom>
          <a:noFill/>
        </p:spPr>
        <p:txBody>
          <a:bodyPr wrap="square" rtlCol="0">
            <a:spAutoFit/>
          </a:bodyPr>
          <a:lstStyle/>
          <a:p>
            <a:pPr algn="ctr"/>
            <a:r>
              <a:rPr lang="zh-TW" altLang="en-US" sz="4400" b="1" dirty="0" smtClean="0">
                <a:latin typeface="微軟正黑體" pitchFamily="34" charset="-120"/>
                <a:ea typeface="微軟正黑體" pitchFamily="34" charset="-120"/>
              </a:rPr>
              <a:t>與我何干？</a:t>
            </a:r>
            <a:endParaRPr lang="zh-TW" altLang="en-US" sz="4400" b="1" dirty="0">
              <a:latin typeface="微軟正黑體" pitchFamily="34" charset="-120"/>
              <a:ea typeface="微軟正黑體" pitchFamily="34" charset="-120"/>
            </a:endParaRPr>
          </a:p>
        </p:txBody>
      </p:sp>
    </p:spTree>
    <p:extLst>
      <p:ext uri="{BB962C8B-B14F-4D97-AF65-F5344CB8AC3E}">
        <p14:creationId xmlns:p14="http://schemas.microsoft.com/office/powerpoint/2010/main" val="4142162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67544" y="980728"/>
            <a:ext cx="8496944" cy="4525963"/>
          </a:xfrm>
        </p:spPr>
        <p:txBody>
          <a:bodyPr>
            <a:normAutofit/>
          </a:bodyPr>
          <a:lstStyle/>
          <a:p>
            <a:pPr>
              <a:defRPr/>
            </a:pPr>
            <a:r>
              <a:rPr lang="zh-TW" altLang="en-US" sz="2400" dirty="0" smtClean="0">
                <a:latin typeface="微軟正黑體" pitchFamily="34" charset="-120"/>
                <a:ea typeface="微軟正黑體" pitchFamily="34" charset="-120"/>
              </a:rPr>
              <a:t>「 我們（香港人）好幸福」</a:t>
            </a:r>
            <a:endParaRPr lang="en-US" altLang="zh-TW" sz="2400" dirty="0" smtClean="0">
              <a:latin typeface="微軟正黑體" pitchFamily="34" charset="-120"/>
              <a:ea typeface="微軟正黑體" pitchFamily="34" charset="-120"/>
            </a:endParaRPr>
          </a:p>
          <a:p>
            <a:pPr>
              <a:defRPr/>
            </a:pPr>
            <a:r>
              <a:rPr lang="zh-TW" altLang="en-US" sz="2400" dirty="0" smtClean="0">
                <a:latin typeface="微軟正黑體" pitchFamily="34" charset="-120"/>
                <a:ea typeface="微軟正黑體" pitchFamily="34" charset="-120"/>
              </a:rPr>
              <a:t>「幫得到幾多就幫，就算自己未必是最富足，未必是最溫飽」</a:t>
            </a:r>
            <a:endParaRPr lang="en-US" altLang="zh-TW" sz="2400" dirty="0" smtClean="0">
              <a:latin typeface="微軟正黑體" pitchFamily="34" charset="-120"/>
              <a:ea typeface="微軟正黑體" pitchFamily="34" charset="-120"/>
            </a:endParaRPr>
          </a:p>
          <a:p>
            <a:pPr>
              <a:defRPr/>
            </a:pPr>
            <a:r>
              <a:rPr lang="zh-TW" altLang="en-US" sz="2400" dirty="0" smtClean="0">
                <a:latin typeface="微軟正黑體" pitchFamily="34" charset="-120"/>
                <a:ea typeface="微軟正黑體" pitchFamily="34" charset="-120"/>
              </a:rPr>
              <a:t>「我們的了解、接納、其實是給予別人一個希望和機會。我們在難民營畢竟是有個期限，起碼我知道我何時可以回到安全的家，但難民呢？將來會是如何？有人願意去了解她</a:t>
            </a:r>
            <a:r>
              <a:rPr lang="en-US" altLang="zh-TW" sz="2400" dirty="0" smtClean="0">
                <a:latin typeface="微軟正黑體" pitchFamily="34" charset="-120"/>
                <a:ea typeface="微軟正黑體" pitchFamily="34" charset="-120"/>
              </a:rPr>
              <a:t>/</a:t>
            </a:r>
            <a:r>
              <a:rPr lang="zh-TW" altLang="en-US" sz="2400" dirty="0" smtClean="0">
                <a:latin typeface="微軟正黑體" pitchFamily="34" charset="-120"/>
                <a:ea typeface="微軟正黑體" pitchFamily="34" charset="-120"/>
              </a:rPr>
              <a:t>他的需要嗎？」</a:t>
            </a:r>
            <a:endParaRPr lang="en-US" altLang="zh-TW" sz="2400" dirty="0" smtClean="0">
              <a:latin typeface="微軟正黑體" pitchFamily="34" charset="-120"/>
              <a:ea typeface="微軟正黑體" pitchFamily="34" charset="-120"/>
            </a:endParaRPr>
          </a:p>
          <a:p>
            <a:pPr algn="r">
              <a:buNone/>
              <a:defRPr/>
            </a:pPr>
            <a:r>
              <a:rPr lang="zh-TW" altLang="en-US" sz="2400" dirty="0" smtClean="0">
                <a:latin typeface="微軟正黑體" pitchFamily="34" charset="-120"/>
                <a:ea typeface="微軟正黑體" pitchFamily="34" charset="-120"/>
              </a:rPr>
              <a:t>楊文秋醫生</a:t>
            </a:r>
            <a:endParaRPr lang="en-US" altLang="zh-TW" sz="2400" dirty="0" smtClean="0">
              <a:latin typeface="微軟正黑體" pitchFamily="34" charset="-120"/>
              <a:ea typeface="微軟正黑體" pitchFamily="34" charset="-120"/>
            </a:endParaRPr>
          </a:p>
          <a:p>
            <a:pPr algn="r">
              <a:buNone/>
              <a:defRPr/>
            </a:pPr>
            <a:r>
              <a:rPr lang="zh-TW" altLang="en-US" dirty="0" smtClean="0">
                <a:latin typeface="微軟正黑體" pitchFamily="34" charset="-120"/>
                <a:ea typeface="微軟正黑體" pitchFamily="34" charset="-120"/>
              </a:rPr>
              <a:t/>
            </a:r>
            <a:br>
              <a:rPr lang="zh-TW" altLang="en-US" dirty="0" smtClean="0">
                <a:latin typeface="微軟正黑體" pitchFamily="34" charset="-120"/>
                <a:ea typeface="微軟正黑體" pitchFamily="34" charset="-120"/>
              </a:rPr>
            </a:br>
            <a:endParaRPr lang="zh-TW" altLang="en-US" dirty="0"/>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49160" y="3510081"/>
            <a:ext cx="2133711" cy="2702700"/>
          </a:xfrm>
          <a:prstGeom prst="rect">
            <a:avLst/>
          </a:prstGeom>
          <a:noFill/>
          <a:ln w="9525">
            <a:noFill/>
            <a:miter lim="800000"/>
            <a:headEnd/>
            <a:tailEnd/>
          </a:ln>
        </p:spPr>
      </p:pic>
    </p:spTree>
    <p:extLst>
      <p:ext uri="{BB962C8B-B14F-4D97-AF65-F5344CB8AC3E}">
        <p14:creationId xmlns:p14="http://schemas.microsoft.com/office/powerpoint/2010/main" val="30925004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p:cNvSpPr txBox="1"/>
          <p:nvPr/>
        </p:nvSpPr>
        <p:spPr>
          <a:xfrm>
            <a:off x="1043608" y="1700808"/>
            <a:ext cx="6912768" cy="1938992"/>
          </a:xfrm>
          <a:prstGeom prst="rect">
            <a:avLst/>
          </a:prstGeom>
          <a:noFill/>
        </p:spPr>
        <p:txBody>
          <a:bodyPr wrap="square" rtlCol="0">
            <a:spAutoFit/>
          </a:bodyPr>
          <a:lstStyle/>
          <a:p>
            <a:pPr algn="ctr"/>
            <a:r>
              <a:rPr lang="zh-TW" altLang="en-US" sz="12000" b="1" dirty="0" smtClean="0">
                <a:latin typeface="微軟正黑體" pitchFamily="34" charset="-120"/>
                <a:ea typeface="微軟正黑體" pitchFamily="34" charset="-120"/>
              </a:rPr>
              <a:t>我們</a:t>
            </a:r>
            <a:endParaRPr lang="zh-TW" altLang="en-US" sz="12000" b="1" dirty="0">
              <a:latin typeface="微軟正黑體" pitchFamily="34" charset="-120"/>
              <a:ea typeface="微軟正黑體" pitchFamily="34" charset="-120"/>
            </a:endParaRPr>
          </a:p>
        </p:txBody>
      </p:sp>
      <p:sp>
        <p:nvSpPr>
          <p:cNvPr id="8" name="文字方塊 7"/>
          <p:cNvSpPr txBox="1"/>
          <p:nvPr/>
        </p:nvSpPr>
        <p:spPr>
          <a:xfrm>
            <a:off x="1619672" y="3789040"/>
            <a:ext cx="5904656" cy="769441"/>
          </a:xfrm>
          <a:prstGeom prst="rect">
            <a:avLst/>
          </a:prstGeom>
          <a:noFill/>
        </p:spPr>
        <p:txBody>
          <a:bodyPr wrap="square" rtlCol="0">
            <a:spAutoFit/>
          </a:bodyPr>
          <a:lstStyle/>
          <a:p>
            <a:pPr algn="ctr"/>
            <a:r>
              <a:rPr lang="zh-TW" altLang="en-US" sz="4400" b="1" dirty="0" smtClean="0">
                <a:latin typeface="微軟正黑體" pitchFamily="34" charset="-120"/>
                <a:ea typeface="微軟正黑體" pitchFamily="34" charset="-120"/>
              </a:rPr>
              <a:t>可以做到什麼？</a:t>
            </a:r>
            <a:endParaRPr lang="zh-TW" altLang="en-US" sz="4400" b="1" dirty="0">
              <a:latin typeface="微軟正黑體" pitchFamily="34" charset="-120"/>
              <a:ea typeface="微軟正黑體" pitchFamily="34" charset="-120"/>
            </a:endParaRPr>
          </a:p>
        </p:txBody>
      </p:sp>
    </p:spTree>
    <p:extLst>
      <p:ext uri="{BB962C8B-B14F-4D97-AF65-F5344CB8AC3E}">
        <p14:creationId xmlns:p14="http://schemas.microsoft.com/office/powerpoint/2010/main" val="3572603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內容版面配置區 2"/>
          <p:cNvSpPr txBox="1">
            <a:spLocks/>
          </p:cNvSpPr>
          <p:nvPr/>
        </p:nvSpPr>
        <p:spPr bwMode="auto">
          <a:xfrm>
            <a:off x="457200" y="1196752"/>
            <a:ext cx="8229600" cy="4929411"/>
          </a:xfrm>
          <a:prstGeom prst="rect">
            <a:avLst/>
          </a:prstGeom>
          <a:noFill/>
          <a:ln w="9525">
            <a:noFill/>
            <a:miter lim="800000"/>
            <a:headEnd/>
            <a:tailEnd/>
          </a:ln>
        </p:spPr>
        <p:txBody>
          <a:bodyPr/>
          <a:lstStyle/>
          <a:p>
            <a:pPr marL="342900" indent="-342900">
              <a:spcBef>
                <a:spcPct val="20000"/>
              </a:spcBef>
              <a:buFont typeface="Arial" charset="0"/>
              <a:buChar char="•"/>
            </a:pPr>
            <a:endParaRPr lang="en-US" altLang="zh-TW" sz="3200" dirty="0" smtClean="0">
              <a:latin typeface="微軟正黑體" pitchFamily="34" charset="-120"/>
              <a:ea typeface="微軟正黑體" pitchFamily="34" charset="-120"/>
            </a:endParaRPr>
          </a:p>
          <a:p>
            <a:pPr marL="342900" indent="-342900">
              <a:spcBef>
                <a:spcPct val="20000"/>
              </a:spcBef>
              <a:buFont typeface="Arial" charset="0"/>
              <a:buChar char="•"/>
            </a:pPr>
            <a:endParaRPr lang="en-US" altLang="zh-TW" sz="3200" dirty="0" smtClean="0">
              <a:latin typeface="微軟正黑體" pitchFamily="34" charset="-120"/>
              <a:ea typeface="微軟正黑體" pitchFamily="34" charset="-120"/>
            </a:endParaRPr>
          </a:p>
          <a:p>
            <a:pPr marL="342900" indent="-342900">
              <a:spcBef>
                <a:spcPct val="20000"/>
              </a:spcBef>
              <a:buFont typeface="Arial" charset="0"/>
              <a:buChar char="•"/>
            </a:pPr>
            <a:endParaRPr lang="en-US" altLang="zh-TW" sz="3200" dirty="0" smtClean="0">
              <a:latin typeface="微軟正黑體" pitchFamily="34" charset="-120"/>
              <a:ea typeface="微軟正黑體" pitchFamily="34" charset="-120"/>
            </a:endParaRPr>
          </a:p>
          <a:p>
            <a:pPr marL="342900" indent="-342900">
              <a:spcBef>
                <a:spcPct val="20000"/>
              </a:spcBef>
              <a:buFont typeface="Arial" charset="0"/>
              <a:buChar char="•"/>
            </a:pPr>
            <a:endParaRPr kumimoji="0" lang="zh-TW" altLang="en-US" sz="3200" dirty="0">
              <a:latin typeface="微軟正黑體" pitchFamily="34" charset="-120"/>
              <a:ea typeface="微軟正黑體" pitchFamily="34" charset="-120"/>
            </a:endParaRPr>
          </a:p>
        </p:txBody>
      </p:sp>
      <p:sp>
        <p:nvSpPr>
          <p:cNvPr id="6147" name="標題 1"/>
          <p:cNvSpPr>
            <a:spLocks noGrp="1"/>
          </p:cNvSpPr>
          <p:nvPr>
            <p:ph type="title"/>
          </p:nvPr>
        </p:nvSpPr>
        <p:spPr/>
        <p:txBody>
          <a:bodyPr/>
          <a:lstStyle/>
          <a:p>
            <a:pPr eaLnBrk="1" hangingPunct="1"/>
            <a:r>
              <a:rPr lang="zh-TW" altLang="en-US" sz="3800" b="1" dirty="0" smtClean="0">
                <a:solidFill>
                  <a:srgbClr val="FF0000"/>
                </a:solidFill>
                <a:latin typeface="微軟正黑體" pitchFamily="34" charset="-120"/>
                <a:ea typeface="微軟正黑體" pitchFamily="34" charset="-120"/>
              </a:rPr>
              <a:t>行動</a:t>
            </a:r>
          </a:p>
        </p:txBody>
      </p:sp>
      <p:sp>
        <p:nvSpPr>
          <p:cNvPr id="2" name="內容版面配置區 1"/>
          <p:cNvSpPr>
            <a:spLocks noGrp="1"/>
          </p:cNvSpPr>
          <p:nvPr>
            <p:ph sz="half" idx="1"/>
          </p:nvPr>
        </p:nvSpPr>
        <p:spPr>
          <a:xfrm>
            <a:off x="457200" y="1600200"/>
            <a:ext cx="5338936" cy="4525963"/>
          </a:xfrm>
        </p:spPr>
        <p:txBody>
          <a:bodyPr/>
          <a:lstStyle/>
          <a:p>
            <a:pPr>
              <a:buFont typeface="Arial" charset="0"/>
              <a:buChar char="•"/>
            </a:pPr>
            <a:r>
              <a:rPr lang="zh-TW" altLang="en-US" dirty="0">
                <a:latin typeface="微軟正黑體" pitchFamily="34" charset="-120"/>
                <a:ea typeface="微軟正黑體" pitchFamily="34" charset="-120"/>
              </a:rPr>
              <a:t>緊貼事態發展</a:t>
            </a:r>
            <a:endParaRPr lang="en-US" altLang="zh-TW" dirty="0">
              <a:latin typeface="微軟正黑體" pitchFamily="34" charset="-120"/>
              <a:ea typeface="微軟正黑體" pitchFamily="34" charset="-120"/>
            </a:endParaRPr>
          </a:p>
          <a:p>
            <a:endParaRPr lang="en-US" altLang="zh-TW" dirty="0">
              <a:latin typeface="微軟正黑體" pitchFamily="34" charset="-120"/>
              <a:ea typeface="微軟正黑體" pitchFamily="34" charset="-120"/>
            </a:endParaRPr>
          </a:p>
          <a:p>
            <a:pPr>
              <a:buFont typeface="Arial" charset="0"/>
              <a:buChar char="•"/>
            </a:pPr>
            <a:r>
              <a:rPr lang="zh-TW" altLang="en-US" dirty="0">
                <a:latin typeface="微軟正黑體" pitchFamily="34" charset="-120"/>
                <a:ea typeface="微軟正黑體" pitchFamily="34" charset="-120"/>
              </a:rPr>
              <a:t>將消息廣傳引起更多人的關注</a:t>
            </a:r>
            <a:endParaRPr lang="en-US" altLang="zh-TW" dirty="0">
              <a:latin typeface="微軟正黑體" pitchFamily="34" charset="-120"/>
              <a:ea typeface="微軟正黑體" pitchFamily="34" charset="-120"/>
            </a:endParaRPr>
          </a:p>
          <a:p>
            <a:pPr>
              <a:buFont typeface="Arial" charset="0"/>
              <a:buChar char="•"/>
            </a:pPr>
            <a:r>
              <a:rPr lang="zh-TW" altLang="en-US" dirty="0">
                <a:latin typeface="微軟正黑體" pitchFamily="34" charset="-120"/>
                <a:ea typeface="微軟正黑體" pitchFamily="34" charset="-120"/>
              </a:rPr>
              <a:t>鼓勵更多人作出人道關懷</a:t>
            </a:r>
            <a:endParaRPr lang="en-US" altLang="zh-TW" dirty="0">
              <a:latin typeface="微軟正黑體" pitchFamily="34" charset="-120"/>
              <a:ea typeface="微軟正黑體" pitchFamily="34" charset="-120"/>
            </a:endParaRPr>
          </a:p>
          <a:p>
            <a:endParaRPr lang="zh-HK" altLang="en-US" dirty="0"/>
          </a:p>
        </p:txBody>
      </p:sp>
      <p:sp>
        <p:nvSpPr>
          <p:cNvPr id="3" name="內容版面配置區 2"/>
          <p:cNvSpPr>
            <a:spLocks noGrp="1"/>
          </p:cNvSpPr>
          <p:nvPr>
            <p:ph sz="half" idx="2"/>
          </p:nvPr>
        </p:nvSpPr>
        <p:spPr/>
        <p:txBody>
          <a:bodyPr/>
          <a:lstStyle/>
          <a:p>
            <a:endParaRPr lang="zh-HK" altLang="en-US" dirty="0"/>
          </a:p>
        </p:txBody>
      </p:sp>
      <p:pic>
        <p:nvPicPr>
          <p:cNvPr id="9" name="圖片 4" descr="4.gif"/>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1560" y="2039831"/>
            <a:ext cx="4968552" cy="599842"/>
          </a:xfrm>
          <a:prstGeom prst="rect">
            <a:avLst/>
          </a:prstGeom>
          <a:noFill/>
          <a:ln w="9525">
            <a:noFill/>
            <a:miter lim="800000"/>
            <a:headEnd/>
            <a:tailEnd/>
          </a:ln>
        </p:spPr>
      </p:pic>
      <p:pic>
        <p:nvPicPr>
          <p:cNvPr id="11" name="圖片 10" descr="photooct.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48294" y="3110100"/>
            <a:ext cx="3574183" cy="2376265"/>
          </a:xfrm>
          <a:prstGeom prst="rect">
            <a:avLst/>
          </a:prstGeom>
        </p:spPr>
      </p:pic>
    </p:spTree>
    <p:extLst>
      <p:ext uri="{BB962C8B-B14F-4D97-AF65-F5344CB8AC3E}">
        <p14:creationId xmlns:p14="http://schemas.microsoft.com/office/powerpoint/2010/main" val="18453615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HK" dirty="0">
                <a:latin typeface="微軟正黑體" panose="020B0604030504040204" pitchFamily="34" charset="-120"/>
                <a:ea typeface="微軟正黑體" panose="020B0604030504040204" pitchFamily="34" charset="-120"/>
              </a:rPr>
              <a:t>添衣裳‧添</a:t>
            </a:r>
            <a:r>
              <a:rPr lang="zh-TW" altLang="zh-HK" dirty="0">
                <a:solidFill>
                  <a:srgbClr val="FF0000"/>
                </a:solidFill>
                <a:latin typeface="微軟正黑體" panose="020B0604030504040204" pitchFamily="34" charset="-120"/>
                <a:ea typeface="微軟正黑體" panose="020B0604030504040204" pitchFamily="34" charset="-120"/>
              </a:rPr>
              <a:t>希望</a:t>
            </a:r>
            <a:endParaRPr lang="zh-HK" altLang="en-US" dirty="0">
              <a:solidFill>
                <a:srgbClr val="FF0000"/>
              </a:solidFill>
              <a:latin typeface="微軟正黑體" panose="020B0604030504040204" pitchFamily="34" charset="-120"/>
              <a:ea typeface="微軟正黑體" panose="020B0604030504040204" pitchFamily="34" charset="-120"/>
            </a:endParaRPr>
          </a:p>
        </p:txBody>
      </p:sp>
      <p:pic>
        <p:nvPicPr>
          <p:cNvPr id="9" name="內容版面配置區 8"/>
          <p:cNvPicPr>
            <a:picLocks noGrp="1" noChangeAspect="1"/>
          </p:cNvPicPr>
          <p:nvPr>
            <p:ph sz="half" idx="1"/>
          </p:nvPr>
        </p:nvPicPr>
        <p:blipFill rotWithShape="1">
          <a:blip r:embed="rId2" cstate="email">
            <a:extLst>
              <a:ext uri="{28A0092B-C50C-407E-A947-70E740481C1C}">
                <a14:useLocalDpi xmlns:a14="http://schemas.microsoft.com/office/drawing/2010/main"/>
              </a:ext>
            </a:extLst>
          </a:blip>
          <a:srcRect/>
          <a:stretch/>
        </p:blipFill>
        <p:spPr>
          <a:xfrm rot="2998423">
            <a:off x="7024765" y="3599149"/>
            <a:ext cx="1086085" cy="1646312"/>
          </a:xfrm>
          <a:prstGeom prst="rect">
            <a:avLst/>
          </a:prstGeom>
        </p:spPr>
      </p:pic>
      <p:pic>
        <p:nvPicPr>
          <p:cNvPr id="7" name="圖片 6"/>
          <p:cNvPicPr>
            <a:picLocks noChangeAspect="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220072" y="4005064"/>
            <a:ext cx="1064437" cy="1362479"/>
          </a:xfrm>
          <a:prstGeom prst="rect">
            <a:avLst/>
          </a:prstGeom>
        </p:spPr>
      </p:pic>
      <p:pic>
        <p:nvPicPr>
          <p:cNvPr id="8" name="圖片 7"/>
          <p:cNvPicPr>
            <a:picLocks noChangeAspect="1"/>
          </p:cNvPicPr>
          <p:nvPr/>
        </p:nvPicPr>
        <p:blipFill rotWithShape="1">
          <a:blip r:embed="rId4" cstate="email">
            <a:extLst>
              <a:ext uri="{28A0092B-C50C-407E-A947-70E740481C1C}">
                <a14:useLocalDpi xmlns:a14="http://schemas.microsoft.com/office/drawing/2010/main"/>
              </a:ext>
            </a:extLst>
          </a:blip>
          <a:srcRect l="-193" r="-1"/>
          <a:stretch/>
        </p:blipFill>
        <p:spPr>
          <a:xfrm>
            <a:off x="891751" y="4380889"/>
            <a:ext cx="1654035" cy="986654"/>
          </a:xfrm>
          <a:prstGeom prst="rect">
            <a:avLst/>
          </a:prstGeom>
        </p:spPr>
      </p:pic>
      <p:pic>
        <p:nvPicPr>
          <p:cNvPr id="10" name="圖片 9"/>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849501" y="4081381"/>
            <a:ext cx="1837374" cy="1286162"/>
          </a:xfrm>
          <a:prstGeom prst="rect">
            <a:avLst/>
          </a:prstGeom>
        </p:spPr>
      </p:pic>
      <p:sp>
        <p:nvSpPr>
          <p:cNvPr id="11" name="文字方塊 10"/>
          <p:cNvSpPr txBox="1"/>
          <p:nvPr/>
        </p:nvSpPr>
        <p:spPr>
          <a:xfrm>
            <a:off x="605788" y="1421249"/>
            <a:ext cx="8623139" cy="1569660"/>
          </a:xfrm>
          <a:prstGeom prst="rect">
            <a:avLst/>
          </a:prstGeom>
          <a:noFill/>
        </p:spPr>
        <p:txBody>
          <a:bodyPr wrap="square" rtlCol="0">
            <a:spAutoFit/>
          </a:bodyPr>
          <a:lstStyle/>
          <a:p>
            <a:r>
              <a:rPr lang="zh-TW" altLang="zh-HK" sz="2400" dirty="0">
                <a:latin typeface="微軟正黑體" panose="020B0604030504040204" pitchFamily="34" charset="-120"/>
                <a:ea typeface="微軟正黑體" panose="020B0604030504040204" pitchFamily="34" charset="-120"/>
              </a:rPr>
              <a:t>用一張相，為敘利亞人添希望！</a:t>
            </a:r>
          </a:p>
          <a:p>
            <a:r>
              <a:rPr lang="zh-TW" altLang="zh-HK" sz="2400" dirty="0">
                <a:latin typeface="微軟正黑體" panose="020B0604030504040204" pitchFamily="34" charset="-120"/>
                <a:ea typeface="微軟正黑體" panose="020B0604030504040204" pitchFamily="34" charset="-120"/>
              </a:rPr>
              <a:t>拍下任何</a:t>
            </a:r>
            <a:r>
              <a:rPr lang="zh-TW" altLang="zh-HK" sz="2400" dirty="0">
                <a:solidFill>
                  <a:srgbClr val="FF0000"/>
                </a:solidFill>
                <a:latin typeface="微軟正黑體" panose="020B0604030504040204" pitchFamily="34" charset="-120"/>
                <a:ea typeface="微軟正黑體" panose="020B0604030504040204" pitchFamily="34" charset="-120"/>
              </a:rPr>
              <a:t>紅色</a:t>
            </a:r>
            <a:r>
              <a:rPr lang="zh-TW" altLang="zh-HK" sz="2400" dirty="0">
                <a:latin typeface="微軟正黑體" panose="020B0604030504040204" pitchFamily="34" charset="-120"/>
                <a:ea typeface="微軟正黑體" panose="020B0604030504040204" pitchFamily="34" charset="-120"/>
              </a:rPr>
              <a:t>的物件</a:t>
            </a:r>
            <a:r>
              <a:rPr lang="zh-TW" altLang="zh-HK" sz="2400" dirty="0" smtClean="0">
                <a:latin typeface="微軟正黑體" panose="020B0604030504040204" pitchFamily="34" charset="-120"/>
                <a:ea typeface="微軟正黑體" panose="020B0604030504040204" pitchFamily="34" charset="-120"/>
              </a:rPr>
              <a:t>，</a:t>
            </a:r>
            <a:endParaRPr lang="en-US" altLang="zh-TW" sz="2400" dirty="0" smtClean="0">
              <a:latin typeface="微軟正黑體" panose="020B0604030504040204" pitchFamily="34" charset="-120"/>
              <a:ea typeface="微軟正黑體" panose="020B0604030504040204" pitchFamily="34" charset="-120"/>
            </a:endParaRPr>
          </a:p>
          <a:p>
            <a:r>
              <a:rPr lang="zh-TW" altLang="zh-HK" sz="2400" dirty="0" smtClean="0">
                <a:latin typeface="微軟正黑體" panose="020B0604030504040204" pitchFamily="34" charset="-120"/>
                <a:ea typeface="微軟正黑體" panose="020B0604030504040204" pitchFamily="34" charset="-120"/>
              </a:rPr>
              <a:t>將</a:t>
            </a:r>
            <a:r>
              <a:rPr lang="zh-TW" altLang="zh-HK" sz="2400" dirty="0">
                <a:latin typeface="微軟正黑體" panose="020B0604030504040204" pitchFamily="34" charset="-120"/>
                <a:ea typeface="微軟正黑體" panose="020B0604030504040204" pitchFamily="34" charset="-120"/>
              </a:rPr>
              <a:t>照片以「訊息」傳送至「香港紅十字會」</a:t>
            </a:r>
            <a:r>
              <a:rPr lang="en-US" altLang="zh-HK" sz="2400" dirty="0">
                <a:latin typeface="微軟正黑體" panose="020B0604030504040204" pitchFamily="34" charset="-120"/>
                <a:ea typeface="微軟正黑體" panose="020B0604030504040204" pitchFamily="34" charset="-120"/>
              </a:rPr>
              <a:t>Facebook</a:t>
            </a:r>
            <a:r>
              <a:rPr lang="zh-TW" altLang="zh-HK" sz="2400" dirty="0">
                <a:latin typeface="微軟正黑體" panose="020B0604030504040204" pitchFamily="34" charset="-120"/>
                <a:ea typeface="微軟正黑體" panose="020B0604030504040204" pitchFamily="34" charset="-120"/>
              </a:rPr>
              <a:t>專頁</a:t>
            </a:r>
            <a:r>
              <a:rPr lang="zh-TW" altLang="zh-HK" sz="2400" dirty="0" smtClean="0">
                <a:latin typeface="微軟正黑體" panose="020B0604030504040204" pitchFamily="34" charset="-120"/>
                <a:ea typeface="微軟正黑體" panose="020B0604030504040204" pitchFamily="34" charset="-120"/>
              </a:rPr>
              <a:t>，</a:t>
            </a:r>
            <a:endParaRPr lang="en-US" altLang="zh-TW" sz="2400" dirty="0" smtClean="0">
              <a:latin typeface="微軟正黑體" panose="020B0604030504040204" pitchFamily="34" charset="-120"/>
              <a:ea typeface="微軟正黑體" panose="020B0604030504040204" pitchFamily="34" charset="-120"/>
            </a:endParaRPr>
          </a:p>
          <a:p>
            <a:r>
              <a:rPr lang="zh-TW" altLang="zh-HK" sz="2400" dirty="0" smtClean="0">
                <a:latin typeface="微軟正黑體" panose="020B0604030504040204" pitchFamily="34" charset="-120"/>
                <a:ea typeface="微軟正黑體" panose="020B0604030504040204" pitchFamily="34" charset="-120"/>
              </a:rPr>
              <a:t>我們</a:t>
            </a:r>
            <a:r>
              <a:rPr lang="zh-TW" altLang="zh-HK" sz="2400" dirty="0">
                <a:latin typeface="微軟正黑體" panose="020B0604030504040204" pitchFamily="34" charset="-120"/>
                <a:ea typeface="微軟正黑體" panose="020B0604030504040204" pitchFamily="34" charset="-120"/>
              </a:rPr>
              <a:t>會集結大家的支持和祝福，為敘利亞人拼出「新衫」！</a:t>
            </a:r>
          </a:p>
        </p:txBody>
      </p:sp>
    </p:spTree>
    <p:extLst>
      <p:ext uri="{BB962C8B-B14F-4D97-AF65-F5344CB8AC3E}">
        <p14:creationId xmlns:p14="http://schemas.microsoft.com/office/powerpoint/2010/main" val="13398571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s://ci5.googleusercontent.com/proxy/bzWvvWsgqye_RcqViImhreiRxDlSarGHRckOdwK2MVLBMvGM6apI0y29e8Vv5YagwtPpHlRKUERWTHanE1KSDDuYbg6pGQR46vwLJCqZFNpj=s0-d-e1-ft#http://web.redcross.org.hk/DM/RedSq_201609/images/en_04.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138594" y="1316935"/>
            <a:ext cx="6016999" cy="4160505"/>
          </a:xfrm>
          <a:prstGeom prst="rect">
            <a:avLst/>
          </a:prstGeom>
          <a:noFill/>
          <a:extLst>
            <a:ext uri="{909E8E84-426E-40DD-AFC4-6F175D3DCCD1}">
              <a14:hiddenFill xmlns:a14="http://schemas.microsoft.com/office/drawing/2010/main">
                <a:solidFill>
                  <a:srgbClr val="FFFFFF"/>
                </a:solidFill>
              </a14:hiddenFill>
            </a:ext>
          </a:extLst>
        </p:spPr>
      </p:pic>
      <p:pic>
        <p:nvPicPr>
          <p:cNvPr id="5" name="圖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24328" y="4077072"/>
            <a:ext cx="1296144" cy="1296144"/>
          </a:xfrm>
          <a:prstGeom prst="rect">
            <a:avLst/>
          </a:prstGeom>
        </p:spPr>
      </p:pic>
      <p:pic>
        <p:nvPicPr>
          <p:cNvPr id="6" name="圖片 5"/>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250161" y="3356992"/>
            <a:ext cx="1786335" cy="350462"/>
          </a:xfrm>
          <a:prstGeom prst="rect">
            <a:avLst/>
          </a:prstGeom>
        </p:spPr>
      </p:pic>
      <p:sp>
        <p:nvSpPr>
          <p:cNvPr id="7" name="標題 1"/>
          <p:cNvSpPr txBox="1">
            <a:spLocks/>
          </p:cNvSpPr>
          <p:nvPr/>
        </p:nvSpPr>
        <p:spPr>
          <a:xfrm>
            <a:off x="907976" y="485057"/>
            <a:ext cx="7776864" cy="648071"/>
          </a:xfrm>
          <a:prstGeom prst="rect">
            <a:avLst/>
          </a:prstGeom>
        </p:spPr>
        <p:txBody>
          <a:bodyP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TW" altLang="en-US" dirty="0" smtClean="0">
                <a:latin typeface="微軟正黑體" pitchFamily="34" charset="-120"/>
                <a:ea typeface="微軟正黑體" pitchFamily="34" charset="-120"/>
              </a:rPr>
              <a:t>你也可以為敘利亞帶來</a:t>
            </a:r>
            <a:r>
              <a:rPr lang="zh-TW" altLang="en-US" b="1" dirty="0" smtClean="0">
                <a:solidFill>
                  <a:srgbClr val="FF0000"/>
                </a:solidFill>
                <a:latin typeface="微軟正黑體" pitchFamily="34" charset="-120"/>
                <a:ea typeface="微軟正黑體" pitchFamily="34" charset="-120"/>
              </a:rPr>
              <a:t>希望</a:t>
            </a:r>
            <a:endParaRPr lang="zh-TW" altLang="en-US" b="1" dirty="0">
              <a:solidFill>
                <a:srgbClr val="FF0000"/>
              </a:solidFill>
              <a:latin typeface="微軟正黑體" pitchFamily="34" charset="-120"/>
              <a:ea typeface="微軟正黑體" pitchFamily="34" charset="-120"/>
            </a:endParaRPr>
          </a:p>
        </p:txBody>
      </p:sp>
      <p:sp>
        <p:nvSpPr>
          <p:cNvPr id="8" name="文字方塊 7"/>
          <p:cNvSpPr txBox="1"/>
          <p:nvPr/>
        </p:nvSpPr>
        <p:spPr>
          <a:xfrm>
            <a:off x="1113947" y="5661247"/>
            <a:ext cx="5472608" cy="369332"/>
          </a:xfrm>
          <a:prstGeom prst="rect">
            <a:avLst/>
          </a:prstGeom>
          <a:noFill/>
        </p:spPr>
        <p:txBody>
          <a:bodyPr wrap="square" rtlCol="0">
            <a:spAutoFit/>
          </a:bodyPr>
          <a:lstStyle/>
          <a:p>
            <a:r>
              <a:rPr lang="zh-TW" altLang="en-US" dirty="0" smtClean="0">
                <a:latin typeface="微軟正黑體" panose="020B0604030504040204" pitchFamily="34" charset="-120"/>
                <a:ea typeface="微軟正黑體" panose="020B0604030504040204" pitchFamily="34" charset="-120"/>
                <a:hlinkClick r:id="rId6"/>
              </a:rPr>
              <a:t>香港紅十字會　</a:t>
            </a:r>
            <a:r>
              <a:rPr lang="en-US" altLang="zh-TW" dirty="0" smtClean="0">
                <a:latin typeface="微軟正黑體" panose="020B0604030504040204" pitchFamily="34" charset="-120"/>
                <a:ea typeface="微軟正黑體" panose="020B0604030504040204" pitchFamily="34" charset="-120"/>
                <a:hlinkClick r:id="rId6"/>
              </a:rPr>
              <a:t>Red Square</a:t>
            </a:r>
            <a:endParaRPr lang="zh-HK" altLang="en-US"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9786863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rotWithShape="1">
          <a:blip r:embed="rId3" cstate="email">
            <a:extLst>
              <a:ext uri="{28A0092B-C50C-407E-A947-70E740481C1C}">
                <a14:useLocalDpi xmlns:a14="http://schemas.microsoft.com/office/drawing/2010/main"/>
              </a:ext>
            </a:extLst>
          </a:blip>
          <a:srcRect l="843" r="1297"/>
          <a:stretch/>
        </p:blipFill>
        <p:spPr>
          <a:xfrm>
            <a:off x="539553" y="1340768"/>
            <a:ext cx="8352928" cy="3458058"/>
          </a:xfrm>
          <a:prstGeom prst="rect">
            <a:avLst/>
          </a:prstGeom>
        </p:spPr>
      </p:pic>
      <p:sp>
        <p:nvSpPr>
          <p:cNvPr id="3" name="標題 1"/>
          <p:cNvSpPr txBox="1">
            <a:spLocks/>
          </p:cNvSpPr>
          <p:nvPr/>
        </p:nvSpPr>
        <p:spPr>
          <a:xfrm>
            <a:off x="907976" y="485057"/>
            <a:ext cx="7776864" cy="648071"/>
          </a:xfrm>
          <a:prstGeom prst="rect">
            <a:avLst/>
          </a:prstGeom>
        </p:spPr>
        <p:txBody>
          <a:bodyP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TW" altLang="en-US" dirty="0" smtClean="0">
                <a:latin typeface="微軟正黑體" pitchFamily="34" charset="-120"/>
                <a:ea typeface="微軟正黑體" pitchFamily="34" charset="-120"/>
              </a:rPr>
              <a:t>你能為他們帶來</a:t>
            </a:r>
            <a:r>
              <a:rPr lang="zh-TW" altLang="en-US" dirty="0" smtClean="0">
                <a:solidFill>
                  <a:srgbClr val="FF0000"/>
                </a:solidFill>
                <a:latin typeface="微軟正黑體" pitchFamily="34" charset="-120"/>
                <a:ea typeface="微軟正黑體" pitchFamily="34" charset="-120"/>
              </a:rPr>
              <a:t>改變</a:t>
            </a:r>
            <a:endParaRPr lang="zh-TW" altLang="en-US" b="1" dirty="0">
              <a:solidFill>
                <a:srgbClr val="FF0000"/>
              </a:solidFill>
              <a:latin typeface="微軟正黑體" pitchFamily="34" charset="-120"/>
              <a:ea typeface="微軟正黑體" pitchFamily="34" charset="-120"/>
            </a:endParaRPr>
          </a:p>
        </p:txBody>
      </p:sp>
      <p:sp>
        <p:nvSpPr>
          <p:cNvPr id="4" name="標題 1"/>
          <p:cNvSpPr txBox="1">
            <a:spLocks/>
          </p:cNvSpPr>
          <p:nvPr/>
        </p:nvSpPr>
        <p:spPr>
          <a:xfrm>
            <a:off x="827585" y="5035483"/>
            <a:ext cx="7776864" cy="648071"/>
          </a:xfrm>
          <a:prstGeom prst="rect">
            <a:avLst/>
          </a:prstGeom>
        </p:spPr>
        <p:txBody>
          <a:bodyP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latin typeface="微軟正黑體" pitchFamily="34" charset="-120"/>
                <a:ea typeface="微軟正黑體" pitchFamily="34" charset="-120"/>
              </a:rPr>
              <a:t>#</a:t>
            </a:r>
            <a:r>
              <a:rPr lang="zh-TW" altLang="en-US" dirty="0" smtClean="0">
                <a:latin typeface="微軟正黑體" pitchFamily="34" charset="-120"/>
                <a:ea typeface="微軟正黑體" pitchFamily="34" charset="-120"/>
              </a:rPr>
              <a:t>重生敘利亞</a:t>
            </a:r>
            <a:endParaRPr lang="zh-TW" altLang="en-US" b="1" dirty="0">
              <a:solidFill>
                <a:srgbClr val="FF0000"/>
              </a:solidFill>
              <a:latin typeface="微軟正黑體" pitchFamily="34" charset="-120"/>
              <a:ea typeface="微軟正黑體" pitchFamily="34" charset="-120"/>
            </a:endParaRPr>
          </a:p>
        </p:txBody>
      </p:sp>
    </p:spTree>
    <p:extLst>
      <p:ext uri="{BB962C8B-B14F-4D97-AF65-F5344CB8AC3E}">
        <p14:creationId xmlns:p14="http://schemas.microsoft.com/office/powerpoint/2010/main" val="36057901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0" y="1600200"/>
            <a:ext cx="8686800" cy="4525963"/>
          </a:xfrm>
        </p:spPr>
        <p:txBody>
          <a:bodyPr/>
          <a:lstStyle/>
          <a:p>
            <a:pPr marL="0" indent="0" fontAlgn="auto">
              <a:spcBef>
                <a:spcPts val="0"/>
              </a:spcBef>
              <a:spcAft>
                <a:spcPts val="0"/>
              </a:spcAft>
              <a:buNone/>
              <a:defRPr/>
            </a:pPr>
            <a:r>
              <a:rPr lang="en-US" altLang="zh-TW" cap="all" dirty="0" smtClean="0">
                <a:ln w="9525" cmpd="sng">
                  <a:noFill/>
                  <a:prstDash val="solid"/>
                </a:ln>
                <a:solidFill>
                  <a:srgbClr val="FF0000"/>
                </a:solidFill>
                <a:latin typeface="微軟正黑體" pitchFamily="34" charset="-120"/>
                <a:ea typeface="微軟正黑體" pitchFamily="34" charset="-120"/>
              </a:rPr>
              <a:t>	</a:t>
            </a:r>
            <a:r>
              <a:rPr lang="zh-TW" altLang="en-US" cap="all" dirty="0" smtClean="0">
                <a:ln w="9525" cmpd="sng">
                  <a:noFill/>
                  <a:prstDash val="solid"/>
                </a:ln>
                <a:solidFill>
                  <a:srgbClr val="FF0000"/>
                </a:solidFill>
                <a:latin typeface="微軟正黑體" pitchFamily="34" charset="-120"/>
                <a:ea typeface="微軟正黑體" pitchFamily="34" charset="-120"/>
              </a:rPr>
              <a:t>所有人</a:t>
            </a:r>
            <a:r>
              <a:rPr lang="zh-TW" altLang="en-US" cap="all" dirty="0" smtClean="0">
                <a:ln w="9525" cmpd="sng">
                  <a:noFill/>
                  <a:prstDash val="solid"/>
                </a:ln>
                <a:latin typeface="微軟正黑體" pitchFamily="34" charset="-120"/>
                <a:ea typeface="微軟正黑體" pitchFamily="34" charset="-120"/>
              </a:rPr>
              <a:t>，都能在各自的領域，</a:t>
            </a:r>
            <a:endParaRPr lang="en-US" altLang="zh-TW" cap="all" dirty="0" smtClean="0">
              <a:ln w="9525" cmpd="sng">
                <a:noFill/>
                <a:prstDash val="solid"/>
              </a:ln>
              <a:latin typeface="微軟正黑體" pitchFamily="34" charset="-120"/>
              <a:ea typeface="微軟正黑體" pitchFamily="34" charset="-120"/>
            </a:endParaRPr>
          </a:p>
          <a:p>
            <a:pPr fontAlgn="auto">
              <a:spcBef>
                <a:spcPts val="0"/>
              </a:spcBef>
              <a:spcAft>
                <a:spcPts val="0"/>
              </a:spcAft>
              <a:buNone/>
              <a:defRPr/>
            </a:pPr>
            <a:r>
              <a:rPr lang="en-US" altLang="zh-TW" cap="all" dirty="0" smtClean="0">
                <a:ln w="9525" cmpd="sng">
                  <a:noFill/>
                  <a:prstDash val="solid"/>
                </a:ln>
                <a:latin typeface="微軟正黑體" pitchFamily="34" charset="-120"/>
                <a:ea typeface="微軟正黑體" pitchFamily="34" charset="-120"/>
              </a:rPr>
              <a:t>		</a:t>
            </a:r>
            <a:r>
              <a:rPr lang="zh-TW" altLang="en-US" cap="all" dirty="0" smtClean="0">
                <a:ln w="9525" cmpd="sng">
                  <a:noFill/>
                  <a:prstDash val="solid"/>
                </a:ln>
                <a:latin typeface="微軟正黑體" pitchFamily="34" charset="-120"/>
                <a:ea typeface="微軟正黑體" pitchFamily="34" charset="-120"/>
              </a:rPr>
              <a:t>用不同的方式，</a:t>
            </a:r>
            <a:r>
              <a:rPr lang="zh-TW" altLang="en-US" cap="all" dirty="0" smtClean="0">
                <a:ln w="9525" cmpd="sng">
                  <a:noFill/>
                  <a:prstDash val="solid"/>
                </a:ln>
                <a:solidFill>
                  <a:srgbClr val="FF0000"/>
                </a:solidFill>
                <a:latin typeface="微軟正黑體" pitchFamily="34" charset="-120"/>
                <a:ea typeface="微軟正黑體" pitchFamily="34" charset="-120"/>
              </a:rPr>
              <a:t>力所能及</a:t>
            </a:r>
            <a:r>
              <a:rPr lang="zh-TW" altLang="en-US" cap="all" dirty="0" smtClean="0">
                <a:ln w="9525" cmpd="sng">
                  <a:noFill/>
                  <a:prstDash val="solid"/>
                </a:ln>
                <a:latin typeface="微軟正黑體" pitchFamily="34" charset="-120"/>
                <a:ea typeface="微軟正黑體" pitchFamily="34" charset="-120"/>
              </a:rPr>
              <a:t>地做點事，</a:t>
            </a:r>
            <a:endParaRPr lang="en-US" altLang="zh-TW" cap="all" dirty="0" smtClean="0">
              <a:ln w="9525" cmpd="sng">
                <a:noFill/>
                <a:prstDash val="solid"/>
              </a:ln>
              <a:latin typeface="微軟正黑體" pitchFamily="34" charset="-120"/>
              <a:ea typeface="微軟正黑體" pitchFamily="34" charset="-120"/>
            </a:endParaRPr>
          </a:p>
          <a:p>
            <a:pPr fontAlgn="auto">
              <a:spcBef>
                <a:spcPts val="0"/>
              </a:spcBef>
              <a:spcAft>
                <a:spcPts val="0"/>
              </a:spcAft>
              <a:buNone/>
              <a:defRPr/>
            </a:pPr>
            <a:r>
              <a:rPr lang="en-US" altLang="zh-TW" cap="all" dirty="0" smtClean="0">
                <a:ln w="9525" cmpd="sng">
                  <a:noFill/>
                  <a:prstDash val="solid"/>
                </a:ln>
                <a:solidFill>
                  <a:srgbClr val="FF0000"/>
                </a:solidFill>
                <a:latin typeface="微軟正黑體" pitchFamily="34" charset="-120"/>
                <a:ea typeface="微軟正黑體" pitchFamily="34" charset="-120"/>
              </a:rPr>
              <a:t>		</a:t>
            </a:r>
            <a:r>
              <a:rPr lang="zh-TW" altLang="en-US" cap="all" dirty="0" smtClean="0">
                <a:ln w="9525" cmpd="sng">
                  <a:noFill/>
                  <a:prstDash val="solid"/>
                </a:ln>
                <a:solidFill>
                  <a:srgbClr val="FF0000"/>
                </a:solidFill>
                <a:latin typeface="微軟正黑體" pitchFamily="34" charset="-120"/>
                <a:ea typeface="微軟正黑體" pitchFamily="34" charset="-120"/>
              </a:rPr>
              <a:t>推動人道工作</a:t>
            </a:r>
            <a:r>
              <a:rPr lang="zh-TW" altLang="en-US" cap="all" dirty="0" smtClean="0">
                <a:ln w="9525" cmpd="sng">
                  <a:noFill/>
                  <a:prstDash val="solid"/>
                </a:ln>
                <a:latin typeface="微軟正黑體" pitchFamily="34" charset="-120"/>
                <a:ea typeface="微軟正黑體" pitchFamily="34" charset="-120"/>
              </a:rPr>
              <a:t>向前發展。</a:t>
            </a:r>
            <a:endParaRPr lang="en-US" altLang="zh-TW" cap="all" dirty="0" smtClean="0">
              <a:ln w="9525" cmpd="sng">
                <a:noFill/>
                <a:prstDash val="solid"/>
              </a:ln>
              <a:latin typeface="微軟正黑體" pitchFamily="34" charset="-120"/>
              <a:ea typeface="微軟正黑體" pitchFamily="34" charset="-120"/>
            </a:endParaRPr>
          </a:p>
          <a:p>
            <a:pPr fontAlgn="auto">
              <a:spcBef>
                <a:spcPts val="0"/>
              </a:spcBef>
              <a:spcAft>
                <a:spcPts val="0"/>
              </a:spcAft>
              <a:defRPr/>
            </a:pPr>
            <a:endParaRPr lang="en-US" altLang="zh-TW" cap="all" dirty="0" smtClean="0">
              <a:ln w="9525" cmpd="sng">
                <a:noFill/>
                <a:prstDash val="solid"/>
              </a:ln>
              <a:latin typeface="微軟正黑體" pitchFamily="34" charset="-120"/>
              <a:ea typeface="微軟正黑體" pitchFamily="34" charset="-120"/>
            </a:endParaRPr>
          </a:p>
          <a:p>
            <a:pPr marL="0" indent="0" algn="r" fontAlgn="auto">
              <a:spcBef>
                <a:spcPts val="0"/>
              </a:spcBef>
              <a:spcAft>
                <a:spcPts val="0"/>
              </a:spcAft>
              <a:buNone/>
              <a:defRPr/>
            </a:pPr>
            <a:r>
              <a:rPr lang="zh-TW" altLang="en-US" sz="2000" cap="all" dirty="0" smtClean="0">
                <a:ln w="3175" cmpd="sng">
                  <a:noFill/>
                  <a:prstDash val="solid"/>
                </a:ln>
                <a:latin typeface="微軟正黑體" pitchFamily="34" charset="-120"/>
                <a:ea typeface="微軟正黑體" pitchFamily="34" charset="-120"/>
              </a:rPr>
              <a:t>亨利</a:t>
            </a:r>
            <a:r>
              <a:rPr lang="en-US" altLang="zh-TW" sz="2000" cap="all" dirty="0" smtClean="0">
                <a:ln w="3175" cmpd="sng">
                  <a:noFill/>
                  <a:prstDash val="solid"/>
                </a:ln>
                <a:latin typeface="微軟正黑體" pitchFamily="34" charset="-120"/>
                <a:ea typeface="微軟正黑體" pitchFamily="34" charset="-120"/>
              </a:rPr>
              <a:t>‧</a:t>
            </a:r>
            <a:r>
              <a:rPr lang="zh-TW" altLang="en-US" sz="2000" cap="all" dirty="0" smtClean="0">
                <a:ln w="3175" cmpd="sng">
                  <a:noFill/>
                  <a:prstDash val="solid"/>
                </a:ln>
                <a:latin typeface="微軟正黑體" pitchFamily="34" charset="-120"/>
                <a:ea typeface="微軟正黑體" pitchFamily="34" charset="-120"/>
              </a:rPr>
              <a:t>杜南</a:t>
            </a:r>
            <a:r>
              <a:rPr lang="en-US" altLang="zh-TW" sz="2000" cap="all" dirty="0" smtClean="0">
                <a:ln w="3175" cmpd="sng">
                  <a:noFill/>
                  <a:prstDash val="solid"/>
                </a:ln>
                <a:latin typeface="微軟正黑體" pitchFamily="34" charset="-120"/>
                <a:ea typeface="微軟正黑體" pitchFamily="34" charset="-120"/>
              </a:rPr>
              <a:t>(</a:t>
            </a:r>
            <a:r>
              <a:rPr lang="zh-TW" altLang="en-US" sz="2000" cap="all" dirty="0" smtClean="0">
                <a:ln w="3175" cmpd="sng">
                  <a:noFill/>
                  <a:prstDash val="solid"/>
                </a:ln>
                <a:latin typeface="微軟正黑體" pitchFamily="34" charset="-120"/>
                <a:ea typeface="微軟正黑體" pitchFamily="34" charset="-120"/>
              </a:rPr>
              <a:t>國際紅十字運動始創人</a:t>
            </a:r>
            <a:r>
              <a:rPr lang="en-US" altLang="zh-TW" sz="2000" cap="all" dirty="0" smtClean="0">
                <a:ln w="3175" cmpd="sng">
                  <a:noFill/>
                  <a:prstDash val="solid"/>
                </a:ln>
                <a:latin typeface="微軟正黑體" pitchFamily="34" charset="-120"/>
                <a:ea typeface="微軟正黑體" pitchFamily="34" charset="-120"/>
              </a:rPr>
              <a:t>)</a:t>
            </a:r>
            <a:endParaRPr lang="zh-TW" altLang="en-US" sz="2000" cap="all" dirty="0" smtClean="0">
              <a:ln w="3175" cmpd="sng">
                <a:noFill/>
                <a:prstDash val="solid"/>
              </a:ln>
              <a:latin typeface="微軟正黑體" pitchFamily="34" charset="-120"/>
              <a:ea typeface="微軟正黑體" pitchFamily="34" charset="-120"/>
            </a:endParaRPr>
          </a:p>
          <a:p>
            <a:endParaRPr lang="zh-TW" altLang="en-US" dirty="0"/>
          </a:p>
        </p:txBody>
      </p:sp>
    </p:spTree>
    <p:extLst>
      <p:ext uri="{BB962C8B-B14F-4D97-AF65-F5344CB8AC3E}">
        <p14:creationId xmlns:p14="http://schemas.microsoft.com/office/powerpoint/2010/main" val="2019521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3Rating xmlns="http://schemas.microsoft.com/sharepoint/v3">0</V3Rating>
    <Resolution xmlns="http://schemas.microsoft.com/sharepoint/v3" xsi:nil="true"/>
    <Dimensions xmlns="d345244c-9b58-4b8a-9c05-5c2064f1f411" xsi:nil="true"/>
    <V3Comments xmlns="http://schemas.microsoft.com/sharepoint/v3" xsi:nil="true"/>
    <Descriptions xmlns="http://schemas.microsoft.com/sharepoint/v3" xsi:nil="true"/>
    <Player xmlns="1c42d590-2cf2-48e7-a94a-96c3769d5ca8">Download to Play</Player>
    <Channel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veVideo" ma:contentTypeID="0x010100806213320A313D4DA11D1B1D6CC700CF00385ECDF58C2BD94CA6985D5DF32F0231" ma:contentTypeVersion="3" ma:contentTypeDescription="Create a new document." ma:contentTypeScope="" ma:versionID="ab0acbcf64e97276f426dbb85843875c">
  <xsd:schema xmlns:xsd="http://www.w3.org/2001/XMLSchema" xmlns:xs="http://www.w3.org/2001/XMLSchema" xmlns:p="http://schemas.microsoft.com/office/2006/metadata/properties" xmlns:ns1="http://schemas.microsoft.com/sharepoint/v3" xmlns:ns2="http://schemas.microsoft.com/sharepoint/v3/fields" xmlns:ns3="1c42d590-2cf2-48e7-a94a-96c3769d5ca8" xmlns:ns4="9e14bc9f-d43a-4562-9a47-6bccc43a8b23" xmlns:ns5="d345244c-9b58-4b8a-9c05-5c2064f1f411" targetNamespace="http://schemas.microsoft.com/office/2006/metadata/properties" ma:root="true" ma:fieldsID="dee87a26d90509c3837b14cdf0a65bfe" ns1:_="" ns2:_="" ns3:_="" ns4:_="" ns5:_="">
    <xsd:import namespace="http://schemas.microsoft.com/sharepoint/v3"/>
    <xsd:import namespace="http://schemas.microsoft.com/sharepoint/v3/fields"/>
    <xsd:import namespace="1c42d590-2cf2-48e7-a94a-96c3769d5ca8"/>
    <xsd:import namespace="9e14bc9f-d43a-4562-9a47-6bccc43a8b23"/>
    <xsd:import namespace="d345244c-9b58-4b8a-9c05-5c2064f1f411"/>
    <xsd:element name="properties">
      <xsd:complexType>
        <xsd:sequence>
          <xsd:element name="documentManagement">
            <xsd:complexType>
              <xsd:all>
                <xsd:element ref="ns1:Duration" minOccurs="0"/>
                <xsd:element ref="ns1:Channels" minOccurs="0"/>
                <xsd:element ref="ns1:Resolution" minOccurs="0"/>
                <xsd:element ref="ns1:DesSnapshot" minOccurs="0"/>
                <xsd:element ref="ns2:Captured" minOccurs="0"/>
                <xsd:element ref="ns1:Descriptions" minOccurs="0"/>
                <xsd:element ref="ns1:V3Comments" minOccurs="0"/>
                <xsd:element ref="ns1:V3Rating" minOccurs="0"/>
                <xsd:element ref="ns3:Player" minOccurs="0"/>
                <xsd:element ref="ns1:Last_x0020_Modified" minOccurs="0"/>
                <xsd:element ref="ns4:FileShareFlag" minOccurs="0"/>
                <xsd:element ref="ns5:Dimensions" minOccurs="0"/>
                <xsd:element ref="ns4:D38D7918E8D62_DiskName" minOccurs="0"/>
                <xsd:element ref="ns1:FileShareFlag"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uration" ma:index="10" nillable="true" ma:displayName="Duration" ma:internalName="Duration" ma:readOnly="true">
      <xsd:simpleType>
        <xsd:restriction base="dms:Text"/>
      </xsd:simpleType>
    </xsd:element>
    <xsd:element name="Channels" ma:index="11" nillable="true" ma:displayName="Channels" ma:internalName="Channels">
      <xsd:simpleType>
        <xsd:restriction base="dms:Number"/>
      </xsd:simpleType>
    </xsd:element>
    <xsd:element name="Resolution" ma:index="12" nillable="true" ma:displayName="Resolution" ma:internalName="Resolution">
      <xsd:simpleType>
        <xsd:restriction base="dms:Text"/>
      </xsd:simpleType>
    </xsd:element>
    <xsd:element name="DesSnapshot" ma:index="13" nillable="true" ma:displayName="DesSnapshot" ma:hidden="true" ma:internalName="DesSnapshot" ma:readOnly="true">
      <xsd:simpleType>
        <xsd:restriction base="dms:Note"/>
      </xsd:simpleType>
    </xsd:element>
    <xsd:element name="Descriptions" ma:index="15" nillable="true" ma:displayName="Description" ma:internalName="Descriptions">
      <xsd:simpleType>
        <xsd:restriction base="dms:Note">
          <xsd:maxLength value="255"/>
        </xsd:restriction>
      </xsd:simpleType>
    </xsd:element>
    <xsd:element name="V3Comments" ma:index="17" nillable="true" ma:displayName="Comments" ma:internalName="V3Comments">
      <xsd:simpleType>
        <xsd:restriction base="dms:Note">
          <xsd:maxLength value="255"/>
        </xsd:restriction>
      </xsd:simpleType>
    </xsd:element>
    <xsd:element name="V3Rating" ma:index="18" nillable="true" ma:displayName="Rating" ma:default="0" ma:internalName="V3Rating">
      <xsd:simpleType>
        <xsd:restriction base="dms:Unknown"/>
      </xsd:simpleType>
    </xsd:element>
    <xsd:element name="Last_x0020_Modified" ma:index="20" nillable="true" ma:displayName="Modified" ma:format="TRUE" ma:hidden="true" ma:list="Docs" ma:internalName="Last_x0020_Modified" ma:readOnly="true" ma:showField="TimeLastModified">
      <xsd:simpleType>
        <xsd:restriction base="dms:Lookup"/>
      </xsd:simpleType>
    </xsd:element>
    <xsd:element name="FileShareFlag" ma:index="25" nillable="true" ma:displayName="File Share Flag" ma:default="0.0" ma:hidden="true" ma:internalName="_x0024_Resources_x003a_FSDLResources_x002c_VDL_FileShareFlag_x003b_" ma:readOnly="tru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Captured" ma:index="14" nillable="true" ma:displayName="Captured" ma:default="[today]" ma:format="DateTime" ma:internalName="Captured"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1c42d590-2cf2-48e7-a94a-96c3769d5ca8" elementFormDefault="qualified">
    <xsd:import namespace="http://schemas.microsoft.com/office/2006/documentManagement/types"/>
    <xsd:import namespace="http://schemas.microsoft.com/office/infopath/2007/PartnerControls"/>
    <xsd:element name="Player" ma:index="19" nillable="true" ma:displayName="Player" ma:default="Download to Play" ma:format="Dropdown" ma:internalName="Player">
      <xsd:simpleType>
        <xsd:restriction base="dms:Choice">
          <xsd:enumeration value="Flash Player"/>
          <xsd:enumeration value="Windows Media Player"/>
          <xsd:enumeration value="Silverlight Player"/>
          <xsd:enumeration value="Real Player"/>
          <xsd:enumeration value="QuickTime Player"/>
          <xsd:enumeration value="Download to Play"/>
        </xsd:restriction>
      </xsd:simpleType>
    </xsd:element>
  </xsd:schema>
  <xsd:schema xmlns:xsd="http://www.w3.org/2001/XMLSchema" xmlns:xs="http://www.w3.org/2001/XMLSchema" xmlns:dms="http://schemas.microsoft.com/office/2006/documentManagement/types" xmlns:pc="http://schemas.microsoft.com/office/infopath/2007/PartnerControls" targetNamespace="9e14bc9f-d43a-4562-9a47-6bccc43a8b23" elementFormDefault="qualified">
    <xsd:import namespace="http://schemas.microsoft.com/office/2006/documentManagement/types"/>
    <xsd:import namespace="http://schemas.microsoft.com/office/infopath/2007/PartnerControls"/>
    <xsd:element name="FileShareFlag" ma:index="21" nillable="true" ma:displayName="File Share Flag" ma:default="0.0" ma:hidden="true" ma:internalName="FileShareFlag" ma:readOnly="true">
      <xsd:simpleType>
        <xsd:restriction base="dms:Number"/>
      </xsd:simpleType>
    </xsd:element>
    <xsd:element name="D38D7918E8D62_DiskName" ma:index="24" nillable="true" ma:displayName="DiskName" ma:description="" ma:hidden="true" ma:internalName="DiskName"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45244c-9b58-4b8a-9c05-5c2064f1f411" elementFormDefault="qualified">
    <xsd:import namespace="http://schemas.microsoft.com/office/2006/documentManagement/types"/>
    <xsd:import namespace="http://schemas.microsoft.com/office/infopath/2007/PartnerControls"/>
    <xsd:element name="Dimensions" ma:index="23" nillable="true" ma:displayName="Dimensions" ma:internalName="Dimensions">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ma:index="16"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EA6618F-68B4-436B-B9F5-45C399316B16}">
  <ds:schemaRefs>
    <ds:schemaRef ds:uri="9e14bc9f-d43a-4562-9a47-6bccc43a8b23"/>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purl.org/dc/dcmitype/"/>
    <ds:schemaRef ds:uri="http://www.w3.org/XML/1998/namespace"/>
    <ds:schemaRef ds:uri="http://schemas.microsoft.com/sharepoint/v3"/>
    <ds:schemaRef ds:uri="d345244c-9b58-4b8a-9c05-5c2064f1f411"/>
    <ds:schemaRef ds:uri="http://schemas.openxmlformats.org/package/2006/metadata/core-properties"/>
    <ds:schemaRef ds:uri="1c42d590-2cf2-48e7-a94a-96c3769d5ca8"/>
    <ds:schemaRef ds:uri="http://schemas.microsoft.com/sharepoint/v3/fields"/>
    <ds:schemaRef ds:uri="http://purl.org/dc/terms/"/>
  </ds:schemaRefs>
</ds:datastoreItem>
</file>

<file path=customXml/itemProps2.xml><?xml version="1.0" encoding="utf-8"?>
<ds:datastoreItem xmlns:ds="http://schemas.openxmlformats.org/officeDocument/2006/customXml" ds:itemID="{7D83B055-BE0E-4BC0-90A7-09C59D39813F}">
  <ds:schemaRefs>
    <ds:schemaRef ds:uri="http://schemas.microsoft.com/sharepoint/v3/contenttype/forms"/>
  </ds:schemaRefs>
</ds:datastoreItem>
</file>

<file path=customXml/itemProps3.xml><?xml version="1.0" encoding="utf-8"?>
<ds:datastoreItem xmlns:ds="http://schemas.openxmlformats.org/officeDocument/2006/customXml" ds:itemID="{7E6F7F9C-0C43-4EF1-8EE7-5555A04C19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sharepoint/v3/fields"/>
    <ds:schemaRef ds:uri="1c42d590-2cf2-48e7-a94a-96c3769d5ca8"/>
    <ds:schemaRef ds:uri="9e14bc9f-d43a-4562-9a47-6bccc43a8b23"/>
    <ds:schemaRef ds:uri="d345244c-9b58-4b8a-9c05-5c2064f1f4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3222</TotalTime>
  <Words>2522</Words>
  <Application>Microsoft Office PowerPoint</Application>
  <PresentationFormat>如螢幕大小 (4:3)</PresentationFormat>
  <Paragraphs>229</Paragraphs>
  <Slides>28</Slides>
  <Notes>22</Notes>
  <HiddenSlides>0</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28</vt:i4>
      </vt:variant>
    </vt:vector>
  </HeadingPairs>
  <TitlesOfParts>
    <vt:vector size="34" baseType="lpstr">
      <vt:lpstr>SimSun</vt:lpstr>
      <vt:lpstr>微軟正黑體</vt:lpstr>
      <vt:lpstr>新細明體</vt:lpstr>
      <vt:lpstr>Arial</vt:lpstr>
      <vt:lpstr>Calibri</vt:lpstr>
      <vt:lpstr>Office 佈景主題</vt:lpstr>
      <vt:lpstr>敘利亞危機</vt:lpstr>
      <vt:lpstr>PowerPoint 簡報</vt:lpstr>
      <vt:lpstr>PowerPoint 簡報</vt:lpstr>
      <vt:lpstr>這是敘利亞現況</vt:lpstr>
      <vt:lpstr>PowerPoint 簡報</vt:lpstr>
      <vt:lpstr>敘利亞在哪裡?</vt:lpstr>
      <vt:lpstr>PowerPoint 簡報</vt:lpstr>
      <vt:lpstr>難民潮路線</vt:lpstr>
      <vt:lpstr>位於歐洲的敘利亞難民只佔冰山一角</vt:lpstr>
      <vt:lpstr>PowerPoint 簡報</vt:lpstr>
      <vt:lpstr>PowerPoint 簡報</vt:lpstr>
      <vt:lpstr>PowerPoint 簡報</vt:lpstr>
      <vt:lpstr>PowerPoint 簡報</vt:lpstr>
      <vt:lpstr>敘利亞家庭的無聲希望</vt:lpstr>
      <vt:lpstr>敘利亞家庭的無聲希望</vt:lpstr>
      <vt:lpstr>敘利亞家庭的無聲希望</vt:lpstr>
      <vt:lpstr>內戰快將六年，人道需要仍然龐大</vt:lpstr>
      <vt:lpstr>香港紅十字會工作 (2013-2016)</vt:lpstr>
      <vt:lpstr>敘利亞人道工作的無聲挑戰</vt:lpstr>
      <vt:lpstr>敘利亞人道工作的挑戰</vt:lpstr>
      <vt:lpstr>PowerPoint 簡報</vt:lpstr>
      <vt:lpstr>PowerPoint 簡報</vt:lpstr>
      <vt:lpstr>PowerPoint 簡報</vt:lpstr>
      <vt:lpstr>行動</vt:lpstr>
      <vt:lpstr>添衣裳‧添希望</vt:lpstr>
      <vt:lpstr>PowerPoint 簡報</vt:lpstr>
      <vt:lpstr>PowerPoint 簡報</vt:lpstr>
      <vt:lpstr>PowerPoint 簡報</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Terry Wong</dc:creator>
  <cp:lastModifiedBy>Kilys Ng</cp:lastModifiedBy>
  <cp:revision>96</cp:revision>
  <dcterms:created xsi:type="dcterms:W3CDTF">2016-01-08T10:06:37Z</dcterms:created>
  <dcterms:modified xsi:type="dcterms:W3CDTF">2017-02-24T07:06:05Z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0x010100806213320A313D4DA11D1B1D6CC700CF00385ECDF58C2BD94CA6985D5DF32F0231</vt:lpwstr>
  </property>
</Properties>
</file>