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315" r:id="rId5"/>
    <p:sldId id="336" r:id="rId6"/>
    <p:sldId id="334" r:id="rId7"/>
    <p:sldId id="337" r:id="rId8"/>
    <p:sldId id="322" r:id="rId9"/>
    <p:sldId id="333" r:id="rId10"/>
    <p:sldId id="325" r:id="rId11"/>
    <p:sldId id="353" r:id="rId12"/>
    <p:sldId id="329" r:id="rId13"/>
    <p:sldId id="327" r:id="rId14"/>
    <p:sldId id="350" r:id="rId15"/>
    <p:sldId id="351" r:id="rId16"/>
    <p:sldId id="330" r:id="rId17"/>
    <p:sldId id="331" r:id="rId18"/>
    <p:sldId id="332" r:id="rId19"/>
    <p:sldId id="326" r:id="rId20"/>
    <p:sldId id="311" r:id="rId21"/>
    <p:sldId id="324" r:id="rId22"/>
    <p:sldId id="338" r:id="rId23"/>
    <p:sldId id="339" r:id="rId24"/>
    <p:sldId id="316" r:id="rId25"/>
    <p:sldId id="317" r:id="rId26"/>
    <p:sldId id="318" r:id="rId27"/>
    <p:sldId id="344" r:id="rId28"/>
    <p:sldId id="345" r:id="rId29"/>
    <p:sldId id="346" r:id="rId30"/>
    <p:sldId id="352" r:id="rId31"/>
    <p:sldId id="319" r:id="rId32"/>
    <p:sldId id="321" r:id="rId33"/>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77762" autoAdjust="0"/>
  </p:normalViewPr>
  <p:slideViewPr>
    <p:cSldViewPr>
      <p:cViewPr varScale="1">
        <p:scale>
          <a:sx n="71" d="100"/>
          <a:sy n="71" d="100"/>
        </p:scale>
        <p:origin x="1950" y="7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65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1C859C-1CE2-4DAD-9439-F751F2CE63C6}" type="datetimeFigureOut">
              <a:rPr lang="zh-HK" altLang="en-US" smtClean="0"/>
              <a:t>8/6/2017</a:t>
            </a:fld>
            <a:endParaRPr lang="zh-HK" altLang="en-US"/>
          </a:p>
        </p:txBody>
      </p:sp>
      <p:sp>
        <p:nvSpPr>
          <p:cNvPr id="4" name="投影片圖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9E80C9-0C57-4C6D-A97B-4F77B9FB1F1B}" type="slidenum">
              <a:rPr lang="zh-HK" altLang="en-US" smtClean="0"/>
              <a:t>‹#›</a:t>
            </a:fld>
            <a:endParaRPr lang="zh-HK" altLang="en-US"/>
          </a:p>
        </p:txBody>
      </p:sp>
    </p:spTree>
    <p:extLst>
      <p:ext uri="{BB962C8B-B14F-4D97-AF65-F5344CB8AC3E}">
        <p14:creationId xmlns:p14="http://schemas.microsoft.com/office/powerpoint/2010/main" val="169827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kern="1200" dirty="0" smtClean="0">
                <a:solidFill>
                  <a:schemeClr val="tx1"/>
                </a:solidFill>
                <a:effectLst/>
                <a:latin typeface="+mn-lt"/>
                <a:ea typeface="+mn-ea"/>
                <a:cs typeface="+mn-cs"/>
              </a:rPr>
              <a:t>圖片中，工作人員正使用</a:t>
            </a:r>
            <a:r>
              <a:rPr lang="zh-TW" altLang="en-US" sz="1200" b="0" i="0" kern="1200" dirty="0" smtClean="0">
                <a:solidFill>
                  <a:schemeClr val="tx1"/>
                </a:solidFill>
                <a:effectLst/>
                <a:latin typeface="+mn-lt"/>
                <a:ea typeface="+mn-ea"/>
                <a:cs typeface="+mn-cs"/>
              </a:rPr>
              <a:t>「營養狀況量度尺」</a:t>
            </a:r>
            <a:r>
              <a:rPr lang="en-US" altLang="zh-TW" sz="1200" b="0" i="0" kern="1200" dirty="0" smtClean="0">
                <a:solidFill>
                  <a:schemeClr val="tx1"/>
                </a:solidFill>
                <a:effectLst/>
                <a:latin typeface="+mn-lt"/>
                <a:ea typeface="+mn-ea"/>
                <a:cs typeface="+mn-cs"/>
              </a:rPr>
              <a:t>(MUAC)</a:t>
            </a:r>
            <a:r>
              <a:rPr lang="zh-TW" altLang="en-US" sz="1200" kern="1200" dirty="0" smtClean="0">
                <a:solidFill>
                  <a:schemeClr val="tx1"/>
                </a:solidFill>
                <a:effectLst/>
                <a:latin typeface="+mn-lt"/>
                <a:ea typeface="+mn-ea"/>
                <a:cs typeface="+mn-cs"/>
              </a:rPr>
              <a:t>為兒童</a:t>
            </a:r>
            <a:r>
              <a:rPr lang="en-US" altLang="zh-TW" sz="1200" kern="1200" dirty="0" smtClean="0">
                <a:solidFill>
                  <a:schemeClr val="tx1"/>
                </a:solidFill>
                <a:effectLst/>
                <a:latin typeface="+mn-lt"/>
                <a:ea typeface="+mn-ea"/>
                <a:cs typeface="+mn-cs"/>
              </a:rPr>
              <a:t>(6</a:t>
            </a:r>
            <a:r>
              <a:rPr lang="zh-TW" altLang="en-US" sz="1200" kern="1200" dirty="0" smtClean="0">
                <a:solidFill>
                  <a:schemeClr val="tx1"/>
                </a:solidFill>
                <a:effectLst/>
                <a:latin typeface="+mn-lt"/>
                <a:ea typeface="+mn-ea"/>
                <a:cs typeface="+mn-cs"/>
              </a:rPr>
              <a:t>個月至</a:t>
            </a:r>
            <a:r>
              <a:rPr lang="en-US" altLang="zh-TW" sz="1200" kern="1200" dirty="0" smtClean="0">
                <a:solidFill>
                  <a:schemeClr val="tx1"/>
                </a:solidFill>
                <a:effectLst/>
                <a:latin typeface="+mn-lt"/>
                <a:ea typeface="+mn-ea"/>
                <a:cs typeface="+mn-cs"/>
              </a:rPr>
              <a:t>5</a:t>
            </a:r>
            <a:r>
              <a:rPr lang="zh-TW" altLang="en-US" sz="1200" kern="1200" dirty="0" smtClean="0">
                <a:solidFill>
                  <a:schemeClr val="tx1"/>
                </a:solidFill>
                <a:effectLst/>
                <a:latin typeface="+mn-lt"/>
                <a:ea typeface="+mn-ea"/>
                <a:cs typeface="+mn-cs"/>
              </a:rPr>
              <a:t>歲</a:t>
            </a:r>
            <a:r>
              <a:rPr lang="en-US" altLang="zh-TW" sz="1200" kern="1200" dirty="0" smtClean="0">
                <a:solidFill>
                  <a:schemeClr val="tx1"/>
                </a:solidFill>
                <a:effectLst/>
                <a:latin typeface="+mn-lt"/>
                <a:ea typeface="+mn-ea"/>
                <a:cs typeface="+mn-cs"/>
              </a:rPr>
              <a:t>)</a:t>
            </a:r>
            <a:r>
              <a:rPr lang="zh-TW" altLang="en-US" sz="1200" kern="1200" dirty="0" smtClean="0">
                <a:solidFill>
                  <a:schemeClr val="tx1"/>
                </a:solidFill>
                <a:effectLst/>
                <a:latin typeface="+mn-lt"/>
                <a:ea typeface="+mn-ea"/>
                <a:cs typeface="+mn-cs"/>
              </a:rPr>
              <a:t>觀察及紀錄體重。</a:t>
            </a:r>
            <a:r>
              <a:rPr lang="zh-TW" altLang="en-US" sz="1200" b="0" i="0" kern="1200" dirty="0" smtClean="0">
                <a:solidFill>
                  <a:schemeClr val="tx1"/>
                </a:solidFill>
                <a:effectLst/>
                <a:latin typeface="+mn-lt"/>
                <a:ea typeface="+mn-ea"/>
                <a:cs typeface="+mn-cs"/>
              </a:rPr>
              <a:t>「營養狀況量度尺」可量度兒童有否出現營養不良的狀況。量度尺共分為三個顏色區，以區分不同營養狀況。</a:t>
            </a:r>
            <a:endParaRPr lang="en-US" altLang="zh-TW" sz="1200" b="0" i="0" kern="1200" dirty="0" smtClean="0">
              <a:solidFill>
                <a:schemeClr val="tx1"/>
              </a:solidFill>
              <a:effectLst/>
              <a:latin typeface="+mn-lt"/>
              <a:ea typeface="+mn-ea"/>
              <a:cs typeface="+mn-cs"/>
            </a:endParaRPr>
          </a:p>
          <a:p>
            <a:r>
              <a:rPr lang="zh-TW" altLang="en-US" sz="1200" b="0" i="0" kern="1200" dirty="0" smtClean="0">
                <a:solidFill>
                  <a:schemeClr val="tx1"/>
                </a:solidFill>
                <a:effectLst/>
                <a:latin typeface="+mn-lt"/>
                <a:ea typeface="+mn-ea"/>
                <a:cs typeface="+mn-cs"/>
              </a:rPr>
              <a:t>紅色</a:t>
            </a:r>
            <a:r>
              <a:rPr lang="en-US" altLang="zh-TW" sz="1200" b="0" i="0" kern="1200" dirty="0" smtClean="0">
                <a:solidFill>
                  <a:schemeClr val="tx1"/>
                </a:solidFill>
                <a:effectLst/>
                <a:latin typeface="+mn-lt"/>
                <a:ea typeface="+mn-ea"/>
                <a:cs typeface="+mn-cs"/>
              </a:rPr>
              <a:t>=</a:t>
            </a:r>
            <a:r>
              <a:rPr lang="zh-TW" altLang="en-US" sz="1200" b="0" i="0" kern="1200" dirty="0" smtClean="0">
                <a:solidFill>
                  <a:schemeClr val="tx1"/>
                </a:solidFill>
                <a:effectLst/>
                <a:latin typeface="+mn-lt"/>
                <a:ea typeface="+mn-ea"/>
                <a:cs typeface="+mn-cs"/>
              </a:rPr>
              <a:t>嚴重營養不良，黃色</a:t>
            </a:r>
            <a:r>
              <a:rPr lang="en-US" altLang="zh-TW" sz="1200" b="0" i="0" kern="1200" dirty="0" smtClean="0">
                <a:solidFill>
                  <a:schemeClr val="tx1"/>
                </a:solidFill>
                <a:effectLst/>
                <a:latin typeface="+mn-lt"/>
                <a:ea typeface="+mn-ea"/>
                <a:cs typeface="+mn-cs"/>
              </a:rPr>
              <a:t>=</a:t>
            </a:r>
            <a:r>
              <a:rPr lang="zh-TW" altLang="en-US" sz="1200" b="0" i="0" kern="1200" dirty="0" smtClean="0">
                <a:solidFill>
                  <a:schemeClr val="tx1"/>
                </a:solidFill>
                <a:effectLst/>
                <a:latin typeface="+mn-lt"/>
                <a:ea typeface="+mn-ea"/>
                <a:cs typeface="+mn-cs"/>
              </a:rPr>
              <a:t>中度營養不良，綠色</a:t>
            </a:r>
            <a:r>
              <a:rPr lang="en-US" altLang="zh-TW" sz="1200" b="0" i="0" kern="1200" dirty="0" smtClean="0">
                <a:solidFill>
                  <a:schemeClr val="tx1"/>
                </a:solidFill>
                <a:effectLst/>
                <a:latin typeface="+mn-lt"/>
                <a:ea typeface="+mn-ea"/>
                <a:cs typeface="+mn-cs"/>
              </a:rPr>
              <a:t>=</a:t>
            </a:r>
            <a:r>
              <a:rPr lang="zh-TW" altLang="en-US" sz="1200" b="0" i="0" kern="1200" dirty="0" smtClean="0">
                <a:solidFill>
                  <a:schemeClr val="tx1"/>
                </a:solidFill>
                <a:effectLst/>
                <a:latin typeface="+mn-lt"/>
                <a:ea typeface="+mn-ea"/>
                <a:cs typeface="+mn-cs"/>
              </a:rPr>
              <a:t>沒有明顯營養不良</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zh-TW" altLang="zh-HK" sz="1200" kern="1200" dirty="0" smtClean="0">
                <a:solidFill>
                  <a:schemeClr val="tx1"/>
                </a:solidFill>
                <a:effectLst/>
                <a:latin typeface="+mn-lt"/>
                <a:ea typeface="+mn-ea"/>
                <a:cs typeface="+mn-cs"/>
              </a:rPr>
              <a:t>非洲糧食危機情況近月越趨嚴重。目前，</a:t>
            </a:r>
            <a:r>
              <a:rPr lang="en-US" altLang="zh-HK" sz="1200" kern="1200" dirty="0" smtClean="0">
                <a:solidFill>
                  <a:schemeClr val="tx1"/>
                </a:solidFill>
                <a:effectLst/>
                <a:latin typeface="+mn-lt"/>
                <a:ea typeface="+mn-ea"/>
                <a:cs typeface="+mn-cs"/>
              </a:rPr>
              <a:t>11</a:t>
            </a:r>
            <a:r>
              <a:rPr lang="zh-TW" altLang="zh-HK" sz="1200" kern="1200" dirty="0" smtClean="0">
                <a:solidFill>
                  <a:schemeClr val="tx1"/>
                </a:solidFill>
                <a:effectLst/>
                <a:latin typeface="+mn-lt"/>
                <a:ea typeface="+mn-ea"/>
                <a:cs typeface="+mn-cs"/>
              </a:rPr>
              <a:t>個非洲國家逾</a:t>
            </a:r>
            <a:r>
              <a:rPr lang="en-US" altLang="zh-HK" sz="1200" kern="1200" dirty="0" smtClean="0">
                <a:solidFill>
                  <a:schemeClr val="tx1"/>
                </a:solidFill>
                <a:effectLst/>
                <a:latin typeface="+mn-lt"/>
                <a:ea typeface="+mn-ea"/>
                <a:cs typeface="+mn-cs"/>
              </a:rPr>
              <a:t>3,500</a:t>
            </a:r>
            <a:r>
              <a:rPr lang="zh-TW" altLang="zh-HK" sz="1200" kern="1200" dirty="0" smtClean="0">
                <a:solidFill>
                  <a:schemeClr val="tx1"/>
                </a:solidFill>
                <a:effectLst/>
                <a:latin typeface="+mn-lt"/>
                <a:ea typeface="+mn-ea"/>
                <a:cs typeface="+mn-cs"/>
              </a:rPr>
              <a:t>萬人需要緊急糧食援助。其中，索馬里、尼日利亞、南蘇丹和埃塞俄比亞受災最為嚴重，其次為肯尼亞和喀麥隆，另外乍得、馬拉維、納米比亞、尼日爾和津巴布韋同樣發生糧食短缺。</a:t>
            </a:r>
            <a:endParaRPr lang="zh-TW" altLang="zh-HK" dirty="0" smtClean="0">
              <a:effectLst/>
            </a:endParaRPr>
          </a:p>
          <a:p>
            <a:r>
              <a:rPr lang="en-US" altLang="zh-HK" sz="1200" kern="1200" dirty="0" smtClean="0">
                <a:solidFill>
                  <a:schemeClr val="tx1"/>
                </a:solidFill>
                <a:effectLst/>
                <a:latin typeface="+mn-lt"/>
                <a:ea typeface="+mn-ea"/>
                <a:cs typeface="+mn-cs"/>
              </a:rPr>
              <a:t> </a:t>
            </a:r>
            <a:endParaRPr lang="zh-TW" altLang="zh-HK" dirty="0" smtClean="0">
              <a:effectLst/>
            </a:endParaRPr>
          </a:p>
          <a:p>
            <a:r>
              <a:rPr lang="zh-TW" altLang="zh-HK" sz="1200" kern="1200" dirty="0" smtClean="0">
                <a:solidFill>
                  <a:schemeClr val="tx1"/>
                </a:solidFill>
                <a:effectLst/>
                <a:latin typeface="+mn-lt"/>
                <a:ea typeface="+mn-ea"/>
                <a:cs typeface="+mn-cs"/>
              </a:rPr>
              <a:t>南蘇丹中北部地區自</a:t>
            </a:r>
            <a:r>
              <a:rPr lang="en-US" altLang="zh-HK" sz="1200" kern="1200" dirty="0" smtClean="0">
                <a:solidFill>
                  <a:schemeClr val="tx1"/>
                </a:solidFill>
                <a:effectLst/>
                <a:latin typeface="+mn-lt"/>
                <a:ea typeface="+mn-ea"/>
                <a:cs typeface="+mn-cs"/>
              </a:rPr>
              <a:t>2017</a:t>
            </a:r>
            <a:r>
              <a:rPr lang="zh-TW" altLang="zh-HK" sz="1200" kern="1200" dirty="0" smtClean="0">
                <a:solidFill>
                  <a:schemeClr val="tx1"/>
                </a:solidFill>
                <a:effectLst/>
                <a:latin typeface="+mn-lt"/>
                <a:ea typeface="+mn-ea"/>
                <a:cs typeface="+mn-cs"/>
              </a:rPr>
              <a:t>年</a:t>
            </a:r>
            <a:r>
              <a:rPr lang="en-US" altLang="zh-HK" sz="1200" kern="1200" dirty="0" smtClean="0">
                <a:solidFill>
                  <a:schemeClr val="tx1"/>
                </a:solidFill>
                <a:effectLst/>
                <a:latin typeface="+mn-lt"/>
                <a:ea typeface="+mn-ea"/>
                <a:cs typeface="+mn-cs"/>
              </a:rPr>
              <a:t>2</a:t>
            </a:r>
            <a:r>
              <a:rPr lang="zh-TW" altLang="zh-HK" sz="1200" kern="1200" dirty="0" smtClean="0">
                <a:solidFill>
                  <a:schemeClr val="tx1"/>
                </a:solidFill>
                <a:effectLst/>
                <a:latin typeface="+mn-lt"/>
                <a:ea typeface="+mn-ea"/>
                <a:cs typeface="+mn-cs"/>
              </a:rPr>
              <a:t>月已正式進入「饑荒」狀態。根據饑荒預警系統</a:t>
            </a:r>
            <a:r>
              <a:rPr lang="en-US" altLang="zh-HK" sz="1200" kern="1200" dirty="0" smtClean="0">
                <a:solidFill>
                  <a:schemeClr val="tx1"/>
                </a:solidFill>
                <a:effectLst/>
                <a:latin typeface="+mn-lt"/>
                <a:ea typeface="+mn-ea"/>
                <a:cs typeface="+mn-cs"/>
              </a:rPr>
              <a:t>(FEWS)</a:t>
            </a:r>
            <a:r>
              <a:rPr lang="zh-TW" altLang="zh-HK" sz="1200" kern="1200" dirty="0" smtClean="0">
                <a:solidFill>
                  <a:schemeClr val="tx1"/>
                </a:solidFill>
                <a:effectLst/>
                <a:latin typeface="+mn-lt"/>
                <a:ea typeface="+mn-ea"/>
                <a:cs typeface="+mn-cs"/>
              </a:rPr>
              <a:t>，索馬里、尼日利亞東北部地區和埃塞俄比亞由於降雨量偏低和持續衝突，正處於饑荒邊緣，四個國家估計共</a:t>
            </a:r>
            <a:r>
              <a:rPr lang="en-US" altLang="zh-HK" sz="1200" kern="1200" dirty="0" smtClean="0">
                <a:solidFill>
                  <a:schemeClr val="tx1"/>
                </a:solidFill>
                <a:effectLst/>
                <a:latin typeface="+mn-lt"/>
                <a:ea typeface="+mn-ea"/>
                <a:cs typeface="+mn-cs"/>
              </a:rPr>
              <a:t>2,090</a:t>
            </a:r>
            <a:r>
              <a:rPr lang="zh-TW" altLang="zh-HK" sz="1200" kern="1200" dirty="0" smtClean="0">
                <a:solidFill>
                  <a:schemeClr val="tx1"/>
                </a:solidFill>
                <a:effectLst/>
                <a:latin typeface="+mn-lt"/>
                <a:ea typeface="+mn-ea"/>
                <a:cs typeface="+mn-cs"/>
              </a:rPr>
              <a:t>萬人正受威脅。</a:t>
            </a:r>
            <a:endParaRPr lang="zh-TW" altLang="zh-HK" dirty="0" smtClean="0">
              <a:effectLst/>
            </a:endParaRP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a:t>
            </a:fld>
            <a:endParaRPr lang="zh-HK" altLang="en-US"/>
          </a:p>
        </p:txBody>
      </p:sp>
    </p:spTree>
    <p:extLst>
      <p:ext uri="{BB962C8B-B14F-4D97-AF65-F5344CB8AC3E}">
        <p14:creationId xmlns:p14="http://schemas.microsoft.com/office/powerpoint/2010/main" val="2549373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0" dirty="0" smtClean="0">
                <a:latin typeface="微軟正黑體" panose="020B0604030504040204" pitchFamily="34" charset="-120"/>
                <a:ea typeface="微軟正黑體" panose="020B0604030504040204" pitchFamily="34" charset="-120"/>
              </a:rPr>
              <a:t>雖然「饑荒」是最嚴峻的狀態，但要留意的是，</a:t>
            </a:r>
            <a:r>
              <a:rPr lang="zh-TW" altLang="en-US" sz="1200" b="0" dirty="0" smtClean="0">
                <a:solidFill>
                  <a:srgbClr val="FF0000"/>
                </a:solidFill>
                <a:latin typeface="微軟正黑體" panose="020B0604030504040204" pitchFamily="34" charset="-120"/>
                <a:ea typeface="微軟正黑體" panose="020B0604030504040204" pitchFamily="34" charset="-120"/>
              </a:rPr>
              <a:t>需要我們關注的不單單只是「饑荒」的國家，</a:t>
            </a:r>
            <a:endParaRPr lang="en-US" altLang="zh-TW" sz="1200" b="0" dirty="0" smtClean="0">
              <a:solidFill>
                <a:srgbClr val="FF0000"/>
              </a:solidFill>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0" dirty="0" smtClean="0">
                <a:solidFill>
                  <a:srgbClr val="FF0000"/>
                </a:solidFill>
                <a:latin typeface="微軟正黑體" panose="020B0604030504040204" pitchFamily="34" charset="-120"/>
                <a:ea typeface="微軟正黑體" panose="020B0604030504040204" pitchFamily="34" charset="-120"/>
              </a:rPr>
              <a:t>我們也不應等到有國家出現「饑荒」時才去關注，在此之前，面對不同程度糧食危機的國家都需要不同的援助，以免於問題繼續惡化。</a:t>
            </a:r>
            <a:endParaRPr lang="zh-TW" altLang="en-US" sz="1200" b="0" dirty="0" smtClean="0">
              <a:latin typeface="微軟正黑體" panose="020B0604030504040204" pitchFamily="34" charset="-120"/>
              <a:ea typeface="微軟正黑體" panose="020B0604030504040204" pitchFamily="34" charset="-120"/>
            </a:endParaRP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3</a:t>
            </a:fld>
            <a:endParaRPr lang="zh-HK" altLang="en-US"/>
          </a:p>
        </p:txBody>
      </p:sp>
    </p:spTree>
    <p:extLst>
      <p:ext uri="{BB962C8B-B14F-4D97-AF65-F5344CB8AC3E}">
        <p14:creationId xmlns:p14="http://schemas.microsoft.com/office/powerpoint/2010/main" val="1020732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索馬里、尼日利亞、南蘇丹和埃塞俄比亞受災最為嚴重，南蘇丹中北部地區自</a:t>
            </a:r>
            <a:r>
              <a:rPr lang="en-US" altLang="zh-HK" sz="1200" kern="1200" dirty="0" smtClean="0">
                <a:solidFill>
                  <a:schemeClr val="tx1"/>
                </a:solidFill>
                <a:effectLst/>
                <a:latin typeface="+mn-lt"/>
                <a:ea typeface="+mn-ea"/>
                <a:cs typeface="+mn-cs"/>
              </a:rPr>
              <a:t>2017</a:t>
            </a:r>
            <a:r>
              <a:rPr lang="zh-TW" altLang="zh-HK" sz="1200" kern="1200" dirty="0" smtClean="0">
                <a:solidFill>
                  <a:schemeClr val="tx1"/>
                </a:solidFill>
                <a:effectLst/>
                <a:latin typeface="+mn-lt"/>
                <a:ea typeface="+mn-ea"/>
                <a:cs typeface="+mn-cs"/>
              </a:rPr>
              <a:t>年</a:t>
            </a:r>
            <a:r>
              <a:rPr lang="en-US" altLang="zh-HK" sz="1200" kern="1200" dirty="0" smtClean="0">
                <a:solidFill>
                  <a:schemeClr val="tx1"/>
                </a:solidFill>
                <a:effectLst/>
                <a:latin typeface="+mn-lt"/>
                <a:ea typeface="+mn-ea"/>
                <a:cs typeface="+mn-cs"/>
              </a:rPr>
              <a:t>2</a:t>
            </a:r>
            <a:r>
              <a:rPr lang="zh-TW" altLang="zh-HK" sz="1200" kern="1200" dirty="0" smtClean="0">
                <a:solidFill>
                  <a:schemeClr val="tx1"/>
                </a:solidFill>
                <a:effectLst/>
                <a:latin typeface="+mn-lt"/>
                <a:ea typeface="+mn-ea"/>
                <a:cs typeface="+mn-cs"/>
              </a:rPr>
              <a:t>月已正式進入「饑荒」狀態。</a:t>
            </a: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根據饑荒預警系統</a:t>
            </a:r>
            <a:r>
              <a:rPr lang="en-US" altLang="zh-HK" sz="1200" kern="1200" dirty="0" smtClean="0">
                <a:solidFill>
                  <a:schemeClr val="tx1"/>
                </a:solidFill>
                <a:effectLst/>
                <a:latin typeface="+mn-lt"/>
                <a:ea typeface="+mn-ea"/>
                <a:cs typeface="+mn-cs"/>
              </a:rPr>
              <a:t>(FEWS)</a:t>
            </a:r>
            <a:r>
              <a:rPr lang="zh-TW" altLang="zh-HK" sz="1200" kern="1200" dirty="0" smtClean="0">
                <a:solidFill>
                  <a:schemeClr val="tx1"/>
                </a:solidFill>
                <a:effectLst/>
                <a:latin typeface="+mn-lt"/>
                <a:ea typeface="+mn-ea"/>
                <a:cs typeface="+mn-cs"/>
              </a:rPr>
              <a:t>，索馬里、尼日利亞東北部地區和埃塞俄比亞由於降雨量偏低和持續衝突，正處於饑荒邊緣，四個國家估計共</a:t>
            </a:r>
            <a:r>
              <a:rPr lang="en-US" altLang="zh-HK" sz="1200" kern="1200" dirty="0" smtClean="0">
                <a:solidFill>
                  <a:schemeClr val="tx1"/>
                </a:solidFill>
                <a:effectLst/>
                <a:latin typeface="+mn-lt"/>
                <a:ea typeface="+mn-ea"/>
                <a:cs typeface="+mn-cs"/>
              </a:rPr>
              <a:t>2,090</a:t>
            </a:r>
            <a:r>
              <a:rPr lang="zh-TW" altLang="zh-HK" sz="1200" kern="1200" dirty="0" smtClean="0">
                <a:solidFill>
                  <a:schemeClr val="tx1"/>
                </a:solidFill>
                <a:effectLst/>
                <a:latin typeface="+mn-lt"/>
                <a:ea typeface="+mn-ea"/>
                <a:cs typeface="+mn-cs"/>
              </a:rPr>
              <a:t>萬人正受威脅。</a:t>
            </a:r>
            <a:endParaRPr lang="zh-TW" altLang="zh-HK" dirty="0" smtClean="0">
              <a:effectLst/>
            </a:endParaRPr>
          </a:p>
          <a:p>
            <a:r>
              <a:rPr lang="zh-TW" altLang="zh-HK" sz="1200" kern="1200" dirty="0" smtClean="0">
                <a:solidFill>
                  <a:schemeClr val="tx1"/>
                </a:solidFill>
                <a:effectLst/>
                <a:latin typeface="+mn-lt"/>
                <a:ea typeface="+mn-ea"/>
                <a:cs typeface="+mn-cs"/>
              </a:rPr>
              <a:t>肯尼亞</a:t>
            </a:r>
            <a:r>
              <a:rPr lang="zh-TW" altLang="en-US" sz="1200" kern="1200" dirty="0" smtClean="0">
                <a:solidFill>
                  <a:schemeClr val="tx1"/>
                </a:solidFill>
                <a:effectLst/>
                <a:latin typeface="+mn-lt"/>
                <a:ea typeface="+mn-ea"/>
                <a:cs typeface="+mn-cs"/>
              </a:rPr>
              <a:t>、</a:t>
            </a:r>
            <a:r>
              <a:rPr lang="zh-TW" altLang="zh-HK" sz="1200" kern="1200" dirty="0" smtClean="0">
                <a:solidFill>
                  <a:schemeClr val="tx1"/>
                </a:solidFill>
                <a:effectLst/>
                <a:latin typeface="+mn-lt"/>
                <a:ea typeface="+mn-ea"/>
                <a:cs typeface="+mn-cs"/>
              </a:rPr>
              <a:t>喀麥隆</a:t>
            </a:r>
            <a:r>
              <a:rPr lang="zh-TW" altLang="en-US" sz="1200" kern="1200" dirty="0" smtClean="0">
                <a:solidFill>
                  <a:schemeClr val="tx1"/>
                </a:solidFill>
                <a:effectLst/>
                <a:latin typeface="+mn-lt"/>
                <a:ea typeface="+mn-ea"/>
                <a:cs typeface="+mn-cs"/>
              </a:rPr>
              <a:t>、</a:t>
            </a:r>
            <a:r>
              <a:rPr lang="zh-TW" altLang="zh-HK" sz="1200" kern="1200" dirty="0" smtClean="0">
                <a:solidFill>
                  <a:schemeClr val="tx1"/>
                </a:solidFill>
                <a:effectLst/>
                <a:latin typeface="+mn-lt"/>
                <a:ea typeface="+mn-ea"/>
                <a:cs typeface="+mn-cs"/>
              </a:rPr>
              <a:t>乍得、馬拉維、納米比亞、尼日爾和津巴布韋同樣發生糧食短缺。</a:t>
            </a:r>
            <a:endParaRPr lang="zh-TW" altLang="zh-HK" dirty="0" smtClean="0">
              <a:effectLst/>
            </a:endParaRP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5</a:t>
            </a:fld>
            <a:endParaRPr lang="zh-HK" altLang="en-US"/>
          </a:p>
        </p:txBody>
      </p:sp>
    </p:spTree>
    <p:extLst>
      <p:ext uri="{BB962C8B-B14F-4D97-AF65-F5344CB8AC3E}">
        <p14:creationId xmlns:p14="http://schemas.microsoft.com/office/powerpoint/2010/main" val="2806922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HK" sz="1200" kern="1200" dirty="0" smtClean="0">
                <a:solidFill>
                  <a:schemeClr val="tx1"/>
                </a:solidFill>
                <a:effectLst/>
                <a:latin typeface="+mn-lt"/>
                <a:ea typeface="+mn-ea"/>
                <a:cs typeface="+mn-cs"/>
              </a:rPr>
              <a:t>造成是次非洲糧食危機的主因複雜﹕乾旱、長期衝突、基礎設施及服務不足和經濟發展滯後等多種因素，導致糧食生產減少及價格上升，醫療設施不足等。</a:t>
            </a:r>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7</a:t>
            </a:fld>
            <a:endParaRPr lang="zh-HK" altLang="en-US"/>
          </a:p>
        </p:txBody>
      </p:sp>
    </p:spTree>
    <p:extLst>
      <p:ext uri="{BB962C8B-B14F-4D97-AF65-F5344CB8AC3E}">
        <p14:creationId xmlns:p14="http://schemas.microsoft.com/office/powerpoint/2010/main" val="626406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smtClean="0">
                <a:solidFill>
                  <a:schemeClr val="tx1"/>
                </a:solidFill>
                <a:effectLst/>
                <a:latin typeface="+mn-lt"/>
                <a:ea typeface="+mn-ea"/>
                <a:cs typeface="+mn-cs"/>
              </a:rPr>
              <a:t>圖片中，是</a:t>
            </a:r>
            <a:r>
              <a:rPr lang="zh-CN" altLang="en-US" sz="1200" b="0" i="0" kern="1200" dirty="0" smtClean="0">
                <a:solidFill>
                  <a:schemeClr val="tx1"/>
                </a:solidFill>
                <a:effectLst/>
                <a:latin typeface="+mn-lt"/>
                <a:ea typeface="+mn-ea"/>
                <a:cs typeface="+mn-cs"/>
              </a:rPr>
              <a:t>等待領取種子和救援食品的人們</a:t>
            </a:r>
            <a:r>
              <a:rPr lang="zh-TW" altLang="en-US" sz="1200" b="0" i="0" kern="1200" dirty="0" smtClean="0">
                <a:solidFill>
                  <a:schemeClr val="tx1"/>
                </a:solidFill>
                <a:effectLst/>
                <a:latin typeface="+mn-lt"/>
                <a:ea typeface="+mn-ea"/>
                <a:cs typeface="+mn-cs"/>
              </a:rPr>
              <a:t>。</a:t>
            </a:r>
            <a:endParaRPr lang="en-US" altLang="zh-TW"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與</a:t>
            </a:r>
            <a:r>
              <a:rPr lang="zh-TW" altLang="en-US" sz="1200" b="0" i="0" kern="1200" dirty="0" smtClean="0">
                <a:solidFill>
                  <a:schemeClr val="tx1"/>
                </a:solidFill>
                <a:effectLst/>
                <a:latin typeface="+mn-lt"/>
                <a:ea typeface="+mn-ea"/>
                <a:cs typeface="+mn-cs"/>
              </a:rPr>
              <a:t>南蘇丹</a:t>
            </a:r>
            <a:r>
              <a:rPr lang="zh-CN" altLang="en-US" sz="1200" b="0" i="0" kern="1200" dirty="0" smtClean="0">
                <a:solidFill>
                  <a:schemeClr val="tx1"/>
                </a:solidFill>
                <a:effectLst/>
                <a:latin typeface="+mn-lt"/>
                <a:ea typeface="+mn-ea"/>
                <a:cs typeface="+mn-cs"/>
              </a:rPr>
              <a:t>這個被戰爭摧殘國度的其它地方相比，邦戈洛村莊本來相對穩定。然而，自</a:t>
            </a:r>
            <a:r>
              <a:rPr lang="en-US" altLang="zh-CN" sz="1200" b="0" i="0" kern="1200" dirty="0" smtClean="0">
                <a:solidFill>
                  <a:schemeClr val="tx1"/>
                </a:solidFill>
                <a:effectLst/>
                <a:latin typeface="+mn-lt"/>
                <a:ea typeface="+mn-ea"/>
                <a:cs typeface="+mn-cs"/>
              </a:rPr>
              <a:t>2016</a:t>
            </a:r>
            <a:r>
              <a:rPr lang="zh-CN" altLang="en-US" sz="1200" b="0" i="0" kern="1200" dirty="0" smtClean="0">
                <a:solidFill>
                  <a:schemeClr val="tx1"/>
                </a:solidFill>
                <a:effectLst/>
                <a:latin typeface="+mn-lt"/>
                <a:ea typeface="+mn-ea"/>
                <a:cs typeface="+mn-cs"/>
              </a:rPr>
              <a:t>年</a:t>
            </a:r>
            <a:r>
              <a:rPr lang="en-US" altLang="zh-CN" sz="1200" b="0" i="0" kern="1200" dirty="0" smtClean="0">
                <a:solidFill>
                  <a:schemeClr val="tx1"/>
                </a:solidFill>
                <a:effectLst/>
                <a:latin typeface="+mn-lt"/>
                <a:ea typeface="+mn-ea"/>
                <a:cs typeface="+mn-cs"/>
              </a:rPr>
              <a:t>7</a:t>
            </a:r>
            <a:r>
              <a:rPr lang="zh-CN" altLang="en-US" sz="1200" b="0" i="0" kern="1200" dirty="0" smtClean="0">
                <a:solidFill>
                  <a:schemeClr val="tx1"/>
                </a:solidFill>
                <a:effectLst/>
                <a:latin typeface="+mn-lt"/>
                <a:ea typeface="+mn-ea"/>
                <a:cs typeface="+mn-cs"/>
              </a:rPr>
              <a:t>月朱巴爆發新一輪暴力衝突後，內戰的戰火也蔓延至此。曾經的貿易路線都被戰爭前線截斷，成千上萬民眾流離失所。通貨膨脹率高達</a:t>
            </a:r>
            <a:r>
              <a:rPr lang="en-US" altLang="zh-CN" sz="1200" b="0" i="0" kern="1200" dirty="0" smtClean="0">
                <a:solidFill>
                  <a:schemeClr val="tx1"/>
                </a:solidFill>
                <a:effectLst/>
                <a:latin typeface="+mn-lt"/>
                <a:ea typeface="+mn-ea"/>
                <a:cs typeface="+mn-cs"/>
              </a:rPr>
              <a:t>600%</a:t>
            </a:r>
            <a:r>
              <a:rPr lang="zh-CN" altLang="en-US" sz="1200" b="0" i="0" kern="1200" dirty="0" smtClean="0">
                <a:solidFill>
                  <a:schemeClr val="tx1"/>
                </a:solidFill>
                <a:effectLst/>
                <a:latin typeface="+mn-lt"/>
                <a:ea typeface="+mn-ea"/>
                <a:cs typeface="+mn-cs"/>
              </a:rPr>
              <a:t>，民眾生活陷於水深火熱之中。</a:t>
            </a:r>
          </a:p>
          <a:p>
            <a:r>
              <a:rPr lang="zh-CN" altLang="en-US" sz="1200" b="0" i="0" kern="1200" dirty="0" smtClean="0">
                <a:solidFill>
                  <a:schemeClr val="tx1"/>
                </a:solidFill>
                <a:effectLst/>
                <a:latin typeface="+mn-lt"/>
                <a:ea typeface="+mn-ea"/>
                <a:cs typeface="+mn-cs"/>
              </a:rPr>
              <a:t>邦戈洛村莊的瓦朱牧師大人表示：</a:t>
            </a:r>
            <a:r>
              <a:rPr lang="zh-TW" altLang="en-US"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我們把所有的東西都和他們分享了，但我們也過得不容易。去年，我們為了躲避戰亂在森林裡躲了</a:t>
            </a:r>
            <a:r>
              <a:rPr lang="en-US" altLang="zh-CN" sz="1200" b="0" i="0" kern="1200" dirty="0" smtClean="0">
                <a:solidFill>
                  <a:schemeClr val="tx1"/>
                </a:solidFill>
                <a:effectLst/>
                <a:latin typeface="+mn-lt"/>
                <a:ea typeface="+mn-ea"/>
                <a:cs typeface="+mn-cs"/>
              </a:rPr>
              <a:t>4</a:t>
            </a:r>
            <a:r>
              <a:rPr lang="zh-CN" altLang="en-US" sz="1200" b="0" i="0" kern="1200" dirty="0" smtClean="0">
                <a:solidFill>
                  <a:schemeClr val="tx1"/>
                </a:solidFill>
                <a:effectLst/>
                <a:latin typeface="+mn-lt"/>
                <a:ea typeface="+mn-ea"/>
                <a:cs typeface="+mn-cs"/>
              </a:rPr>
              <a:t>個月，最後莊稼都爛在地裡沒人收。</a:t>
            </a:r>
            <a:r>
              <a:rPr lang="zh-TW" altLang="en-US" sz="1200" b="0" i="0" kern="1200" dirty="0" smtClean="0">
                <a:solidFill>
                  <a:schemeClr val="tx1"/>
                </a:solidFill>
                <a:effectLst/>
                <a:latin typeface="+mn-lt"/>
                <a:ea typeface="+mn-ea"/>
                <a:cs typeface="+mn-cs"/>
              </a:rPr>
              <a:t>」</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相對於物質方面的艱難，也許人們更害怕的是長期生活在恐懼當中。瓦朱牧師大人表示：</a:t>
            </a:r>
            <a:r>
              <a:rPr lang="zh-TW" altLang="en-US"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我們時時刻刻都在擔心災難降臨。然而，村民們仍然抱有希望，認為只要這個地區穩定了，他們就能重新開始務農，度過難關。</a:t>
            </a:r>
            <a:r>
              <a:rPr lang="zh-TW" altLang="en-US" sz="1200" b="0" i="0" kern="1200" dirty="0" smtClean="0">
                <a:solidFill>
                  <a:schemeClr val="tx1"/>
                </a:solidFill>
                <a:effectLst/>
                <a:latin typeface="+mn-lt"/>
                <a:ea typeface="+mn-ea"/>
                <a:cs typeface="+mn-cs"/>
              </a:rPr>
              <a:t>」</a:t>
            </a:r>
            <a:endParaRPr lang="zh-CN" altLang="en-US" sz="1200" b="0" i="0" kern="1200" dirty="0" smtClean="0">
              <a:solidFill>
                <a:schemeClr val="tx1"/>
              </a:solidFill>
              <a:effectLst/>
              <a:latin typeface="+mn-lt"/>
              <a:ea typeface="+mn-ea"/>
              <a:cs typeface="+mn-cs"/>
            </a:endParaRPr>
          </a:p>
          <a:p>
            <a:r>
              <a:rPr lang="zh-TW" altLang="en-US" sz="1200" b="0" i="0" kern="1200" dirty="0" smtClean="0">
                <a:solidFill>
                  <a:schemeClr val="tx1"/>
                </a:solidFill>
                <a:effectLst/>
                <a:latin typeface="+mn-lt"/>
                <a:ea typeface="+mn-ea"/>
                <a:cs typeface="+mn-cs"/>
              </a:rPr>
              <a:t>生活於當地的</a:t>
            </a:r>
            <a:r>
              <a:rPr lang="zh-CN" altLang="en-US" sz="1200" b="0" i="0" kern="1200" dirty="0" smtClean="0">
                <a:solidFill>
                  <a:schemeClr val="tx1"/>
                </a:solidFill>
                <a:effectLst/>
                <a:latin typeface="+mn-lt"/>
                <a:ea typeface="+mn-ea"/>
                <a:cs typeface="+mn-cs"/>
              </a:rPr>
              <a:t>烏提莉婭說：</a:t>
            </a:r>
            <a:r>
              <a:rPr lang="zh-TW" altLang="en-US"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我們有這麼多肥沃的土地，我們只需要恢復安寧，這樣就能種地了。</a:t>
            </a:r>
            <a:r>
              <a:rPr lang="zh-TW" altLang="en-US" sz="1200" b="0" i="0" kern="1200" dirty="0" smtClean="0">
                <a:solidFill>
                  <a:schemeClr val="tx1"/>
                </a:solidFill>
                <a:effectLst/>
                <a:latin typeface="+mn-lt"/>
                <a:ea typeface="+mn-ea"/>
                <a:cs typeface="+mn-cs"/>
              </a:rPr>
              <a:t>」</a:t>
            </a:r>
            <a:endParaRPr lang="en-US" altLang="zh-CN" sz="1200" b="0" i="0" kern="1200" dirty="0" smtClean="0">
              <a:solidFill>
                <a:schemeClr val="tx1"/>
              </a:solidFill>
              <a:effectLst/>
              <a:latin typeface="+mn-lt"/>
              <a:ea typeface="+mn-ea"/>
              <a:cs typeface="+mn-cs"/>
            </a:endParaRP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8</a:t>
            </a:fld>
            <a:endParaRPr lang="zh-HK" altLang="en-US"/>
          </a:p>
        </p:txBody>
      </p:sp>
    </p:spTree>
    <p:extLst>
      <p:ext uri="{BB962C8B-B14F-4D97-AF65-F5344CB8AC3E}">
        <p14:creationId xmlns:p14="http://schemas.microsoft.com/office/powerpoint/2010/main" val="2251657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smtClean="0">
                <a:solidFill>
                  <a:schemeClr val="tx1"/>
                </a:solidFill>
                <a:effectLst/>
                <a:latin typeface="+mn-lt"/>
                <a:ea typeface="+mn-ea"/>
                <a:cs typeface="+mn-cs"/>
              </a:rPr>
              <a:t>圖片中，</a:t>
            </a:r>
            <a:r>
              <a:rPr lang="zh-CN" altLang="en-US" sz="1200" b="0" i="0" kern="1200" dirty="0" smtClean="0">
                <a:solidFill>
                  <a:schemeClr val="tx1"/>
                </a:solidFill>
                <a:effectLst/>
                <a:latin typeface="+mn-lt"/>
                <a:ea typeface="+mn-ea"/>
                <a:cs typeface="+mn-cs"/>
              </a:rPr>
              <a:t>阿布巴卡爾身患重度急性營養不良，</a:t>
            </a:r>
            <a:r>
              <a:rPr lang="zh-TW" altLang="en-US" sz="1200" b="0" i="0" kern="1200" dirty="0" smtClean="0">
                <a:solidFill>
                  <a:schemeClr val="tx1"/>
                </a:solidFill>
                <a:effectLst/>
                <a:latin typeface="+mn-lt"/>
                <a:ea typeface="+mn-ea"/>
                <a:cs typeface="+mn-cs"/>
              </a:rPr>
              <a:t>他</a:t>
            </a:r>
            <a:r>
              <a:rPr lang="zh-CN" altLang="en-US" sz="1200" b="0" i="0" kern="1200" dirty="0" smtClean="0">
                <a:solidFill>
                  <a:schemeClr val="tx1"/>
                </a:solidFill>
                <a:effectLst/>
                <a:latin typeface="+mn-lt"/>
                <a:ea typeface="+mn-ea"/>
                <a:cs typeface="+mn-cs"/>
              </a:rPr>
              <a:t>的多個關節已經無法活動。</a:t>
            </a:r>
            <a:r>
              <a:rPr lang="zh-TW" altLang="en-US" sz="1200" b="0" i="0" kern="1200" dirty="0" smtClean="0">
                <a:solidFill>
                  <a:schemeClr val="tx1"/>
                </a:solidFill>
                <a:effectLst/>
                <a:latin typeface="+mn-lt"/>
                <a:ea typeface="+mn-ea"/>
                <a:cs typeface="+mn-cs"/>
              </a:rPr>
              <a:t>他和他的家人</a:t>
            </a:r>
            <a:r>
              <a:rPr lang="zh-CN" altLang="en-US" sz="1200" b="0" i="0" kern="1200" dirty="0" smtClean="0">
                <a:solidFill>
                  <a:schemeClr val="tx1"/>
                </a:solidFill>
                <a:effectLst/>
                <a:latin typeface="+mn-lt"/>
                <a:ea typeface="+mn-ea"/>
                <a:cs typeface="+mn-cs"/>
              </a:rPr>
              <a:t>住在邁杜古里郊外的一個難民營裡，這裡專門安置逃離</a:t>
            </a:r>
            <a:r>
              <a:rPr lang="zh-TW" altLang="en-US" sz="1200" b="0" i="0" kern="1200" dirty="0" smtClean="0">
                <a:solidFill>
                  <a:schemeClr val="tx1"/>
                </a:solidFill>
                <a:effectLst/>
                <a:latin typeface="+mn-lt"/>
                <a:ea typeface="+mn-ea"/>
                <a:cs typeface="+mn-cs"/>
              </a:rPr>
              <a:t>尼日利亞</a:t>
            </a:r>
            <a:r>
              <a:rPr lang="zh-CN" altLang="en-US" sz="1200" b="0" i="0" kern="1200" dirty="0" smtClean="0">
                <a:solidFill>
                  <a:schemeClr val="tx1"/>
                </a:solidFill>
                <a:effectLst/>
                <a:latin typeface="+mn-lt"/>
                <a:ea typeface="+mn-ea"/>
                <a:cs typeface="+mn-cs"/>
              </a:rPr>
              <a:t>戰亂的人們。</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阿布巴卡爾在抵達醫院</a:t>
            </a:r>
            <a:r>
              <a:rPr lang="en-US" altLang="zh-CN" sz="1200" b="0" i="0" kern="1200" dirty="0" smtClean="0">
                <a:solidFill>
                  <a:schemeClr val="tx1"/>
                </a:solidFill>
                <a:effectLst/>
                <a:latin typeface="+mn-lt"/>
                <a:ea typeface="+mn-ea"/>
                <a:cs typeface="+mn-cs"/>
              </a:rPr>
              <a:t>16</a:t>
            </a:r>
            <a:r>
              <a:rPr lang="zh-CN" altLang="en-US" sz="1200" b="0" i="0" kern="1200" dirty="0" smtClean="0">
                <a:solidFill>
                  <a:schemeClr val="tx1"/>
                </a:solidFill>
                <a:effectLst/>
                <a:latin typeface="+mn-lt"/>
                <a:ea typeface="+mn-ea"/>
                <a:cs typeface="+mn-cs"/>
              </a:rPr>
              <a:t>天后不幸去世。他被葬在一個未作任何標記的墓地裡。</a:t>
            </a:r>
          </a:p>
          <a:p>
            <a:r>
              <a:rPr lang="zh-CN" altLang="en-US" sz="1200" b="0" i="0" kern="1200" dirty="0" smtClean="0">
                <a:solidFill>
                  <a:schemeClr val="tx1"/>
                </a:solidFill>
                <a:effectLst/>
                <a:latin typeface="+mn-lt"/>
                <a:ea typeface="+mn-ea"/>
                <a:cs typeface="+mn-cs"/>
              </a:rPr>
              <a:t>乍得湖地區有</a:t>
            </a:r>
            <a:r>
              <a:rPr lang="en-US" altLang="zh-CN" sz="1200" b="0" i="0" kern="1200" dirty="0" smtClean="0">
                <a:solidFill>
                  <a:schemeClr val="tx1"/>
                </a:solidFill>
                <a:effectLst/>
                <a:latin typeface="+mn-lt"/>
                <a:ea typeface="+mn-ea"/>
                <a:cs typeface="+mn-cs"/>
              </a:rPr>
              <a:t>50</a:t>
            </a:r>
            <a:r>
              <a:rPr lang="zh-CN" altLang="en-US" sz="1200" b="0" i="0" kern="1200" dirty="0" smtClean="0">
                <a:solidFill>
                  <a:schemeClr val="tx1"/>
                </a:solidFill>
                <a:effectLst/>
                <a:latin typeface="+mn-lt"/>
                <a:ea typeface="+mn-ea"/>
                <a:cs typeface="+mn-cs"/>
              </a:rPr>
              <a:t>多萬兒童罹患重度急性營養不良，這是營養不良中最危險的一種。</a:t>
            </a:r>
          </a:p>
          <a:p>
            <a:r>
              <a:rPr lang="zh-CN" altLang="en-US" sz="1200" b="0" i="0" kern="1200" dirty="0" smtClean="0">
                <a:solidFill>
                  <a:schemeClr val="tx1"/>
                </a:solidFill>
                <a:effectLst/>
                <a:latin typeface="+mn-lt"/>
                <a:ea typeface="+mn-ea"/>
                <a:cs typeface="+mn-cs"/>
              </a:rPr>
              <a:t>紅十字國際委員會行動部主任多明尼克</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施蒂爾哈特表示：</a:t>
            </a:r>
            <a:r>
              <a:rPr lang="zh-TW" altLang="en-US"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兒童遭受的苦難尤為深重。每天都有兒童死</a:t>
            </a:r>
            <a:r>
              <a:rPr lang="zh-TW" altLang="en-US" sz="1200" b="0" i="0" kern="1200" dirty="0" smtClean="0">
                <a:solidFill>
                  <a:schemeClr val="tx1"/>
                </a:solidFill>
                <a:effectLst/>
                <a:latin typeface="+mn-lt"/>
                <a:ea typeface="+mn-ea"/>
                <a:cs typeface="+mn-cs"/>
              </a:rPr>
              <a:t>於</a:t>
            </a:r>
            <a:r>
              <a:rPr lang="zh-CN" altLang="en-US" sz="1200" b="0" i="0" kern="1200" dirty="0" smtClean="0">
                <a:solidFill>
                  <a:schemeClr val="tx1"/>
                </a:solidFill>
                <a:effectLst/>
                <a:latin typeface="+mn-lt"/>
                <a:ea typeface="+mn-ea"/>
                <a:cs typeface="+mn-cs"/>
              </a:rPr>
              <a:t>營養不良。</a:t>
            </a:r>
            <a:r>
              <a:rPr lang="zh-TW" altLang="en-US" sz="1200" b="0" i="0" kern="1200" dirty="0" smtClean="0">
                <a:solidFill>
                  <a:schemeClr val="tx1"/>
                </a:solidFill>
                <a:effectLst/>
                <a:latin typeface="+mn-lt"/>
                <a:ea typeface="+mn-ea"/>
                <a:cs typeface="+mn-cs"/>
              </a:rPr>
              <a:t>」</a:t>
            </a:r>
            <a:endParaRPr lang="en-US" altLang="zh-CN"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那些背井離鄉的人們面臨的局勢非常複雜。有些人已經流離失所很久了，還有些人不得不多次逃離。</a:t>
            </a:r>
            <a:r>
              <a:rPr lang="zh-TW" altLang="en-US" sz="1200" b="0" i="0" kern="1200" dirty="0" smtClean="0">
                <a:solidFill>
                  <a:schemeClr val="tx1"/>
                </a:solidFill>
                <a:effectLst/>
                <a:latin typeface="+mn-lt"/>
                <a:ea typeface="+mn-ea"/>
                <a:cs typeface="+mn-cs"/>
              </a:rPr>
              <a:t>乍</a:t>
            </a:r>
            <a:r>
              <a:rPr lang="zh-CN" altLang="en-US" sz="1200" b="0" i="0" kern="1200" dirty="0" smtClean="0">
                <a:solidFill>
                  <a:schemeClr val="tx1"/>
                </a:solidFill>
                <a:effectLst/>
                <a:latin typeface="+mn-lt"/>
                <a:ea typeface="+mn-ea"/>
                <a:cs typeface="+mn-cs"/>
              </a:rPr>
              <a:t>得湖地區的衝突局勢，約</a:t>
            </a:r>
            <a:r>
              <a:rPr lang="en-US" altLang="zh-CN" sz="1200" b="0" i="0" kern="1200" dirty="0" smtClean="0">
                <a:solidFill>
                  <a:schemeClr val="tx1"/>
                </a:solidFill>
                <a:effectLst/>
                <a:latin typeface="+mn-lt"/>
                <a:ea typeface="+mn-ea"/>
                <a:cs typeface="+mn-cs"/>
              </a:rPr>
              <a:t>260</a:t>
            </a:r>
            <a:r>
              <a:rPr lang="zh-CN" altLang="en-US" sz="1200" b="0" i="0" kern="1200" dirty="0" smtClean="0">
                <a:solidFill>
                  <a:schemeClr val="tx1"/>
                </a:solidFill>
                <a:effectLst/>
                <a:latin typeface="+mn-lt"/>
                <a:ea typeface="+mn-ea"/>
                <a:cs typeface="+mn-cs"/>
              </a:rPr>
              <a:t>萬民眾逃離了自己的家園，這一數字在過去的</a:t>
            </a:r>
            <a:r>
              <a:rPr lang="en-US" altLang="zh-CN" sz="1200" b="0" i="0" kern="1200" dirty="0" smtClean="0">
                <a:solidFill>
                  <a:schemeClr val="tx1"/>
                </a:solidFill>
                <a:effectLst/>
                <a:latin typeface="+mn-lt"/>
                <a:ea typeface="+mn-ea"/>
                <a:cs typeface="+mn-cs"/>
              </a:rPr>
              <a:t>2</a:t>
            </a:r>
            <a:r>
              <a:rPr lang="zh-CN" altLang="en-US" sz="1200" b="0" i="0" kern="1200" dirty="0" smtClean="0">
                <a:solidFill>
                  <a:schemeClr val="tx1"/>
                </a:solidFill>
                <a:effectLst/>
                <a:latin typeface="+mn-lt"/>
                <a:ea typeface="+mn-ea"/>
                <a:cs typeface="+mn-cs"/>
              </a:rPr>
              <a:t>年裡翻了</a:t>
            </a:r>
            <a:r>
              <a:rPr lang="en-US" altLang="zh-CN" sz="1200" b="0" i="0" kern="1200" dirty="0" smtClean="0">
                <a:solidFill>
                  <a:schemeClr val="tx1"/>
                </a:solidFill>
                <a:effectLst/>
                <a:latin typeface="+mn-lt"/>
                <a:ea typeface="+mn-ea"/>
                <a:cs typeface="+mn-cs"/>
              </a:rPr>
              <a:t>3</a:t>
            </a:r>
            <a:r>
              <a:rPr lang="zh-CN" altLang="en-US" sz="1200" b="0" i="0" kern="1200" dirty="0" smtClean="0">
                <a:solidFill>
                  <a:schemeClr val="tx1"/>
                </a:solidFill>
                <a:effectLst/>
                <a:latin typeface="+mn-lt"/>
                <a:ea typeface="+mn-ea"/>
                <a:cs typeface="+mn-cs"/>
              </a:rPr>
              <a:t>番。</a:t>
            </a:r>
            <a:endParaRPr lang="zh-HK" altLang="en-US" dirty="0" smtClean="0"/>
          </a:p>
          <a:p>
            <a:r>
              <a:rPr lang="zh-CN" altLang="en-US" sz="1200" b="0" i="0" kern="1200" dirty="0" smtClean="0">
                <a:solidFill>
                  <a:schemeClr val="tx1"/>
                </a:solidFill>
                <a:effectLst/>
                <a:latin typeface="+mn-lt"/>
                <a:ea typeface="+mn-ea"/>
                <a:cs typeface="+mn-cs"/>
              </a:rPr>
              <a:t>一般來講，最近剛剛抵達難民營的人們是最需要幫助的。</a:t>
            </a:r>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9</a:t>
            </a:fld>
            <a:endParaRPr lang="zh-HK" altLang="en-US"/>
          </a:p>
        </p:txBody>
      </p:sp>
    </p:spTree>
    <p:extLst>
      <p:ext uri="{BB962C8B-B14F-4D97-AF65-F5344CB8AC3E}">
        <p14:creationId xmlns:p14="http://schemas.microsoft.com/office/powerpoint/2010/main" val="3904931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smtClean="0"/>
              <a:t>圖片中，薩拉特是索馬里的</a:t>
            </a:r>
            <a:r>
              <a:rPr lang="zh-TW" altLang="en-US" dirty="0" smtClean="0">
                <a:latin typeface="微軟正黑體" panose="020B0604030504040204" pitchFamily="34" charset="-120"/>
                <a:ea typeface="微軟正黑體" panose="020B0604030504040204" pitchFamily="34" charset="-120"/>
              </a:rPr>
              <a:t>一</a:t>
            </a:r>
            <a:r>
              <a:rPr lang="zh-CN" altLang="en-US" dirty="0" smtClean="0">
                <a:latin typeface="微軟正黑體" panose="020B0604030504040204" pitchFamily="34" charset="-120"/>
                <a:ea typeface="微軟正黑體" panose="020B0604030504040204" pitchFamily="34" charset="-120"/>
              </a:rPr>
              <a:t>名牧民</a:t>
            </a:r>
            <a:r>
              <a:rPr lang="zh-TW" altLang="en-US" dirty="0" smtClean="0">
                <a:latin typeface="微軟正黑體" panose="020B0604030504040204" pitchFamily="34" charset="-120"/>
                <a:ea typeface="微軟正黑體" panose="020B0604030504040204" pitchFamily="34" charset="-120"/>
              </a:rPr>
              <a:t>，</a:t>
            </a:r>
            <a:r>
              <a:rPr lang="zh-CN" altLang="en-US" dirty="0" smtClean="0">
                <a:latin typeface="微軟正黑體" panose="020B0604030504040204" pitchFamily="34" charset="-120"/>
                <a:ea typeface="微軟正黑體" panose="020B0604030504040204" pitchFamily="34" charset="-120"/>
              </a:rPr>
              <a:t>他眼睜睜看著自己的</a:t>
            </a:r>
            <a:r>
              <a:rPr lang="en-US" altLang="zh-CN" dirty="0" smtClean="0">
                <a:latin typeface="微軟正黑體" panose="020B0604030504040204" pitchFamily="34" charset="-120"/>
                <a:ea typeface="微軟正黑體" panose="020B0604030504040204" pitchFamily="34" charset="-120"/>
              </a:rPr>
              <a:t>360</a:t>
            </a:r>
            <a:r>
              <a:rPr lang="zh-CN" altLang="en-US" dirty="0" smtClean="0">
                <a:latin typeface="微軟正黑體" panose="020B0604030504040204" pitchFamily="34" charset="-120"/>
                <a:ea typeface="微軟正黑體" panose="020B0604030504040204" pitchFamily="34" charset="-120"/>
              </a:rPr>
              <a:t>頭山羊和綿羊</a:t>
            </a:r>
            <a:r>
              <a:rPr lang="zh-TW" altLang="en-US" dirty="0" smtClean="0">
                <a:latin typeface="微軟正黑體" panose="020B0604030504040204" pitchFamily="34" charset="-120"/>
                <a:ea typeface="微軟正黑體" panose="020B0604030504040204" pitchFamily="34" charset="-120"/>
              </a:rPr>
              <a:t>因乾旱而</a:t>
            </a:r>
            <a:r>
              <a:rPr lang="zh-CN" altLang="en-US" dirty="0" smtClean="0">
                <a:latin typeface="微軟正黑體" panose="020B0604030504040204" pitchFamily="34" charset="-120"/>
                <a:ea typeface="微軟正黑體" panose="020B0604030504040204" pitchFamily="34" charset="-120"/>
              </a:rPr>
              <a:t>相繼死掉</a:t>
            </a:r>
            <a:r>
              <a:rPr lang="zh-TW" altLang="en-US" dirty="0" smtClean="0">
                <a:latin typeface="微軟正黑體" panose="020B0604030504040204" pitchFamily="34" charset="-120"/>
                <a:ea typeface="微軟正黑體" panose="020B0604030504040204" pitchFamily="34" charset="-120"/>
              </a:rPr>
              <a:t>，</a:t>
            </a:r>
            <a:r>
              <a:rPr lang="zh-CN" altLang="en-US" dirty="0" smtClean="0">
                <a:latin typeface="微軟正黑體" panose="020B0604030504040204" pitchFamily="34" charset="-120"/>
                <a:ea typeface="微軟正黑體" panose="020B0604030504040204" pitchFamily="34" charset="-120"/>
              </a:rPr>
              <a:t>只剩</a:t>
            </a:r>
            <a:r>
              <a:rPr lang="zh-TW" altLang="en-US" dirty="0" smtClean="0">
                <a:latin typeface="微軟正黑體" panose="020B0604030504040204" pitchFamily="34" charset="-120"/>
                <a:ea typeface="微軟正黑體" panose="020B0604030504040204" pitchFamily="34" charset="-120"/>
              </a:rPr>
              <a:t>下</a:t>
            </a:r>
            <a:r>
              <a:rPr lang="en-US" altLang="zh-CN" dirty="0" smtClean="0">
                <a:latin typeface="微軟正黑體" panose="020B0604030504040204" pitchFamily="34" charset="-120"/>
                <a:ea typeface="微軟正黑體" panose="020B0604030504040204" pitchFamily="34" charset="-120"/>
              </a:rPr>
              <a:t>90</a:t>
            </a:r>
            <a:r>
              <a:rPr lang="zh-CN" altLang="en-US" dirty="0" smtClean="0">
                <a:latin typeface="微軟正黑體" panose="020B0604030504040204" pitchFamily="34" charset="-120"/>
                <a:ea typeface="微軟正黑體" panose="020B0604030504040204" pitchFamily="34" charset="-120"/>
              </a:rPr>
              <a:t>頭。</a:t>
            </a:r>
            <a:r>
              <a:rPr lang="zh-CN" altLang="en-US" sz="1200" b="0" i="0" kern="1200" dirty="0" smtClean="0">
                <a:solidFill>
                  <a:schemeClr val="tx1"/>
                </a:solidFill>
                <a:effectLst/>
                <a:latin typeface="+mn-lt"/>
                <a:ea typeface="+mn-ea"/>
                <a:cs typeface="+mn-cs"/>
              </a:rPr>
              <a:t>他把牲畜帶到了乾涸河邊的一口水井那裡喝水。</a:t>
            </a:r>
            <a:endParaRPr lang="en-US" altLang="zh-CN"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在索馬</a:t>
            </a:r>
            <a:r>
              <a:rPr lang="zh-TW" altLang="en-US" sz="1200" b="0" i="0" kern="1200" dirty="0" smtClean="0">
                <a:solidFill>
                  <a:schemeClr val="tx1"/>
                </a:solidFill>
                <a:effectLst/>
                <a:latin typeface="+mn-lt"/>
                <a:ea typeface="+mn-ea"/>
                <a:cs typeface="+mn-cs"/>
              </a:rPr>
              <a:t>里</a:t>
            </a:r>
            <a:r>
              <a:rPr lang="zh-CN" altLang="en-US" sz="1200" b="0" i="0" kern="1200" dirty="0" smtClean="0">
                <a:solidFill>
                  <a:schemeClr val="tx1"/>
                </a:solidFill>
                <a:effectLst/>
                <a:latin typeface="+mn-lt"/>
                <a:ea typeface="+mn-ea"/>
                <a:cs typeface="+mn-cs"/>
              </a:rPr>
              <a:t>，儘管乾旱天氣具有週期性，但由於去年</a:t>
            </a:r>
            <a:r>
              <a:rPr lang="en-US" altLang="zh-TW" sz="1200" b="0" i="0" kern="1200" dirty="0" smtClean="0">
                <a:solidFill>
                  <a:schemeClr val="tx1"/>
                </a:solidFill>
                <a:effectLst/>
                <a:latin typeface="+mn-lt"/>
                <a:ea typeface="+mn-ea"/>
                <a:cs typeface="+mn-cs"/>
              </a:rPr>
              <a:t>(2016</a:t>
            </a:r>
            <a:r>
              <a:rPr lang="zh-TW" altLang="en-US" sz="1200" b="0" i="0" kern="1200" dirty="0" smtClean="0">
                <a:solidFill>
                  <a:schemeClr val="tx1"/>
                </a:solidFill>
                <a:effectLst/>
                <a:latin typeface="+mn-lt"/>
                <a:ea typeface="+mn-ea"/>
                <a:cs typeface="+mn-cs"/>
              </a:rPr>
              <a:t>年</a:t>
            </a:r>
            <a:r>
              <a:rPr lang="en-US" altLang="zh-TW"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沒有降雨，今年的旱情更為嚴重。乾旱天氣正在對靠畜牧業和農業為生的社區造成毀滅性打擊。</a:t>
            </a:r>
            <a:endParaRPr lang="en-US" altLang="zh-CN"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牧草和水的稀缺已經導致牲畜死亡，這從根本上使民眾失去了收入和食物來源。牧民們已經被迫轉移到了城市地區去尋找食物和水。</a:t>
            </a:r>
            <a:endParaRPr lang="en-US" altLang="zh-CN"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醫務人員在營養中心收治的營養不良兒童激增。所有這些令人擔憂的情況都讓人聯想到發生在</a:t>
            </a:r>
            <a:r>
              <a:rPr lang="en-US" altLang="zh-CN" sz="1200" b="0" i="0" kern="1200" dirty="0" smtClean="0">
                <a:solidFill>
                  <a:schemeClr val="tx1"/>
                </a:solidFill>
                <a:effectLst/>
                <a:latin typeface="+mn-lt"/>
                <a:ea typeface="+mn-ea"/>
                <a:cs typeface="+mn-cs"/>
              </a:rPr>
              <a:t>2011</a:t>
            </a:r>
            <a:r>
              <a:rPr lang="zh-CN" altLang="en-US" sz="1200" b="0" i="0" kern="1200" dirty="0" smtClean="0">
                <a:solidFill>
                  <a:schemeClr val="tx1"/>
                </a:solidFill>
                <a:effectLst/>
                <a:latin typeface="+mn-lt"/>
                <a:ea typeface="+mn-ea"/>
                <a:cs typeface="+mn-cs"/>
              </a:rPr>
              <a:t>年的饑荒危機，那場災難奪走了約</a:t>
            </a:r>
            <a:r>
              <a:rPr lang="en-US" altLang="zh-CN" sz="1200" b="0" i="0" kern="1200" dirty="0" smtClean="0">
                <a:solidFill>
                  <a:schemeClr val="tx1"/>
                </a:solidFill>
                <a:effectLst/>
                <a:latin typeface="+mn-lt"/>
                <a:ea typeface="+mn-ea"/>
                <a:cs typeface="+mn-cs"/>
              </a:rPr>
              <a:t>26</a:t>
            </a:r>
            <a:r>
              <a:rPr lang="zh-CN" altLang="en-US" sz="1200" b="0" i="0" kern="1200" dirty="0" smtClean="0">
                <a:solidFill>
                  <a:schemeClr val="tx1"/>
                </a:solidFill>
                <a:effectLst/>
                <a:latin typeface="+mn-lt"/>
                <a:ea typeface="+mn-ea"/>
                <a:cs typeface="+mn-cs"/>
              </a:rPr>
              <a:t>萬人的生命。</a:t>
            </a:r>
            <a:endParaRPr lang="zh-HK" altLang="en-US" dirty="0" smtClean="0">
              <a:latin typeface="微軟正黑體" panose="020B0604030504040204" pitchFamily="34" charset="-120"/>
              <a:ea typeface="微軟正黑體" panose="020B0604030504040204" pitchFamily="34" charset="-120"/>
            </a:endParaRP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10</a:t>
            </a:fld>
            <a:endParaRPr lang="zh-HK" altLang="en-US"/>
          </a:p>
        </p:txBody>
      </p:sp>
    </p:spTree>
    <p:extLst>
      <p:ext uri="{BB962C8B-B14F-4D97-AF65-F5344CB8AC3E}">
        <p14:creationId xmlns:p14="http://schemas.microsoft.com/office/powerpoint/2010/main" val="2667428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圖片中，</a:t>
            </a:r>
            <a:r>
              <a:rPr lang="en-US" altLang="zh-TW" dirty="0" smtClean="0"/>
              <a:t>Gertrude </a:t>
            </a:r>
            <a:r>
              <a:rPr lang="en-US" altLang="zh-TW" dirty="0" err="1" smtClean="0"/>
              <a:t>Muotcha</a:t>
            </a:r>
            <a:r>
              <a:rPr lang="zh-TW" altLang="en-US" dirty="0" smtClean="0"/>
              <a:t>是一位</a:t>
            </a:r>
            <a:r>
              <a:rPr lang="en-US" altLang="zh-TW" dirty="0" smtClean="0"/>
              <a:t>31</a:t>
            </a:r>
            <a:r>
              <a:rPr lang="zh-TW" altLang="en-US" dirty="0" smtClean="0"/>
              <a:t>歲的單親母親，她有</a:t>
            </a:r>
            <a:r>
              <a:rPr lang="en-US" altLang="zh-TW" dirty="0" smtClean="0"/>
              <a:t>4</a:t>
            </a:r>
            <a:r>
              <a:rPr lang="zh-TW" altLang="en-US" dirty="0" smtClean="0"/>
              <a:t>名</a:t>
            </a:r>
            <a:r>
              <a:rPr lang="en-US" altLang="zh-TW" dirty="0" smtClean="0"/>
              <a:t>3-13</a:t>
            </a:r>
            <a:r>
              <a:rPr lang="zh-TW" altLang="en-US" dirty="0" smtClean="0"/>
              <a:t>歲的子女。</a:t>
            </a:r>
            <a:endParaRPr lang="en-US" altLang="zh-TW" dirty="0" smtClean="0"/>
          </a:p>
          <a:p>
            <a:r>
              <a:rPr lang="zh-TW" altLang="en-US" dirty="0" smtClean="0"/>
              <a:t>她在馬拉維只能找到零碎的工作機會，如：在農場幫工、幫人洗衣，以往她尚能靠自己種植的粟米、豆來僅僅養活她的家人，但嚴重的旱災令她的農作物失收，現在每天能吃到一餐已經算是幸運。</a:t>
            </a:r>
            <a:endParaRPr lang="en-US" altLang="zh-TW" dirty="0" smtClean="0"/>
          </a:p>
          <a:p>
            <a:r>
              <a:rPr lang="zh-TW" altLang="en-US" dirty="0" smtClean="0">
                <a:effectLst/>
              </a:rPr>
              <a:t>她表示，過去鄰舍之間會守望相助，將擁有的少量食物與人分享，但由於今年的情況特別差，人們擁有的食物更加少，難有餘力再去照顧他人。</a:t>
            </a:r>
            <a:endParaRPr lang="en-US" altLang="zh-TW" dirty="0" smtClean="0"/>
          </a:p>
          <a:p>
            <a:r>
              <a:rPr lang="zh-TW" altLang="en-US" dirty="0" smtClean="0"/>
              <a:t>嚴重的旱災令馬拉維的農作物收成大幅下降。當地政府往常會有</a:t>
            </a:r>
            <a:r>
              <a:rPr lang="en-US" altLang="zh-TW" dirty="0" smtClean="0"/>
              <a:t>6</a:t>
            </a:r>
            <a:r>
              <a:rPr lang="zh-TW" altLang="en-US" dirty="0" smtClean="0"/>
              <a:t>萬公噸的農作物儲備，但旱災令儲備下降至</a:t>
            </a:r>
            <a:r>
              <a:rPr lang="en-US" altLang="zh-TW" dirty="0" smtClean="0"/>
              <a:t>6</a:t>
            </a:r>
            <a:r>
              <a:rPr lang="zh-TW" altLang="en-US" dirty="0" smtClean="0"/>
              <a:t>千公噸，估計</a:t>
            </a:r>
            <a:r>
              <a:rPr lang="en-US" altLang="zh-TW" dirty="0" smtClean="0"/>
              <a:t>650</a:t>
            </a:r>
            <a:r>
              <a:rPr lang="zh-TW" altLang="en-US" dirty="0" smtClean="0"/>
              <a:t>萬人，即大約總人口的</a:t>
            </a:r>
            <a:r>
              <a:rPr lang="en-US" altLang="zh-TW" dirty="0" smtClean="0"/>
              <a:t>41%</a:t>
            </a:r>
            <a:r>
              <a:rPr lang="zh-TW" altLang="en-US" dirty="0" smtClean="0"/>
              <a:t>人受到影響，需要援助。</a:t>
            </a:r>
            <a:endParaRPr lang="en-US" altLang="zh-TW"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smtClean="0"/>
              <a:t>而在可見的將來就業情境依然不明朗，食物價格保持高位，馬拉維的糧食危機仍會持續。</a:t>
            </a:r>
            <a:endParaRPr lang="en-US" altLang="zh-TW"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smtClean="0"/>
              <a:t>Gertrude </a:t>
            </a:r>
            <a:r>
              <a:rPr lang="en-US" altLang="zh-TW" dirty="0" err="1" smtClean="0"/>
              <a:t>Muotcha</a:t>
            </a:r>
            <a:r>
              <a:rPr lang="zh-TW" altLang="en-US" dirty="0" smtClean="0"/>
              <a:t>和她的家人很大機會繼續捱餓，又或者要靠乞討農作物的殘渣，如：粟米桿，果殼</a:t>
            </a:r>
            <a:r>
              <a:rPr lang="en-US" altLang="zh-TW" dirty="0" smtClean="0"/>
              <a:t>……</a:t>
            </a:r>
            <a:r>
              <a:rPr lang="zh-TW" altLang="en-US" dirty="0" smtClean="0"/>
              <a:t>這些通常用來餵飼動物的飼料來給家人食用。</a:t>
            </a:r>
            <a:endParaRPr lang="en-US" altLang="zh-HK" dirty="0" smtClean="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11</a:t>
            </a:fld>
            <a:endParaRPr lang="zh-HK" altLang="en-US"/>
          </a:p>
        </p:txBody>
      </p:sp>
    </p:spTree>
    <p:extLst>
      <p:ext uri="{BB962C8B-B14F-4D97-AF65-F5344CB8AC3E}">
        <p14:creationId xmlns:p14="http://schemas.microsoft.com/office/powerpoint/2010/main" val="3813339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圖片中，</a:t>
            </a:r>
            <a:r>
              <a:rPr lang="en-US" altLang="zh-TW" dirty="0" smtClean="0"/>
              <a:t>Salomon</a:t>
            </a:r>
            <a:r>
              <a:rPr lang="zh-TW" altLang="en-US" dirty="0" smtClean="0"/>
              <a:t>是納米比亞其中一個村落的領袖。長久而來，村民賴以生存的都是飼養牲畜。</a:t>
            </a:r>
            <a:endParaRPr lang="en-US" altLang="zh-TW" dirty="0" smtClean="0"/>
          </a:p>
          <a:p>
            <a:r>
              <a:rPr lang="zh-TW" altLang="en-US" dirty="0" smtClean="0"/>
              <a:t>然而，近年的極端天氣</a:t>
            </a:r>
            <a:r>
              <a:rPr lang="en-US" altLang="zh-TW" dirty="0" smtClean="0"/>
              <a:t>--</a:t>
            </a:r>
            <a:r>
              <a:rPr lang="zh-TW" altLang="en-US" dirty="0" smtClean="0"/>
              <a:t>交替的水災、旱災令他們面對糧食危機。</a:t>
            </a:r>
            <a:endParaRPr lang="en-US" altLang="zh-TW" dirty="0" smtClean="0"/>
          </a:p>
          <a:p>
            <a:r>
              <a:rPr lang="zh-TW" altLang="en-US" dirty="0" smtClean="0"/>
              <a:t>農作物失收，牲畜死亡，令他們幾乎失去所有食物。</a:t>
            </a:r>
            <a:endParaRPr lang="en-US" altLang="zh-TW" dirty="0" smtClean="0"/>
          </a:p>
          <a:p>
            <a:r>
              <a:rPr lang="zh-TW" altLang="en-US" dirty="0" smtClean="0"/>
              <a:t>當地人的謀生技能有限，加上普遍貧困（</a:t>
            </a:r>
            <a:r>
              <a:rPr lang="en-US" altLang="zh-TW" dirty="0" smtClean="0"/>
              <a:t>26.9</a:t>
            </a:r>
            <a:r>
              <a:rPr lang="zh-TW" altLang="en-US" dirty="0" smtClean="0"/>
              <a:t>％的貧困人口），</a:t>
            </a:r>
            <a:r>
              <a:rPr lang="zh-TW" altLang="en-US" sz="1200" b="0" dirty="0" smtClean="0">
                <a:solidFill>
                  <a:srgbClr val="FF0000"/>
                </a:solidFill>
                <a:latin typeface="微軟正黑體" panose="020B0604030504040204" pitchFamily="34" charset="-120"/>
                <a:ea typeface="微軟正黑體" panose="020B0604030504040204" pitchFamily="34" charset="-120"/>
              </a:rPr>
              <a:t>沒有應對機制</a:t>
            </a:r>
            <a:r>
              <a:rPr lang="zh-TW" altLang="en-US" sz="1200" b="0" dirty="0" smtClean="0">
                <a:latin typeface="微軟正黑體" panose="020B0604030504040204" pitchFamily="34" charset="-120"/>
                <a:ea typeface="微軟正黑體" panose="020B0604030504040204" pitchFamily="34" charset="-120"/>
              </a:rPr>
              <a:t>來應付極端天氣，失去了牲畜等於失去資產，導致貧困持續，造成糧食危機的</a:t>
            </a:r>
            <a:r>
              <a:rPr lang="zh-TW" altLang="en-US" sz="1200" b="0" dirty="0" smtClean="0">
                <a:solidFill>
                  <a:srgbClr val="FF0000"/>
                </a:solidFill>
                <a:latin typeface="微軟正黑體" panose="020B0604030504040204" pitchFamily="34" charset="-120"/>
                <a:ea typeface="微軟正黑體" panose="020B0604030504040204" pitchFamily="34" charset="-120"/>
              </a:rPr>
              <a:t>惡性循環</a:t>
            </a:r>
            <a:r>
              <a:rPr lang="zh-TW" altLang="en-US" sz="1200" b="0" dirty="0" smtClean="0">
                <a:latin typeface="微軟正黑體" panose="020B0604030504040204" pitchFamily="34" charset="-120"/>
                <a:ea typeface="微軟正黑體" panose="020B0604030504040204" pitchFamily="34" charset="-120"/>
              </a:rPr>
              <a:t>。</a:t>
            </a:r>
            <a:endParaRPr lang="zh-HK" altLang="en-US" sz="1200" b="0" dirty="0" smtClean="0">
              <a:latin typeface="微軟正黑體" panose="020B0604030504040204" pitchFamily="34" charset="-120"/>
              <a:ea typeface="微軟正黑體" panose="020B0604030504040204" pitchFamily="34" charset="-120"/>
            </a:endParaRPr>
          </a:p>
          <a:p>
            <a:endParaRPr lang="en-US" altLang="zh-HK" b="0" dirty="0" smtClean="0"/>
          </a:p>
          <a:p>
            <a:endParaRPr lang="en-US" altLang="zh-HK" dirty="0" smtClean="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12</a:t>
            </a:fld>
            <a:endParaRPr lang="zh-HK" altLang="en-US"/>
          </a:p>
        </p:txBody>
      </p:sp>
    </p:spTree>
    <p:extLst>
      <p:ext uri="{BB962C8B-B14F-4D97-AF65-F5344CB8AC3E}">
        <p14:creationId xmlns:p14="http://schemas.microsoft.com/office/powerpoint/2010/main" val="3197890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smtClean="0">
                <a:solidFill>
                  <a:schemeClr val="tx1"/>
                </a:solidFill>
                <a:effectLst/>
                <a:latin typeface="+mn-lt"/>
                <a:ea typeface="+mn-ea"/>
                <a:cs typeface="+mn-cs"/>
              </a:rPr>
              <a:t>食物及營養補充品：</a:t>
            </a: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五歲以下的幼童、懷孕及哺乳期的母親較易患上營養不良。目前，南蘇丹、索馬里和尼日利亞共有超過</a:t>
            </a:r>
            <a:r>
              <a:rPr lang="en-US" altLang="zh-HK" sz="1200" kern="1200" dirty="0" smtClean="0">
                <a:solidFill>
                  <a:schemeClr val="tx1"/>
                </a:solidFill>
                <a:effectLst/>
                <a:latin typeface="+mn-lt"/>
                <a:ea typeface="+mn-ea"/>
                <a:cs typeface="+mn-cs"/>
              </a:rPr>
              <a:t>90</a:t>
            </a:r>
            <a:r>
              <a:rPr lang="zh-TW" altLang="zh-HK" sz="1200" kern="1200" dirty="0" smtClean="0">
                <a:solidFill>
                  <a:schemeClr val="tx1"/>
                </a:solidFill>
                <a:effectLst/>
                <a:latin typeface="+mn-lt"/>
                <a:ea typeface="+mn-ea"/>
                <a:cs typeface="+mn-cs"/>
              </a:rPr>
              <a:t>萬名幼童患上急性營養不良。紅十字會正為受影響人士提供緊急糧食援助和營養補充品。</a:t>
            </a:r>
            <a:endParaRPr lang="zh-TW" altLang="zh-HK" dirty="0" smtClean="0">
              <a:effectLst/>
            </a:endParaRPr>
          </a:p>
          <a:p>
            <a:r>
              <a:rPr lang="zh-TW" altLang="en-US" dirty="0" smtClean="0"/>
              <a:t>食水：</a:t>
            </a:r>
            <a:endParaRPr lang="en-US" altLang="zh-TW"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由於</a:t>
            </a:r>
            <a:r>
              <a:rPr lang="en-US" altLang="zh-HK" sz="1200" kern="1200" dirty="0" smtClean="0">
                <a:solidFill>
                  <a:schemeClr val="tx1"/>
                </a:solidFill>
                <a:effectLst/>
                <a:latin typeface="+mn-lt"/>
                <a:ea typeface="+mn-ea"/>
                <a:cs typeface="+mn-cs"/>
              </a:rPr>
              <a:t>2017</a:t>
            </a:r>
            <a:r>
              <a:rPr lang="zh-TW" altLang="zh-HK" sz="1200" kern="1200" dirty="0" smtClean="0">
                <a:solidFill>
                  <a:schemeClr val="tx1"/>
                </a:solidFill>
                <a:effectLst/>
                <a:latin typeface="+mn-lt"/>
                <a:ea typeface="+mn-ea"/>
                <a:cs typeface="+mn-cs"/>
              </a:rPr>
              <a:t>年降雨量不足，水源乾涸，人和牲口都面對食水不足的問題。紅十字會正透過供水車、建水井等不同的方法為受影響社區提供食水。</a:t>
            </a:r>
            <a:endParaRPr lang="zh-TW" altLang="zh-HK" dirty="0" smtClean="0">
              <a:effectLst/>
            </a:endParaRPr>
          </a:p>
          <a:p>
            <a:r>
              <a:rPr lang="zh-TW" altLang="en-US" dirty="0" smtClean="0"/>
              <a:t>生計支援：</a:t>
            </a:r>
            <a:endParaRPr lang="en-US" altLang="zh-TW"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牧民和農民的收入主要來自售賣牲畜和農產品，食水和牧草不足導致牲口死亡和農作物失收，貧困家庭收入減少，生活百上加斤。紅十字會正為貧困家庭重新購置牲口、提供務農和捕魚用的工具等，協助其儘快恢復生計。</a:t>
            </a:r>
            <a:endParaRPr lang="zh-TW" altLang="zh-HK" dirty="0" smtClean="0">
              <a:effectLst/>
            </a:endParaRPr>
          </a:p>
          <a:p>
            <a:r>
              <a:rPr lang="zh-TW" altLang="en-US" dirty="0" smtClean="0"/>
              <a:t>醫療服務：</a:t>
            </a:r>
            <a:endParaRPr lang="en-US" altLang="zh-TW"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HK" sz="1200" kern="1200" dirty="0" smtClean="0">
                <a:solidFill>
                  <a:schemeClr val="tx1"/>
                </a:solidFill>
                <a:effectLst/>
                <a:latin typeface="+mn-lt"/>
                <a:ea typeface="+mn-ea"/>
                <a:cs typeface="+mn-cs"/>
              </a:rPr>
              <a:t>由於乾淨水不足和流徙人士社區的衛生環境惡劣，</a:t>
            </a:r>
            <a:r>
              <a:rPr lang="zh-TW" altLang="en-US" sz="1200" kern="1200" dirty="0" smtClean="0">
                <a:solidFill>
                  <a:schemeClr val="tx1"/>
                </a:solidFill>
                <a:effectLst/>
                <a:latin typeface="+mn-lt"/>
                <a:ea typeface="+mn-ea"/>
                <a:cs typeface="+mn-cs"/>
              </a:rPr>
              <a:t>加上處於飢餓的人更容易染病，</a:t>
            </a:r>
            <a:r>
              <a:rPr lang="zh-TW" altLang="zh-HK" sz="1200" kern="1200" dirty="0" smtClean="0">
                <a:solidFill>
                  <a:schemeClr val="tx1"/>
                </a:solidFill>
                <a:effectLst/>
                <a:latin typeface="+mn-lt"/>
                <a:ea typeface="+mn-ea"/>
                <a:cs typeface="+mn-cs"/>
              </a:rPr>
              <a:t>使疾病爆發的風險增加。在索馬里，自</a:t>
            </a:r>
            <a:r>
              <a:rPr lang="en-US" altLang="zh-HK" sz="1200" kern="1200" dirty="0" smtClean="0">
                <a:solidFill>
                  <a:schemeClr val="tx1"/>
                </a:solidFill>
                <a:effectLst/>
                <a:latin typeface="+mn-lt"/>
                <a:ea typeface="+mn-ea"/>
                <a:cs typeface="+mn-cs"/>
              </a:rPr>
              <a:t>2017</a:t>
            </a:r>
            <a:r>
              <a:rPr lang="zh-TW" altLang="zh-HK" sz="1200" kern="1200" dirty="0" smtClean="0">
                <a:solidFill>
                  <a:schemeClr val="tx1"/>
                </a:solidFill>
                <a:effectLst/>
                <a:latin typeface="+mn-lt"/>
                <a:ea typeface="+mn-ea"/>
                <a:cs typeface="+mn-cs"/>
              </a:rPr>
              <a:t>年</a:t>
            </a:r>
            <a:r>
              <a:rPr lang="en-US" altLang="zh-HK" sz="1200" kern="1200" dirty="0" smtClean="0">
                <a:solidFill>
                  <a:schemeClr val="tx1"/>
                </a:solidFill>
                <a:effectLst/>
                <a:latin typeface="+mn-lt"/>
                <a:ea typeface="+mn-ea"/>
                <a:cs typeface="+mn-cs"/>
              </a:rPr>
              <a:t>1</a:t>
            </a:r>
            <a:r>
              <a:rPr lang="zh-TW" altLang="zh-HK" sz="1200" kern="1200" dirty="0" smtClean="0">
                <a:solidFill>
                  <a:schemeClr val="tx1"/>
                </a:solidFill>
                <a:effectLst/>
                <a:latin typeface="+mn-lt"/>
                <a:ea typeface="+mn-ea"/>
                <a:cs typeface="+mn-cs"/>
              </a:rPr>
              <a:t>月起已確診</a:t>
            </a:r>
            <a:r>
              <a:rPr lang="en-US" altLang="zh-HK" sz="1200" kern="1200" dirty="0" smtClean="0">
                <a:solidFill>
                  <a:schemeClr val="tx1"/>
                </a:solidFill>
                <a:effectLst/>
                <a:latin typeface="+mn-lt"/>
                <a:ea typeface="+mn-ea"/>
                <a:cs typeface="+mn-cs"/>
              </a:rPr>
              <a:t>28,408</a:t>
            </a:r>
            <a:r>
              <a:rPr lang="zh-TW" altLang="zh-HK" sz="1200" kern="1200" dirty="0" smtClean="0">
                <a:solidFill>
                  <a:schemeClr val="tx1"/>
                </a:solidFill>
                <a:effectLst/>
                <a:latin typeface="+mn-lt"/>
                <a:ea typeface="+mn-ea"/>
                <a:cs typeface="+mn-cs"/>
              </a:rPr>
              <a:t>宗霍亂個案，超過</a:t>
            </a:r>
            <a:r>
              <a:rPr lang="en-US" altLang="zh-HK" sz="1200" kern="1200" dirty="0" smtClean="0">
                <a:solidFill>
                  <a:schemeClr val="tx1"/>
                </a:solidFill>
                <a:effectLst/>
                <a:latin typeface="+mn-lt"/>
                <a:ea typeface="+mn-ea"/>
                <a:cs typeface="+mn-cs"/>
              </a:rPr>
              <a:t>558</a:t>
            </a:r>
            <a:r>
              <a:rPr lang="zh-TW" altLang="zh-HK" sz="1200" kern="1200" dirty="0" smtClean="0">
                <a:solidFill>
                  <a:schemeClr val="tx1"/>
                </a:solidFill>
                <a:effectLst/>
                <a:latin typeface="+mn-lt"/>
                <a:ea typeface="+mn-ea"/>
                <a:cs typeface="+mn-cs"/>
              </a:rPr>
              <a:t>人喪生。紅十字會正透過提供流動診所醫療服務，擴大應對霍亂的行動規模。</a:t>
            </a:r>
            <a:r>
              <a:rPr lang="zh-TW" altLang="en-US" sz="1200" kern="1200" dirty="0" smtClean="0">
                <a:solidFill>
                  <a:schemeClr val="tx1"/>
                </a:solidFill>
                <a:effectLst/>
                <a:latin typeface="+mn-lt"/>
                <a:ea typeface="+mn-ea"/>
                <a:cs typeface="+mn-cs"/>
              </a:rPr>
              <a:t>我們有必要阻止疾病的傳播，減低因飢餓而導致死亡的情況。</a:t>
            </a: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16</a:t>
            </a:fld>
            <a:endParaRPr lang="zh-HK" altLang="en-US"/>
          </a:p>
        </p:txBody>
      </p:sp>
    </p:spTree>
    <p:extLst>
      <p:ext uri="{BB962C8B-B14F-4D97-AF65-F5344CB8AC3E}">
        <p14:creationId xmlns:p14="http://schemas.microsoft.com/office/powerpoint/2010/main" val="2289111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17</a:t>
            </a:fld>
            <a:endParaRPr lang="zh-HK" altLang="en-US"/>
          </a:p>
        </p:txBody>
      </p:sp>
    </p:spTree>
    <p:extLst>
      <p:ext uri="{BB962C8B-B14F-4D97-AF65-F5344CB8AC3E}">
        <p14:creationId xmlns:p14="http://schemas.microsoft.com/office/powerpoint/2010/main" val="2791346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18</a:t>
            </a:fld>
            <a:endParaRPr lang="zh-HK" altLang="en-US"/>
          </a:p>
        </p:txBody>
      </p:sp>
    </p:spTree>
    <p:extLst>
      <p:ext uri="{BB962C8B-B14F-4D97-AF65-F5344CB8AC3E}">
        <p14:creationId xmlns:p14="http://schemas.microsoft.com/office/powerpoint/2010/main" val="603924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zh-TW" altLang="en-US" dirty="0" smtClean="0">
                <a:latin typeface="微軟正黑體" panose="020B0604030504040204" pitchFamily="34" charset="-120"/>
                <a:ea typeface="微軟正黑體" panose="020B0604030504040204" pitchFamily="34" charset="-120"/>
              </a:rPr>
              <a:t>截止</a:t>
            </a:r>
            <a:r>
              <a:rPr lang="en-US" altLang="zh-TW" dirty="0" smtClean="0">
                <a:latin typeface="微軟正黑體" panose="020B0604030504040204" pitchFamily="34" charset="-120"/>
                <a:ea typeface="微軟正黑體" panose="020B0604030504040204" pitchFamily="34" charset="-120"/>
              </a:rPr>
              <a:t>2017</a:t>
            </a:r>
            <a:r>
              <a:rPr lang="zh-TW" altLang="en-US" dirty="0" smtClean="0">
                <a:latin typeface="微軟正黑體" panose="020B0604030504040204" pitchFamily="34" charset="-120"/>
                <a:ea typeface="微軟正黑體" panose="020B0604030504040204" pitchFamily="34" charset="-120"/>
              </a:rPr>
              <a:t>年</a:t>
            </a:r>
            <a:r>
              <a:rPr lang="en-US" altLang="zh-TW" dirty="0" smtClean="0">
                <a:latin typeface="微軟正黑體" panose="020B0604030504040204" pitchFamily="34" charset="-120"/>
                <a:ea typeface="微軟正黑體" panose="020B0604030504040204" pitchFamily="34" charset="-120"/>
              </a:rPr>
              <a:t>3</a:t>
            </a:r>
            <a:r>
              <a:rPr lang="zh-TW" altLang="en-US" dirty="0" smtClean="0">
                <a:latin typeface="微軟正黑體" panose="020B0604030504040204" pitchFamily="34" charset="-120"/>
                <a:ea typeface="微軟正黑體" panose="020B0604030504040204" pitchFamily="34" charset="-120"/>
              </a:rPr>
              <a:t>月，</a:t>
            </a:r>
            <a:endParaRPr lang="en-US" altLang="zh-TW" dirty="0" smtClean="0">
              <a:latin typeface="微軟正黑體" panose="020B0604030504040204" pitchFamily="34" charset="-120"/>
              <a:ea typeface="微軟正黑體" panose="020B0604030504040204" pitchFamily="34" charset="-120"/>
            </a:endParaRPr>
          </a:p>
          <a:p>
            <a:pPr lvl="0"/>
            <a:r>
              <a:rPr lang="zh-TW" altLang="zh-HK" dirty="0" smtClean="0">
                <a:latin typeface="微軟正黑體" panose="020B0604030504040204" pitchFamily="34" charset="-120"/>
                <a:ea typeface="微軟正黑體" panose="020B0604030504040204" pitchFamily="34" charset="-120"/>
              </a:rPr>
              <a:t>為</a:t>
            </a:r>
            <a:r>
              <a:rPr lang="en-US" altLang="zh-HK" dirty="0" smtClean="0">
                <a:latin typeface="微軟正黑體" panose="020B0604030504040204" pitchFamily="34" charset="-120"/>
                <a:ea typeface="微軟正黑體" panose="020B0604030504040204" pitchFamily="34" charset="-120"/>
              </a:rPr>
              <a:t>134</a:t>
            </a:r>
            <a:r>
              <a:rPr lang="zh-TW" altLang="zh-HK" dirty="0" smtClean="0">
                <a:latin typeface="微軟正黑體" panose="020B0604030504040204" pitchFamily="34" charset="-120"/>
                <a:ea typeface="微軟正黑體" panose="020B0604030504040204" pitchFamily="34" charset="-120"/>
              </a:rPr>
              <a:t>萬</a:t>
            </a:r>
            <a:r>
              <a:rPr lang="en-US" altLang="zh-HK" dirty="0" smtClean="0">
                <a:latin typeface="微軟正黑體" panose="020B0604030504040204" pitchFamily="34" charset="-120"/>
                <a:ea typeface="微軟正黑體" panose="020B0604030504040204" pitchFamily="34" charset="-120"/>
              </a:rPr>
              <a:t>8</a:t>
            </a:r>
            <a:r>
              <a:rPr lang="zh-TW" altLang="zh-HK" dirty="0" smtClean="0">
                <a:latin typeface="微軟正黑體" panose="020B0604030504040204" pitchFamily="34" charset="-120"/>
                <a:ea typeface="微軟正黑體" panose="020B0604030504040204" pitchFamily="34" charset="-120"/>
              </a:rPr>
              <a:t>千人提供食物包、營養補充品或現金援助</a:t>
            </a:r>
            <a:r>
              <a:rPr lang="zh-TW" altLang="en-US" dirty="0" smtClean="0">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pPr lvl="0"/>
            <a:r>
              <a:rPr lang="zh-TW" altLang="zh-HK" dirty="0" smtClean="0">
                <a:latin typeface="微軟正黑體" panose="020B0604030504040204" pitchFamily="34" charset="-120"/>
                <a:ea typeface="微軟正黑體" panose="020B0604030504040204" pitchFamily="34" charset="-120"/>
              </a:rPr>
              <a:t>為</a:t>
            </a:r>
            <a:r>
              <a:rPr lang="en-US" altLang="zh-HK" dirty="0" smtClean="0">
                <a:latin typeface="微軟正黑體" panose="020B0604030504040204" pitchFamily="34" charset="-120"/>
                <a:ea typeface="微軟正黑體" panose="020B0604030504040204" pitchFamily="34" charset="-120"/>
              </a:rPr>
              <a:t>72</a:t>
            </a:r>
            <a:r>
              <a:rPr lang="zh-TW" altLang="zh-HK" dirty="0" smtClean="0">
                <a:latin typeface="微軟正黑體" panose="020B0604030504040204" pitchFamily="34" charset="-120"/>
                <a:ea typeface="微軟正黑體" panose="020B0604030504040204" pitchFamily="34" charset="-120"/>
              </a:rPr>
              <a:t>萬人提供生計援助，包括耕種工具、漁具和牲畜防疫注射</a:t>
            </a:r>
            <a:r>
              <a:rPr lang="zh-TW" altLang="en-US" dirty="0" smtClean="0">
                <a:latin typeface="微軟正黑體" panose="020B0604030504040204" pitchFamily="34" charset="-120"/>
                <a:ea typeface="微軟正黑體" panose="020B0604030504040204" pitchFamily="34" charset="-120"/>
              </a:rPr>
              <a:t>；</a:t>
            </a:r>
            <a:endParaRPr lang="zh-TW" altLang="zh-HK" dirty="0" smtClean="0">
              <a:latin typeface="微軟正黑體" panose="020B0604030504040204" pitchFamily="34" charset="-120"/>
              <a:ea typeface="微軟正黑體" panose="020B0604030504040204" pitchFamily="34" charset="-120"/>
            </a:endParaRPr>
          </a:p>
          <a:p>
            <a:pPr lvl="0"/>
            <a:r>
              <a:rPr lang="zh-TW" altLang="zh-HK" dirty="0" smtClean="0">
                <a:latin typeface="微軟正黑體" panose="020B0604030504040204" pitchFamily="34" charset="-120"/>
                <a:ea typeface="微軟正黑體" panose="020B0604030504040204" pitchFamily="34" charset="-120"/>
              </a:rPr>
              <a:t>為</a:t>
            </a:r>
            <a:r>
              <a:rPr lang="en-US" altLang="zh-HK" dirty="0" smtClean="0">
                <a:latin typeface="微軟正黑體" panose="020B0604030504040204" pitchFamily="34" charset="-120"/>
                <a:ea typeface="微軟正黑體" panose="020B0604030504040204" pitchFamily="34" charset="-120"/>
              </a:rPr>
              <a:t>112</a:t>
            </a:r>
            <a:r>
              <a:rPr lang="zh-TW" altLang="zh-HK" dirty="0" smtClean="0">
                <a:latin typeface="微軟正黑體" panose="020B0604030504040204" pitchFamily="34" charset="-120"/>
                <a:ea typeface="微軟正黑體" panose="020B0604030504040204" pitchFamily="34" charset="-120"/>
              </a:rPr>
              <a:t>萬</a:t>
            </a:r>
            <a:r>
              <a:rPr lang="en-US" altLang="zh-HK" dirty="0" smtClean="0">
                <a:latin typeface="微軟正黑體" panose="020B0604030504040204" pitchFamily="34" charset="-120"/>
                <a:ea typeface="微軟正黑體" panose="020B0604030504040204" pitchFamily="34" charset="-120"/>
              </a:rPr>
              <a:t>3</a:t>
            </a:r>
            <a:r>
              <a:rPr lang="zh-TW" altLang="zh-HK" dirty="0" smtClean="0">
                <a:latin typeface="微軟正黑體" panose="020B0604030504040204" pitchFamily="34" charset="-120"/>
                <a:ea typeface="微軟正黑體" panose="020B0604030504040204" pitchFamily="34" charset="-120"/>
              </a:rPr>
              <a:t>千人改善食水供應</a:t>
            </a:r>
            <a:r>
              <a:rPr lang="zh-TW" altLang="en-US" dirty="0" smtClean="0">
                <a:latin typeface="微軟正黑體" panose="020B0604030504040204" pitchFamily="34" charset="-120"/>
                <a:ea typeface="微軟正黑體" panose="020B0604030504040204" pitchFamily="34" charset="-120"/>
              </a:rPr>
              <a:t>；</a:t>
            </a:r>
            <a:endParaRPr lang="zh-TW" altLang="zh-HK" dirty="0" smtClean="0">
              <a:latin typeface="微軟正黑體" panose="020B0604030504040204" pitchFamily="34" charset="-120"/>
              <a:ea typeface="微軟正黑體" panose="020B0604030504040204" pitchFamily="34" charset="-120"/>
            </a:endParaRPr>
          </a:p>
          <a:p>
            <a:pPr lvl="0"/>
            <a:r>
              <a:rPr lang="zh-TW" altLang="zh-HK" dirty="0" smtClean="0">
                <a:latin typeface="微軟正黑體" panose="020B0604030504040204" pitchFamily="34" charset="-120"/>
                <a:ea typeface="微軟正黑體" panose="020B0604030504040204" pitchFamily="34" charset="-120"/>
              </a:rPr>
              <a:t>為</a:t>
            </a:r>
            <a:r>
              <a:rPr lang="en-US" altLang="zh-HK" dirty="0" smtClean="0">
                <a:latin typeface="微軟正黑體" panose="020B0604030504040204" pitchFamily="34" charset="-120"/>
                <a:ea typeface="微軟正黑體" panose="020B0604030504040204" pitchFamily="34" charset="-120"/>
              </a:rPr>
              <a:t>17</a:t>
            </a:r>
            <a:r>
              <a:rPr lang="zh-TW" altLang="zh-HK" dirty="0" smtClean="0">
                <a:latin typeface="微軟正黑體" panose="020B0604030504040204" pitchFamily="34" charset="-120"/>
                <a:ea typeface="微軟正黑體" panose="020B0604030504040204" pitchFamily="34" charset="-120"/>
              </a:rPr>
              <a:t>萬</a:t>
            </a:r>
            <a:r>
              <a:rPr lang="en-US" altLang="zh-HK" dirty="0" smtClean="0">
                <a:latin typeface="微軟正黑體" panose="020B0604030504040204" pitchFamily="34" charset="-120"/>
                <a:ea typeface="微軟正黑體" panose="020B0604030504040204" pitchFamily="34" charset="-120"/>
              </a:rPr>
              <a:t>5</a:t>
            </a:r>
            <a:r>
              <a:rPr lang="zh-TW" altLang="zh-HK" dirty="0" smtClean="0">
                <a:latin typeface="微軟正黑體" panose="020B0604030504040204" pitchFamily="34" charset="-120"/>
                <a:ea typeface="微軟正黑體" panose="020B0604030504040204" pitchFamily="34" charset="-120"/>
              </a:rPr>
              <a:t>千人提供醫療服務</a:t>
            </a:r>
            <a:r>
              <a:rPr lang="zh-TW" altLang="en-US" dirty="0" smtClean="0">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19</a:t>
            </a:fld>
            <a:endParaRPr lang="zh-HK" altLang="en-US"/>
          </a:p>
        </p:txBody>
      </p:sp>
    </p:spTree>
    <p:extLst>
      <p:ext uri="{BB962C8B-B14F-4D97-AF65-F5344CB8AC3E}">
        <p14:creationId xmlns:p14="http://schemas.microsoft.com/office/powerpoint/2010/main" val="13697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zh-TW" altLang="zh-HK" sz="1200" kern="1200" dirty="0" smtClean="0">
                <a:solidFill>
                  <a:schemeClr val="tx1"/>
                </a:solidFill>
                <a:effectLst/>
                <a:latin typeface="+mn-lt"/>
                <a:ea typeface="+mn-ea"/>
                <a:cs typeface="+mn-cs"/>
              </a:rPr>
              <a:t>香港紅十字會於</a:t>
            </a:r>
            <a:r>
              <a:rPr lang="en-US" altLang="zh-HK" sz="1200" kern="1200" dirty="0" smtClean="0">
                <a:solidFill>
                  <a:schemeClr val="tx1"/>
                </a:solidFill>
                <a:effectLst/>
                <a:latin typeface="+mn-lt"/>
                <a:ea typeface="+mn-ea"/>
                <a:cs typeface="+mn-cs"/>
              </a:rPr>
              <a:t>2017</a:t>
            </a:r>
            <a:r>
              <a:rPr lang="zh-TW" altLang="zh-HK" sz="1200" kern="1200" dirty="0" smtClean="0">
                <a:solidFill>
                  <a:schemeClr val="tx1"/>
                </a:solidFill>
                <a:effectLst/>
                <a:latin typeface="+mn-lt"/>
                <a:ea typeface="+mn-ea"/>
                <a:cs typeface="+mn-cs"/>
              </a:rPr>
              <a:t>年</a:t>
            </a:r>
            <a:r>
              <a:rPr lang="en-US" altLang="zh-HK" sz="1200" kern="1200" dirty="0" smtClean="0">
                <a:solidFill>
                  <a:schemeClr val="tx1"/>
                </a:solidFill>
                <a:effectLst/>
                <a:latin typeface="+mn-lt"/>
                <a:ea typeface="+mn-ea"/>
                <a:cs typeface="+mn-cs"/>
              </a:rPr>
              <a:t>6</a:t>
            </a:r>
            <a:r>
              <a:rPr lang="zh-TW" altLang="zh-HK" sz="1200" kern="1200" dirty="0" smtClean="0">
                <a:solidFill>
                  <a:schemeClr val="tx1"/>
                </a:solidFill>
                <a:effectLst/>
                <a:latin typeface="+mn-lt"/>
                <a:ea typeface="+mn-ea"/>
                <a:cs typeface="+mn-cs"/>
              </a:rPr>
              <a:t>月</a:t>
            </a:r>
            <a:r>
              <a:rPr lang="en-US" altLang="zh-HK" sz="1200" kern="1200" dirty="0" smtClean="0">
                <a:solidFill>
                  <a:schemeClr val="tx1"/>
                </a:solidFill>
                <a:effectLst/>
                <a:latin typeface="+mn-lt"/>
                <a:ea typeface="+mn-ea"/>
                <a:cs typeface="+mn-cs"/>
              </a:rPr>
              <a:t>5</a:t>
            </a:r>
            <a:r>
              <a:rPr lang="zh-TW" altLang="zh-HK" sz="1200" kern="1200" dirty="0" smtClean="0">
                <a:solidFill>
                  <a:schemeClr val="tx1"/>
                </a:solidFill>
                <a:effectLst/>
                <a:latin typeface="+mn-lt"/>
                <a:ea typeface="+mn-ea"/>
                <a:cs typeface="+mn-cs"/>
              </a:rPr>
              <a:t>日就「非洲糧食危機」發出緊急募捐呼籲。</a:t>
            </a:r>
          </a:p>
          <a:p>
            <a:pPr lvl="0"/>
            <a:r>
              <a:rPr lang="zh-TW" altLang="zh-HK" sz="1200" kern="1200" dirty="0" smtClean="0">
                <a:solidFill>
                  <a:schemeClr val="tx1"/>
                </a:solidFill>
                <a:effectLst/>
                <a:latin typeface="+mn-lt"/>
                <a:ea typeface="+mn-ea"/>
                <a:cs typeface="+mn-cs"/>
              </a:rPr>
              <a:t>在</a:t>
            </a:r>
            <a:r>
              <a:rPr lang="en-US" altLang="zh-HK" sz="1200" kern="1200" dirty="0" smtClean="0">
                <a:solidFill>
                  <a:schemeClr val="tx1"/>
                </a:solidFill>
                <a:effectLst/>
                <a:latin typeface="+mn-lt"/>
                <a:ea typeface="+mn-ea"/>
                <a:cs typeface="+mn-cs"/>
              </a:rPr>
              <a:t>2017</a:t>
            </a:r>
            <a:r>
              <a:rPr lang="zh-TW" altLang="zh-HK" sz="1200" kern="1200" dirty="0" smtClean="0">
                <a:solidFill>
                  <a:schemeClr val="tx1"/>
                </a:solidFill>
                <a:effectLst/>
                <a:latin typeface="+mn-lt"/>
                <a:ea typeface="+mn-ea"/>
                <a:cs typeface="+mn-cs"/>
              </a:rPr>
              <a:t>年</a:t>
            </a:r>
            <a:r>
              <a:rPr lang="en-US" altLang="zh-HK" sz="1200" kern="1200" dirty="0" smtClean="0">
                <a:solidFill>
                  <a:schemeClr val="tx1"/>
                </a:solidFill>
                <a:effectLst/>
                <a:latin typeface="+mn-lt"/>
                <a:ea typeface="+mn-ea"/>
                <a:cs typeface="+mn-cs"/>
              </a:rPr>
              <a:t>5</a:t>
            </a:r>
            <a:r>
              <a:rPr lang="zh-TW" altLang="zh-HK" sz="1200" kern="1200" dirty="0" smtClean="0">
                <a:solidFill>
                  <a:schemeClr val="tx1"/>
                </a:solidFill>
                <a:effectLst/>
                <a:latin typeface="+mn-lt"/>
                <a:ea typeface="+mn-ea"/>
                <a:cs typeface="+mn-cs"/>
              </a:rPr>
              <a:t>月</a:t>
            </a:r>
            <a:r>
              <a:rPr lang="en-US" altLang="zh-HK" sz="1200" kern="1200" dirty="0" smtClean="0">
                <a:solidFill>
                  <a:schemeClr val="tx1"/>
                </a:solidFill>
                <a:effectLst/>
                <a:latin typeface="+mn-lt"/>
                <a:ea typeface="+mn-ea"/>
                <a:cs typeface="+mn-cs"/>
              </a:rPr>
              <a:t>27</a:t>
            </a:r>
            <a:r>
              <a:rPr lang="zh-TW" altLang="zh-HK" sz="1200" kern="1200" dirty="0" smtClean="0">
                <a:solidFill>
                  <a:schemeClr val="tx1"/>
                </a:solidFill>
                <a:effectLst/>
                <a:latin typeface="+mn-lt"/>
                <a:ea typeface="+mn-ea"/>
                <a:cs typeface="+mn-cs"/>
              </a:rPr>
              <a:t>日至</a:t>
            </a:r>
            <a:r>
              <a:rPr lang="en-US" altLang="zh-HK" sz="1200" kern="1200" dirty="0" smtClean="0">
                <a:solidFill>
                  <a:schemeClr val="tx1"/>
                </a:solidFill>
                <a:effectLst/>
                <a:latin typeface="+mn-lt"/>
                <a:ea typeface="+mn-ea"/>
                <a:cs typeface="+mn-cs"/>
              </a:rPr>
              <a:t>6</a:t>
            </a:r>
            <a:r>
              <a:rPr lang="zh-TW" altLang="zh-HK" sz="1200" kern="1200" dirty="0" smtClean="0">
                <a:solidFill>
                  <a:schemeClr val="tx1"/>
                </a:solidFill>
                <a:effectLst/>
                <a:latin typeface="+mn-lt"/>
                <a:ea typeface="+mn-ea"/>
                <a:cs typeface="+mn-cs"/>
              </a:rPr>
              <a:t>月</a:t>
            </a:r>
            <a:r>
              <a:rPr lang="en-US" altLang="zh-HK" sz="1200" kern="1200" dirty="0" smtClean="0">
                <a:solidFill>
                  <a:schemeClr val="tx1"/>
                </a:solidFill>
                <a:effectLst/>
                <a:latin typeface="+mn-lt"/>
                <a:ea typeface="+mn-ea"/>
                <a:cs typeface="+mn-cs"/>
              </a:rPr>
              <a:t>26</a:t>
            </a:r>
            <a:r>
              <a:rPr lang="zh-TW" altLang="zh-HK" sz="1200" kern="1200" dirty="0" smtClean="0">
                <a:solidFill>
                  <a:schemeClr val="tx1"/>
                </a:solidFill>
                <a:effectLst/>
                <a:latin typeface="+mn-lt"/>
                <a:ea typeface="+mn-ea"/>
                <a:cs typeface="+mn-cs"/>
              </a:rPr>
              <a:t>日，本會派出一名職員前往埃塞俄比亞支援國際紅十字會在當地的旱災及糧食危機賑災工作。</a:t>
            </a:r>
          </a:p>
          <a:p>
            <a:pPr lvl="0"/>
            <a:r>
              <a:rPr lang="zh-TW" altLang="zh-HK" sz="1200" kern="1200" dirty="0" smtClean="0">
                <a:solidFill>
                  <a:schemeClr val="tx1"/>
                </a:solidFill>
                <a:effectLst/>
                <a:latin typeface="+mn-lt"/>
                <a:ea typeface="+mn-ea"/>
                <a:cs typeface="+mn-cs"/>
              </a:rPr>
              <a:t>在</a:t>
            </a:r>
            <a:r>
              <a:rPr lang="en-US" altLang="zh-HK" sz="1200" kern="1200" dirty="0" smtClean="0">
                <a:solidFill>
                  <a:schemeClr val="tx1"/>
                </a:solidFill>
                <a:effectLst/>
                <a:latin typeface="+mn-lt"/>
                <a:ea typeface="+mn-ea"/>
                <a:cs typeface="+mn-cs"/>
              </a:rPr>
              <a:t>2017</a:t>
            </a:r>
            <a:r>
              <a:rPr lang="zh-TW" altLang="zh-HK" sz="1200" kern="1200" dirty="0" smtClean="0">
                <a:solidFill>
                  <a:schemeClr val="tx1"/>
                </a:solidFill>
                <a:effectLst/>
                <a:latin typeface="+mn-lt"/>
                <a:ea typeface="+mn-ea"/>
                <a:cs typeface="+mn-cs"/>
              </a:rPr>
              <a:t>年</a:t>
            </a:r>
            <a:r>
              <a:rPr lang="en-US" altLang="zh-HK" sz="1200" kern="1200" dirty="0" smtClean="0">
                <a:solidFill>
                  <a:schemeClr val="tx1"/>
                </a:solidFill>
                <a:effectLst/>
                <a:latin typeface="+mn-lt"/>
                <a:ea typeface="+mn-ea"/>
                <a:cs typeface="+mn-cs"/>
              </a:rPr>
              <a:t>3</a:t>
            </a:r>
            <a:r>
              <a:rPr lang="zh-TW" altLang="zh-HK" sz="1200" kern="1200" dirty="0" smtClean="0">
                <a:solidFill>
                  <a:schemeClr val="tx1"/>
                </a:solidFill>
                <a:effectLst/>
                <a:latin typeface="+mn-lt"/>
                <a:ea typeface="+mn-ea"/>
                <a:cs typeface="+mn-cs"/>
              </a:rPr>
              <a:t>月至</a:t>
            </a:r>
            <a:r>
              <a:rPr lang="en-US" altLang="zh-HK" sz="1200" kern="1200" dirty="0" smtClean="0">
                <a:solidFill>
                  <a:schemeClr val="tx1"/>
                </a:solidFill>
                <a:effectLst/>
                <a:latin typeface="+mn-lt"/>
                <a:ea typeface="+mn-ea"/>
                <a:cs typeface="+mn-cs"/>
              </a:rPr>
              <a:t>5</a:t>
            </a:r>
            <a:r>
              <a:rPr lang="zh-TW" altLang="zh-HK" sz="1200" kern="1200" dirty="0" smtClean="0">
                <a:solidFill>
                  <a:schemeClr val="tx1"/>
                </a:solidFill>
                <a:effectLst/>
                <a:latin typeface="+mn-lt"/>
                <a:ea typeface="+mn-ea"/>
                <a:cs typeface="+mn-cs"/>
              </a:rPr>
              <a:t>月，本會已撥款港幣</a:t>
            </a:r>
            <a:r>
              <a:rPr lang="en-US" altLang="zh-HK" sz="1200" kern="1200" dirty="0" smtClean="0">
                <a:solidFill>
                  <a:schemeClr val="tx1"/>
                </a:solidFill>
                <a:effectLst/>
                <a:latin typeface="+mn-lt"/>
                <a:ea typeface="+mn-ea"/>
                <a:cs typeface="+mn-cs"/>
              </a:rPr>
              <a:t>110</a:t>
            </a:r>
            <a:r>
              <a:rPr lang="zh-TW" altLang="zh-HK" sz="1200" kern="1200" dirty="0" smtClean="0">
                <a:solidFill>
                  <a:schemeClr val="tx1"/>
                </a:solidFill>
                <a:effectLst/>
                <a:latin typeface="+mn-lt"/>
                <a:ea typeface="+mn-ea"/>
                <a:cs typeface="+mn-cs"/>
              </a:rPr>
              <a:t>萬元支援國際紅十字會在南蘇丹、索馬里、肯尼亞和埃塞俄比亞的糧食危機賑災工作，共</a:t>
            </a:r>
            <a:r>
              <a:rPr lang="en-US" altLang="zh-HK" sz="1200" kern="1200" dirty="0" smtClean="0">
                <a:solidFill>
                  <a:schemeClr val="tx1"/>
                </a:solidFill>
                <a:effectLst/>
                <a:latin typeface="+mn-lt"/>
                <a:ea typeface="+mn-ea"/>
                <a:cs typeface="+mn-cs"/>
              </a:rPr>
              <a:t>4,562</a:t>
            </a:r>
            <a:r>
              <a:rPr lang="zh-TW" altLang="zh-HK" sz="1200" kern="1200" dirty="0" smtClean="0">
                <a:solidFill>
                  <a:schemeClr val="tx1"/>
                </a:solidFill>
                <a:effectLst/>
                <a:latin typeface="+mn-lt"/>
                <a:ea typeface="+mn-ea"/>
                <a:cs typeface="+mn-cs"/>
              </a:rPr>
              <a:t>人受惠。</a:t>
            </a:r>
          </a:p>
          <a:p>
            <a:pPr lvl="0"/>
            <a:r>
              <a:rPr lang="zh-TW" altLang="zh-HK" sz="1200" kern="1200" dirty="0" smtClean="0">
                <a:solidFill>
                  <a:schemeClr val="tx1"/>
                </a:solidFill>
                <a:effectLst/>
                <a:latin typeface="+mn-lt"/>
                <a:ea typeface="+mn-ea"/>
                <a:cs typeface="+mn-cs"/>
              </a:rPr>
              <a:t>本會將繼續監查災情，並按需要繼續提供人道援助。</a:t>
            </a: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20</a:t>
            </a:fld>
            <a:endParaRPr lang="zh-HK" altLang="en-US"/>
          </a:p>
        </p:txBody>
      </p:sp>
    </p:spTree>
    <p:extLst>
      <p:ext uri="{BB962C8B-B14F-4D97-AF65-F5344CB8AC3E}">
        <p14:creationId xmlns:p14="http://schemas.microsoft.com/office/powerpoint/2010/main" val="2018917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C6D2D7C-FB7C-43AF-853B-854524277DF1}" type="slidenum">
              <a:rPr lang="zh-TW" altLang="en-US" smtClean="0"/>
              <a:pPr/>
              <a:t>22</a:t>
            </a:fld>
            <a:endParaRPr lang="zh-TW" altLang="en-US"/>
          </a:p>
        </p:txBody>
      </p:sp>
    </p:spTree>
    <p:extLst>
      <p:ext uri="{BB962C8B-B14F-4D97-AF65-F5344CB8AC3E}">
        <p14:creationId xmlns:p14="http://schemas.microsoft.com/office/powerpoint/2010/main" val="3234967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ltLang="zh-HK" sz="1200" kern="1200" dirty="0" smtClean="0">
                <a:solidFill>
                  <a:schemeClr val="tx1"/>
                </a:solidFill>
                <a:effectLst/>
                <a:latin typeface="+mn-lt"/>
                <a:ea typeface="+mn-ea"/>
                <a:cs typeface="+mn-cs"/>
              </a:rPr>
              <a:t>6</a:t>
            </a:r>
            <a:r>
              <a:rPr lang="zh-TW" altLang="zh-HK" sz="1200" kern="1200" dirty="0" smtClean="0">
                <a:solidFill>
                  <a:schemeClr val="tx1"/>
                </a:solidFill>
                <a:effectLst/>
                <a:latin typeface="+mn-lt"/>
                <a:ea typeface="+mn-ea"/>
                <a:cs typeface="+mn-cs"/>
              </a:rPr>
              <a:t>月份本港四間非牟利機構，包括香港紅十字會、樂施會、香港救助兒童會、國際培幼會發出聯合緊急呼籲，並希望公眾參與</a:t>
            </a:r>
            <a:r>
              <a:rPr lang="zh-TW" altLang="zh-HK" sz="1200" b="1" kern="1200" dirty="0" smtClean="0">
                <a:solidFill>
                  <a:schemeClr val="tx1"/>
                </a:solidFill>
                <a:effectLst/>
                <a:latin typeface="+mn-lt"/>
                <a:ea typeface="+mn-ea"/>
                <a:cs typeface="+mn-cs"/>
              </a:rPr>
              <a:t>『六月「非」餐』</a:t>
            </a:r>
            <a:r>
              <a:rPr lang="zh-TW" altLang="zh-HK" sz="1200" kern="1200" dirty="0" smtClean="0">
                <a:solidFill>
                  <a:schemeClr val="tx1"/>
                </a:solidFill>
                <a:effectLst/>
                <a:latin typeface="+mn-lt"/>
                <a:ea typeface="+mn-ea"/>
                <a:cs typeface="+mn-cs"/>
              </a:rPr>
              <a:t>社交媒體活動，讓更多人了解及關注非洲的災民。</a:t>
            </a:r>
          </a:p>
          <a:p>
            <a:endParaRPr lang="zh-HK" altLang="en-US" dirty="0"/>
          </a:p>
        </p:txBody>
      </p:sp>
      <p:sp>
        <p:nvSpPr>
          <p:cNvPr id="4" name="投影片編號版面配置區 3"/>
          <p:cNvSpPr>
            <a:spLocks noGrp="1"/>
          </p:cNvSpPr>
          <p:nvPr>
            <p:ph type="sldNum" sz="quarter" idx="10"/>
          </p:nvPr>
        </p:nvSpPr>
        <p:spPr/>
        <p:txBody>
          <a:bodyPr/>
          <a:lstStyle/>
          <a:p>
            <a:fld id="{849E80C9-0C57-4C6D-A97B-4F77B9FB1F1B}" type="slidenum">
              <a:rPr lang="zh-HK" altLang="en-US" smtClean="0"/>
              <a:t>23</a:t>
            </a:fld>
            <a:endParaRPr lang="zh-HK" altLang="en-US"/>
          </a:p>
        </p:txBody>
      </p:sp>
    </p:spTree>
    <p:extLst>
      <p:ext uri="{BB962C8B-B14F-4D97-AF65-F5344CB8AC3E}">
        <p14:creationId xmlns:p14="http://schemas.microsoft.com/office/powerpoint/2010/main" val="3051737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9355BC49-BB4C-4C9F-B696-9D7477EEBF1B}" type="slidenum">
              <a:rPr lang="zh-TW" altLang="en-US" smtClean="0"/>
              <a:pPr/>
              <a:t>28</a:t>
            </a:fld>
            <a:endParaRPr lang="zh-TW" altLang="en-US"/>
          </a:p>
        </p:txBody>
      </p:sp>
    </p:spTree>
    <p:extLst>
      <p:ext uri="{BB962C8B-B14F-4D97-AF65-F5344CB8AC3E}">
        <p14:creationId xmlns:p14="http://schemas.microsoft.com/office/powerpoint/2010/main" val="26673524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noFill/>
            <a:miter lim="800000"/>
            <a:headEnd/>
            <a:tailEnd/>
          </a:ln>
          <a:effectLst/>
        </p:spPr>
      </p:pic>
      <p:sp>
        <p:nvSpPr>
          <p:cNvPr id="8" name="標題 1"/>
          <p:cNvSpPr>
            <a:spLocks noGrp="1"/>
          </p:cNvSpPr>
          <p:nvPr userDrawn="1">
            <p:ph type="ctrTitle"/>
          </p:nvPr>
        </p:nvSpPr>
        <p:spPr>
          <a:xfrm>
            <a:off x="755576" y="332657"/>
            <a:ext cx="7776864" cy="648071"/>
          </a:xfrm>
        </p:spPr>
        <p:txBody>
          <a:bodyPr/>
          <a:lstStyle/>
          <a:p>
            <a:endParaRPr lang="zh-TW" altLang="en-US" dirty="0"/>
          </a:p>
        </p:txBody>
      </p:sp>
      <p:sp>
        <p:nvSpPr>
          <p:cNvPr id="9" name="副標題 2"/>
          <p:cNvSpPr>
            <a:spLocks noGrp="1"/>
          </p:cNvSpPr>
          <p:nvPr userDrawn="1">
            <p:ph type="subTitle" idx="1"/>
          </p:nvPr>
        </p:nvSpPr>
        <p:spPr>
          <a:xfrm>
            <a:off x="827584" y="1484784"/>
            <a:ext cx="7700620" cy="4032448"/>
          </a:xfrm>
        </p:spPr>
        <p:txBody>
          <a:bodyPr/>
          <a:lstStyle/>
          <a:p>
            <a:endParaRPr lang="zh-TW"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noFill/>
            <a:miter lim="800000"/>
            <a:headEnd/>
            <a:tailEnd/>
          </a:ln>
          <a:effectLst/>
        </p:spPr>
      </p:pic>
      <p:sp>
        <p:nvSpPr>
          <p:cNvPr id="8" name="標題 1"/>
          <p:cNvSpPr>
            <a:spLocks noGrp="1"/>
          </p:cNvSpPr>
          <p:nvPr userDrawn="1">
            <p:ph type="ctrTitle"/>
          </p:nvPr>
        </p:nvSpPr>
        <p:spPr>
          <a:xfrm>
            <a:off x="755576" y="332657"/>
            <a:ext cx="7776864" cy="648071"/>
          </a:xfrm>
        </p:spPr>
        <p:txBody>
          <a:bodyPr/>
          <a:lstStyle/>
          <a:p>
            <a:endParaRPr lang="zh-TW" altLang="en-US" dirty="0"/>
          </a:p>
        </p:txBody>
      </p:sp>
      <p:sp>
        <p:nvSpPr>
          <p:cNvPr id="9" name="副標題 2"/>
          <p:cNvSpPr>
            <a:spLocks noGrp="1"/>
          </p:cNvSpPr>
          <p:nvPr userDrawn="1">
            <p:ph type="subTitle" idx="1"/>
          </p:nvPr>
        </p:nvSpPr>
        <p:spPr>
          <a:xfrm>
            <a:off x="827584" y="1484784"/>
            <a:ext cx="7700620" cy="4032448"/>
          </a:xfrm>
        </p:spPr>
        <p:txBody>
          <a:bodyPr/>
          <a:lstStyle/>
          <a:p>
            <a:endParaRPr lang="zh-TW"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BBAFD8DA-A0AD-45F0-B3E1-4D2627BA2A7F}" type="datetimeFigureOut">
              <a:rPr lang="zh-TW" altLang="en-US" smtClean="0"/>
              <a:pPr/>
              <a:t>2017/6/8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BBAFD8DA-A0AD-45F0-B3E1-4D2627BA2A7F}" type="datetimeFigureOut">
              <a:rPr lang="zh-TW" altLang="en-US" smtClean="0"/>
              <a:pPr/>
              <a:t>2017/6/8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BBAFD8DA-A0AD-45F0-B3E1-4D2627BA2A7F}" type="datetimeFigureOut">
              <a:rPr lang="zh-TW" altLang="en-US" smtClean="0"/>
              <a:pPr/>
              <a:t>2017/6/8</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BBAFD8DA-A0AD-45F0-B3E1-4D2627BA2A7F}" type="datetimeFigureOut">
              <a:rPr lang="zh-TW" altLang="en-US" smtClean="0"/>
              <a:pPr/>
              <a:t>2017/6/8</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BAFD8DA-A0AD-45F0-B3E1-4D2627BA2A7F}" type="datetimeFigureOut">
              <a:rPr lang="zh-TW" altLang="en-US" smtClean="0"/>
              <a:pPr/>
              <a:t>2017/6/8</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BAFD8DA-A0AD-45F0-B3E1-4D2627BA2A7F}" type="datetimeFigureOut">
              <a:rPr lang="zh-TW" altLang="en-US" smtClean="0"/>
              <a:pPr/>
              <a:t>2017/6/8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BAFD8DA-A0AD-45F0-B3E1-4D2627BA2A7F}" type="datetimeFigureOut">
              <a:rPr lang="zh-TW" altLang="en-US" smtClean="0"/>
              <a:pPr/>
              <a:t>2017/6/8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BAFD8DA-A0AD-45F0-B3E1-4D2627BA2A7F}" type="datetimeFigureOut">
              <a:rPr lang="zh-TW" altLang="en-US" smtClean="0"/>
              <a:pPr/>
              <a:t>2017/6/8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BAFD8DA-A0AD-45F0-B3E1-4D2627BA2A7F}" type="datetimeFigureOut">
              <a:rPr lang="zh-TW" altLang="en-US" smtClean="0"/>
              <a:pPr/>
              <a:t>2017/6/8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60A4CE2-7BC4-47BC-AD64-519039612CA7}" type="slidenum">
              <a:rPr lang="zh-TW" altLang="en-US" smtClean="0"/>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00"/>
            <a:ext cx="8229600" cy="4525963"/>
          </a:xfrm>
          <a:prstGeom prst="rect">
            <a:avLst/>
          </a:prstGeo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a:xfrm>
            <a:off x="457200" y="6356350"/>
            <a:ext cx="2133600" cy="365125"/>
          </a:xfrm>
          <a:prstGeom prst="rect">
            <a:avLst/>
          </a:prstGeom>
        </p:spPr>
        <p:txBody>
          <a:bodyPr/>
          <a:lstStyle/>
          <a:p>
            <a:fld id="{621ACD74-030B-49D7-A2ED-3937F3F37243}" type="datetimeFigureOut">
              <a:rPr lang="zh-TW" altLang="en-US" smtClean="0"/>
              <a:pPr/>
              <a:t>2017/6/8</a:t>
            </a:fld>
            <a:endParaRPr lang="zh-TW" altLang="en-US"/>
          </a:p>
        </p:txBody>
      </p:sp>
      <p:sp>
        <p:nvSpPr>
          <p:cNvPr id="5" name="頁尾版面配置區 4"/>
          <p:cNvSpPr>
            <a:spLocks noGrp="1"/>
          </p:cNvSpPr>
          <p:nvPr>
            <p:ph type="ftr" sz="quarter" idx="11"/>
          </p:nvPr>
        </p:nvSpPr>
        <p:spPr>
          <a:xfrm>
            <a:off x="3124200" y="6356350"/>
            <a:ext cx="2895600" cy="365125"/>
          </a:xfrm>
          <a:prstGeom prst="rect">
            <a:avLst/>
          </a:prstGeom>
        </p:spPr>
        <p:txBody>
          <a:bodyPr/>
          <a:lstStyle/>
          <a:p>
            <a:endParaRPr lang="zh-TW" altLang="en-US"/>
          </a:p>
        </p:txBody>
      </p:sp>
      <p:sp>
        <p:nvSpPr>
          <p:cNvPr id="6" name="投影片編號版面配置區 5"/>
          <p:cNvSpPr>
            <a:spLocks noGrp="1"/>
          </p:cNvSpPr>
          <p:nvPr>
            <p:ph type="sldNum" sz="quarter" idx="12"/>
          </p:nvPr>
        </p:nvSpPr>
        <p:spPr>
          <a:xfrm>
            <a:off x="6553200" y="6356350"/>
            <a:ext cx="2133600" cy="365125"/>
          </a:xfrm>
          <a:prstGeom prst="rect">
            <a:avLst/>
          </a:prstGeom>
        </p:spPr>
        <p:txBody>
          <a:bodyPr/>
          <a:lstStyle/>
          <a:p>
            <a:fld id="{7D4AD459-E23A-4C0D-A199-4AB427E3E5BC}" type="slidenum">
              <a:rPr lang="zh-TW" altLang="en-US" smtClean="0"/>
              <a:pPr/>
              <a:t>‹#›</a:t>
            </a:fld>
            <a:endParaRPr lang="zh-TW" altLang="en-US"/>
          </a:p>
        </p:txBody>
      </p:sp>
    </p:spTree>
    <p:extLst>
      <p:ext uri="{BB962C8B-B14F-4D97-AF65-F5344CB8AC3E}">
        <p14:creationId xmlns:p14="http://schemas.microsoft.com/office/powerpoint/2010/main" val="3496888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14"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noFill/>
            <a:miter lim="800000"/>
            <a:headEnd/>
            <a:tailEnd/>
          </a:ln>
          <a:effectLst/>
        </p:spPr>
      </p:pic>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AFD8DA-A0AD-45F0-B3E1-4D2627BA2A7F}" type="datetimeFigureOut">
              <a:rPr lang="zh-TW" altLang="en-US" smtClean="0"/>
              <a:pPr/>
              <a:t>2017/6/8</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0A4CE2-7BC4-47BC-AD64-519039612CA7}"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hyperlink" Target="https://www.youtube.com/watch?v=o_cbxdvIkk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8.jp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43608" y="5373216"/>
            <a:ext cx="8229600" cy="1143000"/>
          </a:xfrm>
        </p:spPr>
        <p:txBody>
          <a:bodyPr>
            <a:normAutofit fontScale="90000"/>
          </a:bodyPr>
          <a:lstStyle/>
          <a:p>
            <a:pPr algn="l"/>
            <a:r>
              <a:rPr lang="zh-TW" altLang="zh-HK" b="1" dirty="0">
                <a:latin typeface="微軟正黑體" panose="020B0604030504040204" pitchFamily="34" charset="-120"/>
                <a:ea typeface="微軟正黑體" panose="020B0604030504040204" pitchFamily="34" charset="-120"/>
              </a:rPr>
              <a:t>非洲糧食</a:t>
            </a:r>
            <a:r>
              <a:rPr lang="zh-TW" altLang="zh-HK" b="1" dirty="0" smtClean="0">
                <a:latin typeface="微軟正黑體" panose="020B0604030504040204" pitchFamily="34" charset="-120"/>
                <a:ea typeface="微軟正黑體" panose="020B0604030504040204" pitchFamily="34" charset="-120"/>
              </a:rPr>
              <a:t>危機</a:t>
            </a:r>
            <a:r>
              <a:rPr lang="en-US" altLang="zh-TW" b="1" dirty="0" smtClean="0">
                <a:latin typeface="微軟正黑體" panose="020B0604030504040204" pitchFamily="34" charset="-120"/>
                <a:ea typeface="微軟正黑體" panose="020B0604030504040204" pitchFamily="34" charset="-120"/>
              </a:rPr>
              <a:t>2017</a:t>
            </a:r>
            <a:r>
              <a:rPr lang="zh-TW" altLang="zh-HK" dirty="0"/>
              <a:t/>
            </a:r>
            <a:br>
              <a:rPr lang="zh-TW" altLang="zh-HK" dirty="0"/>
            </a:br>
            <a:endParaRPr lang="zh-HK" altLang="en-US" dirty="0"/>
          </a:p>
        </p:txBody>
      </p:sp>
      <p:pic>
        <p:nvPicPr>
          <p:cNvPr id="4" name="內容版面配置區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43608" y="450972"/>
            <a:ext cx="7056784" cy="4695680"/>
          </a:xfrm>
        </p:spPr>
      </p:pic>
    </p:spTree>
    <p:extLst>
      <p:ext uri="{BB962C8B-B14F-4D97-AF65-F5344CB8AC3E}">
        <p14:creationId xmlns:p14="http://schemas.microsoft.com/office/powerpoint/2010/main" val="4028707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HK" altLang="en-US" dirty="0"/>
          </a:p>
        </p:txBody>
      </p:sp>
      <p:sp>
        <p:nvSpPr>
          <p:cNvPr id="3" name="內容版面配置區 2"/>
          <p:cNvSpPr>
            <a:spLocks noGrp="1"/>
          </p:cNvSpPr>
          <p:nvPr>
            <p:ph idx="1"/>
          </p:nvPr>
        </p:nvSpPr>
        <p:spPr/>
        <p:txBody>
          <a:bodyPr>
            <a:normAutofit/>
          </a:bodyPr>
          <a:lstStyle/>
          <a:p>
            <a:pPr marL="0" indent="0" algn="ctr">
              <a:buNone/>
            </a:pPr>
            <a:r>
              <a:rPr lang="zh-TW" altLang="en-US" sz="6600" b="1" dirty="0" smtClean="0">
                <a:latin typeface="微軟正黑體" panose="020B0604030504040204" pitchFamily="34" charset="-120"/>
                <a:ea typeface="微軟正黑體" panose="020B0604030504040204" pitchFamily="34" charset="-120"/>
              </a:rPr>
              <a:t>非洲糧食危機</a:t>
            </a:r>
            <a:endParaRPr lang="en-US" altLang="zh-TW" sz="6600" b="1" dirty="0" smtClean="0">
              <a:latin typeface="微軟正黑體" panose="020B0604030504040204" pitchFamily="34" charset="-120"/>
              <a:ea typeface="微軟正黑體" panose="020B0604030504040204" pitchFamily="34" charset="-120"/>
            </a:endParaRPr>
          </a:p>
          <a:p>
            <a:pPr marL="0" indent="0" algn="ctr">
              <a:buNone/>
            </a:pPr>
            <a:r>
              <a:rPr lang="en-US" altLang="zh-TW" sz="6600" b="1" dirty="0" smtClean="0">
                <a:latin typeface="微軟正黑體" panose="020B0604030504040204" pitchFamily="34" charset="-120"/>
                <a:ea typeface="微軟正黑體" panose="020B0604030504040204" pitchFamily="34" charset="-120"/>
              </a:rPr>
              <a:t>=</a:t>
            </a:r>
          </a:p>
          <a:p>
            <a:pPr marL="0" indent="0" algn="ctr">
              <a:buNone/>
            </a:pPr>
            <a:r>
              <a:rPr lang="zh-TW" altLang="en-US" sz="6600" b="1" dirty="0" smtClean="0">
                <a:latin typeface="微軟正黑體" panose="020B0604030504040204" pitchFamily="34" charset="-120"/>
                <a:ea typeface="微軟正黑體" panose="020B0604030504040204" pitchFamily="34" charset="-120"/>
              </a:rPr>
              <a:t>非洲多國出現</a:t>
            </a:r>
            <a:r>
              <a:rPr lang="zh-TW" altLang="en-US" sz="6600" b="1" dirty="0">
                <a:solidFill>
                  <a:srgbClr val="FF0000"/>
                </a:solidFill>
                <a:latin typeface="微軟正黑體" panose="020B0604030504040204" pitchFamily="34" charset="-120"/>
                <a:ea typeface="微軟正黑體" panose="020B0604030504040204" pitchFamily="34" charset="-120"/>
              </a:rPr>
              <a:t>饑</a:t>
            </a:r>
            <a:r>
              <a:rPr lang="zh-TW" altLang="en-US" sz="6600" b="1" dirty="0" smtClean="0">
                <a:solidFill>
                  <a:srgbClr val="FF0000"/>
                </a:solidFill>
                <a:latin typeface="微軟正黑體" panose="020B0604030504040204" pitchFamily="34" charset="-120"/>
                <a:ea typeface="微軟正黑體" panose="020B0604030504040204" pitchFamily="34" charset="-120"/>
              </a:rPr>
              <a:t>荒</a:t>
            </a:r>
            <a:r>
              <a:rPr lang="zh-TW" altLang="en-US" sz="6600" b="1" dirty="0" smtClean="0">
                <a:latin typeface="微軟正黑體" panose="020B0604030504040204" pitchFamily="34" charset="-120"/>
                <a:ea typeface="微軟正黑體" panose="020B0604030504040204" pitchFamily="34" charset="-120"/>
              </a:rPr>
              <a:t>？</a:t>
            </a:r>
            <a:endParaRPr lang="zh-HK" altLang="en-US" sz="6600" dirty="0"/>
          </a:p>
        </p:txBody>
      </p:sp>
    </p:spTree>
    <p:extLst>
      <p:ext uri="{BB962C8B-B14F-4D97-AF65-F5344CB8AC3E}">
        <p14:creationId xmlns:p14="http://schemas.microsoft.com/office/powerpoint/2010/main" val="3368486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饑</a:t>
            </a:r>
            <a:r>
              <a:rPr lang="zh-TW" altLang="en-US" b="1" dirty="0" smtClean="0">
                <a:latin typeface="微軟正黑體" panose="020B0604030504040204" pitchFamily="34" charset="-120"/>
                <a:ea typeface="微軟正黑體" panose="020B0604030504040204" pitchFamily="34" charset="-120"/>
              </a:rPr>
              <a:t>荒是</a:t>
            </a:r>
            <a:r>
              <a:rPr lang="en-US" altLang="zh-TW" b="1" dirty="0" smtClean="0">
                <a:latin typeface="微軟正黑體" panose="020B0604030504040204" pitchFamily="34" charset="-120"/>
                <a:ea typeface="微軟正黑體" panose="020B0604030504040204" pitchFamily="34" charset="-120"/>
              </a:rPr>
              <a:t>……</a:t>
            </a:r>
            <a:endParaRPr lang="zh-HK" altLang="en-US" dirty="0"/>
          </a:p>
        </p:txBody>
      </p:sp>
      <p:sp>
        <p:nvSpPr>
          <p:cNvPr id="3" name="內容版面配置區 2"/>
          <p:cNvSpPr>
            <a:spLocks noGrp="1"/>
          </p:cNvSpPr>
          <p:nvPr>
            <p:ph idx="1"/>
          </p:nvPr>
        </p:nvSpPr>
        <p:spPr/>
        <p:txBody>
          <a:bodyPr>
            <a:normAutofit/>
          </a:bodyPr>
          <a:lstStyle/>
          <a:p>
            <a:r>
              <a:rPr lang="zh-TW" altLang="en-US" sz="2800" dirty="0" smtClean="0">
                <a:latin typeface="微軟正黑體" panose="020B0604030504040204" pitchFamily="34" charset="-120"/>
                <a:ea typeface="微軟正黑體" panose="020B0604030504040204" pitchFamily="34" charset="-120"/>
              </a:rPr>
              <a:t>「饑荒」的</a:t>
            </a:r>
            <a:r>
              <a:rPr lang="zh-TW" altLang="en-US" sz="2800" dirty="0">
                <a:latin typeface="微軟正黑體" panose="020B0604030504040204" pitchFamily="34" charset="-120"/>
                <a:ea typeface="微軟正黑體" panose="020B0604030504040204" pitchFamily="34" charset="-120"/>
              </a:rPr>
              <a:t>技術性定義，視乎糧食保障及營養</a:t>
            </a:r>
            <a:r>
              <a:rPr lang="zh-TW" altLang="en-US" sz="2800" dirty="0" smtClean="0">
                <a:latin typeface="微軟正黑體" panose="020B0604030504040204" pitchFamily="34" charset="-120"/>
                <a:ea typeface="微軟正黑體" panose="020B0604030504040204" pitchFamily="34" charset="-120"/>
              </a:rPr>
              <a:t>狀況而定。要</a:t>
            </a:r>
            <a:r>
              <a:rPr lang="zh-TW" altLang="en-US" sz="2800" dirty="0">
                <a:latin typeface="微軟正黑體" panose="020B0604030504040204" pitchFamily="34" charset="-120"/>
                <a:ea typeface="微軟正黑體" panose="020B0604030504040204" pitchFamily="34" charset="-120"/>
              </a:rPr>
              <a:t>宣布一個地區進入饑荒狀態，必須確認以下三個情況</a:t>
            </a:r>
            <a:r>
              <a:rPr lang="en-US" altLang="zh-TW" sz="2800" dirty="0" smtClean="0">
                <a:latin typeface="微軟正黑體" panose="020B0604030504040204" pitchFamily="34" charset="-120"/>
                <a:ea typeface="微軟正黑體" panose="020B0604030504040204" pitchFamily="34" charset="-120"/>
              </a:rPr>
              <a:t>:</a:t>
            </a:r>
          </a:p>
          <a:p>
            <a:r>
              <a:rPr lang="zh-TW" altLang="en-US" sz="2800" dirty="0" smtClean="0">
                <a:latin typeface="微軟正黑體" panose="020B0604030504040204" pitchFamily="34" charset="-120"/>
                <a:ea typeface="微軟正黑體" panose="020B0604030504040204" pitchFamily="34" charset="-120"/>
              </a:rPr>
              <a:t>至少有</a:t>
            </a:r>
            <a:r>
              <a:rPr lang="en-US" altLang="zh-TW" sz="2800" b="1" dirty="0" smtClean="0">
                <a:solidFill>
                  <a:srgbClr val="FF0000"/>
                </a:solidFill>
                <a:latin typeface="微軟正黑體" panose="020B0604030504040204" pitchFamily="34" charset="-120"/>
                <a:ea typeface="微軟正黑體" panose="020B0604030504040204" pitchFamily="34" charset="-120"/>
              </a:rPr>
              <a:t>20%</a:t>
            </a:r>
            <a:r>
              <a:rPr lang="zh-TW" altLang="en-US" sz="2800" dirty="0" smtClean="0">
                <a:latin typeface="微軟正黑體" panose="020B0604030504040204" pitchFamily="34" charset="-120"/>
                <a:ea typeface="微軟正黑體" panose="020B0604030504040204" pitchFamily="34" charset="-120"/>
              </a:rPr>
              <a:t>的</a:t>
            </a:r>
            <a:r>
              <a:rPr lang="zh-TW" altLang="en-US" sz="2800" dirty="0">
                <a:latin typeface="微軟正黑體" panose="020B0604030504040204" pitchFamily="34" charset="-120"/>
                <a:ea typeface="微軟正黑體" panose="020B0604030504040204" pitchFamily="34" charset="-120"/>
              </a:rPr>
              <a:t>總人口，每天攝取熱量</a:t>
            </a:r>
            <a:r>
              <a:rPr lang="zh-TW" altLang="en-US" sz="2800" b="1" dirty="0">
                <a:solidFill>
                  <a:srgbClr val="FF0000"/>
                </a:solidFill>
                <a:latin typeface="微軟正黑體" panose="020B0604030504040204" pitchFamily="34" charset="-120"/>
                <a:ea typeface="微軟正黑體" panose="020B0604030504040204" pitchFamily="34" charset="-120"/>
              </a:rPr>
              <a:t>低於</a:t>
            </a:r>
            <a:r>
              <a:rPr lang="en-US" altLang="zh-TW" sz="2800" b="1" dirty="0">
                <a:solidFill>
                  <a:srgbClr val="FF0000"/>
                </a:solidFill>
                <a:latin typeface="微軟正黑體" panose="020B0604030504040204" pitchFamily="34" charset="-120"/>
                <a:ea typeface="微軟正黑體" panose="020B0604030504040204" pitchFamily="34" charset="-120"/>
              </a:rPr>
              <a:t>2,100 </a:t>
            </a:r>
            <a:r>
              <a:rPr lang="zh-TW" altLang="en-US" sz="2800" b="1" dirty="0">
                <a:solidFill>
                  <a:srgbClr val="FF0000"/>
                </a:solidFill>
                <a:latin typeface="微軟正黑體" panose="020B0604030504040204" pitchFamily="34" charset="-120"/>
                <a:ea typeface="微軟正黑體" panose="020B0604030504040204" pitchFamily="34" charset="-120"/>
              </a:rPr>
              <a:t>卡路里</a:t>
            </a:r>
            <a:r>
              <a:rPr lang="zh-TW" altLang="en-US" sz="2800" dirty="0">
                <a:latin typeface="微軟正黑體" panose="020B0604030504040204" pitchFamily="34" charset="-120"/>
                <a:ea typeface="微軟正黑體" panose="020B0604030504040204" pitchFamily="34" charset="-120"/>
              </a:rPr>
              <a:t>；</a:t>
            </a:r>
          </a:p>
          <a:p>
            <a:r>
              <a:rPr lang="zh-TW" altLang="en-US" sz="2800" dirty="0" smtClean="0">
                <a:latin typeface="微軟正黑體" panose="020B0604030504040204" pitchFamily="34" charset="-120"/>
                <a:ea typeface="微軟正黑體" panose="020B0604030504040204" pitchFamily="34" charset="-120"/>
              </a:rPr>
              <a:t>超過</a:t>
            </a:r>
            <a:r>
              <a:rPr lang="en-US" altLang="zh-TW" sz="2800" b="1" dirty="0" smtClean="0">
                <a:solidFill>
                  <a:srgbClr val="FF0000"/>
                </a:solidFill>
                <a:latin typeface="微軟正黑體" panose="020B0604030504040204" pitchFamily="34" charset="-120"/>
                <a:ea typeface="微軟正黑體" panose="020B0604030504040204" pitchFamily="34" charset="-120"/>
              </a:rPr>
              <a:t>30%</a:t>
            </a:r>
            <a:r>
              <a:rPr lang="zh-TW" altLang="en-US" sz="2800" dirty="0" smtClean="0">
                <a:latin typeface="微軟正黑體" panose="020B0604030504040204" pitchFamily="34" charset="-120"/>
                <a:ea typeface="微軟正黑體" panose="020B0604030504040204" pitchFamily="34" charset="-120"/>
              </a:rPr>
              <a:t>的</a:t>
            </a:r>
            <a:r>
              <a:rPr lang="zh-TW" altLang="en-US" sz="2800" dirty="0">
                <a:latin typeface="微軟正黑體" panose="020B0604030504040204" pitchFamily="34" charset="-120"/>
                <a:ea typeface="微軟正黑體" panose="020B0604030504040204" pitchFamily="34" charset="-120"/>
              </a:rPr>
              <a:t>兒童，處於</a:t>
            </a:r>
            <a:r>
              <a:rPr lang="zh-TW" altLang="en-US" sz="2800" b="1" dirty="0">
                <a:solidFill>
                  <a:srgbClr val="FF0000"/>
                </a:solidFill>
                <a:latin typeface="微軟正黑體" panose="020B0604030504040204" pitchFamily="34" charset="-120"/>
                <a:ea typeface="微軟正黑體" panose="020B0604030504040204" pitchFamily="34" charset="-120"/>
              </a:rPr>
              <a:t>嚴重營養不良</a:t>
            </a:r>
            <a:r>
              <a:rPr lang="zh-TW" altLang="en-US" sz="2800" dirty="0">
                <a:latin typeface="微軟正黑體" panose="020B0604030504040204" pitchFamily="34" charset="-120"/>
                <a:ea typeface="微軟正黑體" panose="020B0604030504040204" pitchFamily="34" charset="-120"/>
              </a:rPr>
              <a:t>；及</a:t>
            </a:r>
          </a:p>
          <a:p>
            <a:r>
              <a:rPr lang="zh-TW" altLang="en-US" sz="2800" dirty="0">
                <a:latin typeface="微軟正黑體" panose="020B0604030504040204" pitchFamily="34" charset="-120"/>
                <a:ea typeface="微軟正黑體" panose="020B0604030504040204" pitchFamily="34" charset="-120"/>
              </a:rPr>
              <a:t>每天每一萬人中，</a:t>
            </a:r>
            <a:r>
              <a:rPr lang="zh-TW" altLang="en-US" sz="2800" b="1" dirty="0">
                <a:solidFill>
                  <a:srgbClr val="FF0000"/>
                </a:solidFill>
                <a:latin typeface="微軟正黑體" panose="020B0604030504040204" pitchFamily="34" charset="-120"/>
                <a:ea typeface="微軟正黑體" panose="020B0604030504040204" pitchFamily="34" charset="-120"/>
              </a:rPr>
              <a:t>超過</a:t>
            </a:r>
            <a:r>
              <a:rPr lang="en-US" altLang="zh-TW" sz="2800" b="1" dirty="0">
                <a:solidFill>
                  <a:srgbClr val="FF0000"/>
                </a:solidFill>
                <a:latin typeface="微軟正黑體" panose="020B0604030504040204" pitchFamily="34" charset="-120"/>
                <a:ea typeface="微軟正黑體" panose="020B0604030504040204" pitchFamily="34" charset="-120"/>
              </a:rPr>
              <a:t>2</a:t>
            </a:r>
            <a:r>
              <a:rPr lang="zh-TW" altLang="en-US" sz="2800" b="1" dirty="0">
                <a:solidFill>
                  <a:srgbClr val="FF0000"/>
                </a:solidFill>
                <a:latin typeface="微軟正黑體" panose="020B0604030504040204" pitchFamily="34" charset="-120"/>
                <a:ea typeface="微軟正黑體" panose="020B0604030504040204" pitchFamily="34" charset="-120"/>
              </a:rPr>
              <a:t>名成年人或</a:t>
            </a:r>
            <a:r>
              <a:rPr lang="en-US" altLang="zh-TW" sz="2800" b="1" dirty="0">
                <a:solidFill>
                  <a:srgbClr val="FF0000"/>
                </a:solidFill>
                <a:latin typeface="微軟正黑體" panose="020B0604030504040204" pitchFamily="34" charset="-120"/>
                <a:ea typeface="微軟正黑體" panose="020B0604030504040204" pitchFamily="34" charset="-120"/>
              </a:rPr>
              <a:t>4</a:t>
            </a:r>
            <a:r>
              <a:rPr lang="zh-TW" altLang="en-US" sz="2800" b="1" dirty="0">
                <a:solidFill>
                  <a:srgbClr val="FF0000"/>
                </a:solidFill>
                <a:latin typeface="微軟正黑體" panose="020B0604030504040204" pitchFamily="34" charset="-120"/>
                <a:ea typeface="微軟正黑體" panose="020B0604030504040204" pitchFamily="34" charset="-120"/>
              </a:rPr>
              <a:t>名兒童死亡</a:t>
            </a:r>
            <a:r>
              <a:rPr lang="zh-TW" altLang="en-US" sz="2800" dirty="0" smtClean="0">
                <a:latin typeface="微軟正黑體" panose="020B0604030504040204" pitchFamily="34" charset="-120"/>
                <a:ea typeface="微軟正黑體" panose="020B0604030504040204" pitchFamily="34" charset="-120"/>
              </a:rPr>
              <a:t>。</a:t>
            </a:r>
            <a:endParaRPr lang="en-US" altLang="zh-TW" sz="2800" dirty="0">
              <a:latin typeface="微軟正黑體" panose="020B0604030504040204" pitchFamily="34" charset="-120"/>
              <a:ea typeface="微軟正黑體" panose="020B0604030504040204" pitchFamily="34" charset="-120"/>
            </a:endParaRPr>
          </a:p>
          <a:p>
            <a:r>
              <a:rPr lang="zh-TW" altLang="en-US" sz="2800" dirty="0" smtClean="0">
                <a:latin typeface="微軟正黑體" panose="020B0604030504040204" pitchFamily="34" charset="-120"/>
                <a:ea typeface="微軟正黑體" panose="020B0604030504040204" pitchFamily="34" charset="-120"/>
              </a:rPr>
              <a:t>要留意的是，</a:t>
            </a:r>
            <a:r>
              <a:rPr lang="zh-TW" altLang="en-US" sz="2800" b="1" dirty="0" smtClean="0">
                <a:solidFill>
                  <a:srgbClr val="FF0000"/>
                </a:solidFill>
                <a:latin typeface="微軟正黑體" panose="020B0604030504040204" pitchFamily="34" charset="-120"/>
                <a:ea typeface="微軟正黑體" panose="020B0604030504040204" pitchFamily="34" charset="-120"/>
              </a:rPr>
              <a:t>需要我們關注的不單單只是「饑荒」的國家</a:t>
            </a:r>
            <a:r>
              <a:rPr lang="zh-TW" altLang="en-US" sz="2800" dirty="0" smtClean="0">
                <a:latin typeface="微軟正黑體" panose="020B0604030504040204" pitchFamily="34" charset="-120"/>
                <a:ea typeface="微軟正黑體" panose="020B0604030504040204" pitchFamily="34" charset="-120"/>
              </a:rPr>
              <a:t>。</a:t>
            </a:r>
            <a:endParaRPr lang="zh-TW" altLang="en-US" sz="2800" dirty="0">
              <a:latin typeface="微軟正黑體" panose="020B0604030504040204" pitchFamily="34" charset="-120"/>
              <a:ea typeface="微軟正黑體" panose="020B0604030504040204" pitchFamily="34" charset="-120"/>
            </a:endParaRPr>
          </a:p>
          <a:p>
            <a:endParaRPr lang="zh-HK" altLang="en-US" dirty="0"/>
          </a:p>
        </p:txBody>
      </p:sp>
    </p:spTree>
    <p:extLst>
      <p:ext uri="{BB962C8B-B14F-4D97-AF65-F5344CB8AC3E}">
        <p14:creationId xmlns:p14="http://schemas.microsoft.com/office/powerpoint/2010/main" val="2725224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latin typeface="微軟正黑體" panose="020B0604030504040204" pitchFamily="34" charset="-120"/>
                <a:ea typeface="微軟正黑體" panose="020B0604030504040204" pitchFamily="34" charset="-120"/>
              </a:rPr>
              <a:t>糧食危機是</a:t>
            </a:r>
            <a:r>
              <a:rPr lang="en-US" altLang="zh-TW" b="1" dirty="0" smtClean="0">
                <a:latin typeface="微軟正黑體" panose="020B0604030504040204" pitchFamily="34" charset="-120"/>
                <a:ea typeface="微軟正黑體" panose="020B0604030504040204" pitchFamily="34" charset="-120"/>
              </a:rPr>
              <a:t>……</a:t>
            </a:r>
            <a:endParaRPr lang="zh-HK" altLang="en-US"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p:txBody>
          <a:bodyPr/>
          <a:lstStyle/>
          <a:p>
            <a:r>
              <a:rPr lang="zh-TW" altLang="en-US" dirty="0">
                <a:latin typeface="微軟正黑體" panose="020B0604030504040204" pitchFamily="34" charset="-120"/>
                <a:ea typeface="微軟正黑體" panose="020B0604030504040204" pitchFamily="34" charset="-120"/>
              </a:rPr>
              <a:t>糧食危機</a:t>
            </a:r>
            <a:r>
              <a:rPr lang="zh-TW" altLang="en-US" dirty="0" smtClean="0">
                <a:latin typeface="微軟正黑體" panose="020B0604030504040204" pitchFamily="34" charset="-120"/>
                <a:ea typeface="微軟正黑體" panose="020B0604030504040204" pitchFamily="34" charset="-120"/>
              </a:rPr>
              <a:t>由</a:t>
            </a:r>
            <a:r>
              <a:rPr lang="zh-TW" altLang="en-US" dirty="0">
                <a:latin typeface="微軟正黑體" panose="020B0604030504040204" pitchFamily="34" charset="-120"/>
                <a:ea typeface="微軟正黑體" panose="020B0604030504040204" pitchFamily="34" charset="-120"/>
              </a:rPr>
              <a:t>乾旱、糧食價格上升</a:t>
            </a:r>
            <a:r>
              <a:rPr lang="zh-TW" altLang="en-US" dirty="0" smtClean="0">
                <a:latin typeface="微軟正黑體" panose="020B0604030504040204" pitchFamily="34" charset="-120"/>
                <a:ea typeface="微軟正黑體" panose="020B0604030504040204" pitchFamily="34" charset="-120"/>
              </a:rPr>
              <a:t>、武裝衝突</a:t>
            </a:r>
            <a:r>
              <a:rPr lang="en-US" altLang="zh-TW" dirty="0" smtClean="0">
                <a:latin typeface="微軟正黑體" panose="020B0604030504040204" pitchFamily="34" charset="-120"/>
                <a:ea typeface="微軟正黑體" panose="020B0604030504040204" pitchFamily="34" charset="-120"/>
              </a:rPr>
              <a:t>……</a:t>
            </a:r>
            <a:r>
              <a:rPr lang="zh-TW" altLang="en-US" dirty="0" smtClean="0">
                <a:latin typeface="微軟正黑體" panose="020B0604030504040204" pitchFamily="34" charset="-120"/>
                <a:ea typeface="微軟正黑體" panose="020B0604030504040204" pitchFamily="34" charset="-120"/>
              </a:rPr>
              <a:t>多樣性</a:t>
            </a:r>
            <a:r>
              <a:rPr lang="zh-TW" altLang="en-US" dirty="0">
                <a:latin typeface="微軟正黑體" panose="020B0604030504040204" pitchFamily="34" charset="-120"/>
                <a:ea typeface="微軟正黑體" panose="020B0604030504040204" pitchFamily="34" charset="-120"/>
              </a:rPr>
              <a:t>緊急事故所造成</a:t>
            </a:r>
            <a:r>
              <a:rPr lang="zh-TW" altLang="en-US" dirty="0" smtClean="0">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當國內大多數人經年累月</a:t>
            </a:r>
            <a:r>
              <a:rPr lang="zh-TW" altLang="en-US" dirty="0">
                <a:latin typeface="微軟正黑體" panose="020B0604030504040204" pitchFamily="34" charset="-120"/>
                <a:ea typeface="微軟正黑體" panose="020B0604030504040204" pitchFamily="34" charset="-120"/>
              </a:rPr>
              <a:t>處於以上情況而無能為力，政府及救援機構又無法協助改善其狀況，就會發展成糧食危機</a:t>
            </a:r>
            <a:r>
              <a:rPr lang="zh-TW" altLang="en-US" dirty="0" smtClean="0">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pPr marL="0" indent="0">
              <a:buNone/>
            </a:pPr>
            <a:r>
              <a:rPr lang="zh-TW" altLang="en-US" dirty="0"/>
              <a:t/>
            </a:r>
            <a:br>
              <a:rPr lang="zh-TW" altLang="en-US" dirty="0"/>
            </a:br>
            <a:endParaRPr lang="zh-HK" altLang="en-US" dirty="0"/>
          </a:p>
        </p:txBody>
      </p:sp>
    </p:spTree>
    <p:extLst>
      <p:ext uri="{BB962C8B-B14F-4D97-AF65-F5344CB8AC3E}">
        <p14:creationId xmlns:p14="http://schemas.microsoft.com/office/powerpoint/2010/main" val="493362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HK" altLang="en-US"/>
          </a:p>
        </p:txBody>
      </p:sp>
      <p:sp>
        <p:nvSpPr>
          <p:cNvPr id="3" name="內容版面配置區 2"/>
          <p:cNvSpPr>
            <a:spLocks noGrp="1"/>
          </p:cNvSpPr>
          <p:nvPr>
            <p:ph idx="1"/>
          </p:nvPr>
        </p:nvSpPr>
        <p:spPr/>
        <p:txBody>
          <a:bodyPr/>
          <a:lstStyle/>
          <a:p>
            <a:endParaRPr lang="zh-HK" altLang="en-US" dirty="0"/>
          </a:p>
        </p:txBody>
      </p:sp>
      <p:pic>
        <p:nvPicPr>
          <p:cNvPr id="6" name="圖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22767"/>
            <a:ext cx="9172434" cy="6923401"/>
          </a:xfrm>
          <a:prstGeom prst="rect">
            <a:avLst/>
          </a:prstGeom>
        </p:spPr>
      </p:pic>
      <p:grpSp>
        <p:nvGrpSpPr>
          <p:cNvPr id="7" name="群組 6"/>
          <p:cNvGrpSpPr/>
          <p:nvPr/>
        </p:nvGrpSpPr>
        <p:grpSpPr>
          <a:xfrm>
            <a:off x="2519504" y="1680993"/>
            <a:ext cx="5035567" cy="5080190"/>
            <a:chOff x="3469341" y="1304659"/>
            <a:chExt cx="4438246" cy="4477576"/>
          </a:xfrm>
        </p:grpSpPr>
        <p:pic>
          <p:nvPicPr>
            <p:cNvPr id="8" name="圖片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469341" y="1304659"/>
              <a:ext cx="4438246" cy="4477576"/>
            </a:xfrm>
            <a:prstGeom prst="rect">
              <a:avLst/>
            </a:prstGeom>
          </p:spPr>
        </p:pic>
        <p:pic>
          <p:nvPicPr>
            <p:cNvPr id="9" name="圖片 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469341" y="3639671"/>
              <a:ext cx="1201271" cy="2142564"/>
            </a:xfrm>
            <a:prstGeom prst="rect">
              <a:avLst/>
            </a:prstGeom>
          </p:spPr>
        </p:pic>
      </p:grpSp>
      <p:sp>
        <p:nvSpPr>
          <p:cNvPr id="10" name="橢圓 9"/>
          <p:cNvSpPr/>
          <p:nvPr/>
        </p:nvSpPr>
        <p:spPr>
          <a:xfrm>
            <a:off x="1189944" y="1231422"/>
            <a:ext cx="2359083" cy="2359083"/>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u="sng" dirty="0" smtClean="0">
                <a:solidFill>
                  <a:schemeClr val="tx1"/>
                </a:solidFill>
                <a:latin typeface="微軟正黑體" panose="020B0604030504040204" pitchFamily="34" charset="-120"/>
                <a:ea typeface="微軟正黑體" panose="020B0604030504040204" pitchFamily="34" charset="-120"/>
              </a:rPr>
              <a:t>乍得湖地區</a:t>
            </a:r>
            <a:r>
              <a:rPr lang="en-US" altLang="zh-TW" sz="1400" b="1" u="sng" dirty="0" smtClean="0">
                <a:solidFill>
                  <a:schemeClr val="tx1"/>
                </a:solidFill>
                <a:latin typeface="微軟正黑體" panose="020B0604030504040204" pitchFamily="34" charset="-120"/>
                <a:ea typeface="微軟正黑體" panose="020B0604030504040204" pitchFamily="34" charset="-120"/>
              </a:rPr>
              <a:t/>
            </a:r>
            <a:br>
              <a:rPr lang="en-US" altLang="zh-TW" sz="1400" b="1" u="sng" dirty="0" smtClean="0">
                <a:solidFill>
                  <a:schemeClr val="tx1"/>
                </a:solidFill>
                <a:latin typeface="微軟正黑體" panose="020B0604030504040204" pitchFamily="34" charset="-120"/>
                <a:ea typeface="微軟正黑體" panose="020B0604030504040204" pitchFamily="34" charset="-120"/>
              </a:rPr>
            </a:br>
            <a:endParaRPr lang="en-US" altLang="zh-TW" sz="1400" u="sng" dirty="0" smtClean="0">
              <a:solidFill>
                <a:schemeClr val="tx1"/>
              </a:solidFill>
              <a:latin typeface="微軟正黑體" panose="020B0604030504040204" pitchFamily="34" charset="-120"/>
              <a:ea typeface="微軟正黑體" panose="020B0604030504040204" pitchFamily="34" charset="-120"/>
            </a:endParaRPr>
          </a:p>
          <a:p>
            <a:pPr algn="ctr"/>
            <a:r>
              <a:rPr lang="zh-TW" altLang="en-US" dirty="0" smtClean="0">
                <a:solidFill>
                  <a:srgbClr val="C00000"/>
                </a:solidFill>
                <a:latin typeface="微軟正黑體" panose="020B0604030504040204" pitchFamily="34" charset="-120"/>
                <a:ea typeface="微軟正黑體" panose="020B0604030504040204" pitchFamily="34" charset="-120"/>
              </a:rPr>
              <a:t>尼日利亞</a:t>
            </a:r>
            <a:endParaRPr lang="en-US" altLang="zh-HK" dirty="0">
              <a:solidFill>
                <a:srgbClr val="C00000"/>
              </a:solidFill>
              <a:latin typeface="微軟正黑體" panose="020B0604030504040204" pitchFamily="34" charset="-120"/>
              <a:ea typeface="微軟正黑體" panose="020B0604030504040204" pitchFamily="34" charset="-120"/>
            </a:endParaRPr>
          </a:p>
          <a:p>
            <a:pPr algn="ctr"/>
            <a:r>
              <a:rPr lang="zh-TW" altLang="en-US" sz="1400" dirty="0" smtClean="0">
                <a:solidFill>
                  <a:srgbClr val="FFC000"/>
                </a:solidFill>
                <a:latin typeface="微軟正黑體" panose="020B0604030504040204" pitchFamily="34" charset="-120"/>
                <a:ea typeface="微軟正黑體" panose="020B0604030504040204" pitchFamily="34" charset="-120"/>
              </a:rPr>
              <a:t>喀麥隆 </a:t>
            </a:r>
            <a:endParaRPr lang="en-US" altLang="zh-TW" sz="1400" dirty="0" smtClean="0">
              <a:solidFill>
                <a:srgbClr val="FFC000"/>
              </a:solidFill>
              <a:latin typeface="微軟正黑體" panose="020B0604030504040204" pitchFamily="34" charset="-120"/>
              <a:ea typeface="微軟正黑體" panose="020B0604030504040204" pitchFamily="34" charset="-120"/>
            </a:endParaRPr>
          </a:p>
          <a:p>
            <a:pPr algn="ctr"/>
            <a:r>
              <a:rPr lang="zh-TW" altLang="en-US" sz="1400" dirty="0" smtClean="0">
                <a:solidFill>
                  <a:schemeClr val="tx2"/>
                </a:solidFill>
                <a:latin typeface="微軟正黑體" panose="020B0604030504040204" pitchFamily="34" charset="-120"/>
                <a:ea typeface="微軟正黑體" panose="020B0604030504040204" pitchFamily="34" charset="-120"/>
              </a:rPr>
              <a:t>乍得</a:t>
            </a:r>
            <a:endParaRPr lang="en-US" altLang="zh-TW" sz="1400" dirty="0" smtClean="0">
              <a:solidFill>
                <a:schemeClr val="tx2"/>
              </a:solidFill>
              <a:latin typeface="微軟正黑體" panose="020B0604030504040204" pitchFamily="34" charset="-120"/>
              <a:ea typeface="微軟正黑體" panose="020B0604030504040204" pitchFamily="34" charset="-120"/>
            </a:endParaRPr>
          </a:p>
          <a:p>
            <a:pPr algn="ctr"/>
            <a:r>
              <a:rPr lang="zh-TW" altLang="en-US" sz="1400" dirty="0" smtClean="0">
                <a:solidFill>
                  <a:schemeClr val="tx2"/>
                </a:solidFill>
                <a:latin typeface="微軟正黑體" panose="020B0604030504040204" pitchFamily="34" charset="-120"/>
                <a:ea typeface="微軟正黑體" panose="020B0604030504040204" pitchFamily="34" charset="-120"/>
              </a:rPr>
              <a:t>尼日爾</a:t>
            </a:r>
          </a:p>
          <a:p>
            <a:pPr algn="ctr"/>
            <a:endParaRPr lang="en-US" altLang="zh-HK" sz="1400" dirty="0">
              <a:solidFill>
                <a:schemeClr val="tx1"/>
              </a:solidFill>
              <a:latin typeface="微軟正黑體" panose="020B0604030504040204" pitchFamily="34" charset="-120"/>
              <a:ea typeface="微軟正黑體" panose="020B0604030504040204" pitchFamily="34" charset="-120"/>
            </a:endParaRPr>
          </a:p>
          <a:p>
            <a:pPr algn="ctr"/>
            <a:r>
              <a:rPr lang="en-US" altLang="zh-TW" sz="1400" b="1" dirty="0" smtClean="0">
                <a:solidFill>
                  <a:schemeClr val="accent4"/>
                </a:solidFill>
                <a:latin typeface="微軟正黑體" panose="020B0604030504040204" pitchFamily="34" charset="-120"/>
                <a:ea typeface="微軟正黑體" panose="020B0604030504040204" pitchFamily="34" charset="-120"/>
              </a:rPr>
              <a:t>910</a:t>
            </a:r>
            <a:r>
              <a:rPr lang="zh-TW" altLang="en-US" sz="1400" b="1" dirty="0" smtClean="0">
                <a:solidFill>
                  <a:schemeClr val="accent4"/>
                </a:solidFill>
                <a:latin typeface="微軟正黑體" panose="020B0604030504040204" pitchFamily="34" charset="-120"/>
                <a:ea typeface="微軟正黑體" panose="020B0604030504040204" pitchFamily="34" charset="-120"/>
              </a:rPr>
              <a:t>萬人</a:t>
            </a:r>
            <a:endParaRPr lang="en-US" altLang="zh-TW" sz="1400" b="1" dirty="0">
              <a:solidFill>
                <a:schemeClr val="accent4"/>
              </a:solidFill>
              <a:latin typeface="微軟正黑體" panose="020B0604030504040204" pitchFamily="34" charset="-120"/>
              <a:ea typeface="微軟正黑體" panose="020B0604030504040204" pitchFamily="34" charset="-120"/>
            </a:endParaRPr>
          </a:p>
          <a:p>
            <a:pPr algn="ctr"/>
            <a:r>
              <a:rPr lang="zh-TW" altLang="en-US" sz="1400" b="1" dirty="0" smtClean="0">
                <a:solidFill>
                  <a:schemeClr val="tx1"/>
                </a:solidFill>
                <a:latin typeface="微軟正黑體" panose="020B0604030504040204" pitchFamily="34" charset="-120"/>
                <a:ea typeface="微軟正黑體" panose="020B0604030504040204" pitchFamily="34" charset="-120"/>
              </a:rPr>
              <a:t>需要援助</a:t>
            </a:r>
            <a:endParaRPr lang="zh-HK" altLang="en-US" sz="1400" dirty="0">
              <a:solidFill>
                <a:schemeClr val="tx1"/>
              </a:solidFill>
              <a:latin typeface="微軟正黑體" panose="020B0604030504040204" pitchFamily="34" charset="-120"/>
              <a:ea typeface="微軟正黑體" panose="020B0604030504040204" pitchFamily="34" charset="-120"/>
            </a:endParaRPr>
          </a:p>
        </p:txBody>
      </p:sp>
      <p:sp>
        <p:nvSpPr>
          <p:cNvPr id="11" name="橢圓 10"/>
          <p:cNvSpPr/>
          <p:nvPr/>
        </p:nvSpPr>
        <p:spPr>
          <a:xfrm>
            <a:off x="6340157" y="917572"/>
            <a:ext cx="2753252" cy="2753252"/>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u="sng" dirty="0" smtClean="0">
                <a:solidFill>
                  <a:schemeClr val="tx1"/>
                </a:solidFill>
                <a:latin typeface="微軟正黑體" panose="020B0604030504040204" pitchFamily="34" charset="-120"/>
                <a:ea typeface="微軟正黑體" panose="020B0604030504040204" pitchFamily="34" charset="-120"/>
              </a:rPr>
              <a:t>東非</a:t>
            </a:r>
            <a:r>
              <a:rPr lang="zh-TW" altLang="en-US" sz="1600" b="1" u="sng" dirty="0" smtClean="0">
                <a:solidFill>
                  <a:schemeClr val="tx1"/>
                </a:solidFill>
                <a:latin typeface="微軟正黑體" panose="020B0604030504040204" pitchFamily="34" charset="-120"/>
                <a:ea typeface="微軟正黑體" panose="020B0604030504040204" pitchFamily="34" charset="-120"/>
              </a:rPr>
              <a:t> </a:t>
            </a:r>
            <a:r>
              <a:rPr lang="en-US" altLang="zh-TW" sz="1600" b="1" dirty="0" smtClean="0">
                <a:solidFill>
                  <a:schemeClr val="tx1"/>
                </a:solidFill>
                <a:latin typeface="微軟正黑體" panose="020B0604030504040204" pitchFamily="34" charset="-120"/>
                <a:ea typeface="微軟正黑體" panose="020B0604030504040204" pitchFamily="34" charset="-120"/>
              </a:rPr>
              <a:t/>
            </a:r>
            <a:br>
              <a:rPr lang="en-US" altLang="zh-TW" sz="1600" b="1" dirty="0" smtClean="0">
                <a:solidFill>
                  <a:schemeClr val="tx1"/>
                </a:solidFill>
                <a:latin typeface="微軟正黑體" panose="020B0604030504040204" pitchFamily="34" charset="-120"/>
                <a:ea typeface="微軟正黑體" panose="020B0604030504040204" pitchFamily="34" charset="-120"/>
              </a:rPr>
            </a:br>
            <a:endParaRPr lang="en-US" altLang="zh-TW" sz="1600" dirty="0" smtClean="0">
              <a:solidFill>
                <a:schemeClr val="tx1"/>
              </a:solidFill>
              <a:latin typeface="微軟正黑體" panose="020B0604030504040204" pitchFamily="34" charset="-120"/>
              <a:ea typeface="微軟正黑體" panose="020B0604030504040204" pitchFamily="34" charset="-120"/>
            </a:endParaRPr>
          </a:p>
          <a:p>
            <a:pPr algn="ctr"/>
            <a:r>
              <a:rPr lang="zh-TW" altLang="en-US" sz="2000" b="1" dirty="0">
                <a:solidFill>
                  <a:srgbClr val="C00000"/>
                </a:solidFill>
                <a:latin typeface="微軟正黑體" panose="020B0604030504040204" pitchFamily="34" charset="-120"/>
                <a:ea typeface="微軟正黑體" panose="020B0604030504040204" pitchFamily="34" charset="-120"/>
              </a:rPr>
              <a:t>南蘇丹</a:t>
            </a:r>
            <a:endParaRPr lang="en-US" altLang="zh-HK" sz="2000" b="1" dirty="0">
              <a:solidFill>
                <a:srgbClr val="C00000"/>
              </a:solidFill>
              <a:latin typeface="微軟正黑體" panose="020B0604030504040204" pitchFamily="34" charset="-120"/>
              <a:ea typeface="微軟正黑體" panose="020B0604030504040204" pitchFamily="34" charset="-120"/>
            </a:endParaRPr>
          </a:p>
          <a:p>
            <a:pPr algn="ctr"/>
            <a:r>
              <a:rPr lang="zh-TW" altLang="en-US" dirty="0" smtClean="0">
                <a:solidFill>
                  <a:srgbClr val="C00000"/>
                </a:solidFill>
                <a:latin typeface="微軟正黑體" panose="020B0604030504040204" pitchFamily="34" charset="-120"/>
                <a:ea typeface="微軟正黑體" panose="020B0604030504040204" pitchFamily="34" charset="-120"/>
              </a:rPr>
              <a:t>索馬里</a:t>
            </a:r>
            <a:endParaRPr lang="en-US" altLang="zh-HK" dirty="0">
              <a:solidFill>
                <a:srgbClr val="C00000"/>
              </a:solidFill>
              <a:latin typeface="微軟正黑體" panose="020B0604030504040204" pitchFamily="34" charset="-120"/>
              <a:ea typeface="微軟正黑體" panose="020B0604030504040204" pitchFamily="34" charset="-120"/>
            </a:endParaRPr>
          </a:p>
          <a:p>
            <a:pPr algn="ctr"/>
            <a:r>
              <a:rPr lang="zh-TW" altLang="en-US" dirty="0" smtClean="0">
                <a:solidFill>
                  <a:srgbClr val="C00000"/>
                </a:solidFill>
                <a:latin typeface="微軟正黑體" panose="020B0604030504040204" pitchFamily="34" charset="-120"/>
                <a:ea typeface="微軟正黑體" panose="020B0604030504040204" pitchFamily="34" charset="-120"/>
              </a:rPr>
              <a:t>埃塞俄比亞 </a:t>
            </a:r>
            <a:endParaRPr lang="en-US" altLang="zh-TW" dirty="0" smtClean="0">
              <a:solidFill>
                <a:srgbClr val="C00000"/>
              </a:solidFill>
              <a:latin typeface="微軟正黑體" panose="020B0604030504040204" pitchFamily="34" charset="-120"/>
              <a:ea typeface="微軟正黑體" panose="020B0604030504040204" pitchFamily="34" charset="-120"/>
            </a:endParaRPr>
          </a:p>
          <a:p>
            <a:pPr algn="ctr"/>
            <a:r>
              <a:rPr lang="zh-TW" altLang="en-US" sz="1400" dirty="0" smtClean="0">
                <a:solidFill>
                  <a:srgbClr val="FFC000"/>
                </a:solidFill>
                <a:latin typeface="微軟正黑體" panose="020B0604030504040204" pitchFamily="34" charset="-120"/>
                <a:ea typeface="微軟正黑體" panose="020B0604030504040204" pitchFamily="34" charset="-120"/>
              </a:rPr>
              <a:t>肯亞</a:t>
            </a:r>
            <a:endParaRPr lang="en-US" altLang="zh-TW" sz="1400" dirty="0" smtClean="0">
              <a:solidFill>
                <a:srgbClr val="FFC000"/>
              </a:solidFill>
              <a:latin typeface="微軟正黑體" panose="020B0604030504040204" pitchFamily="34" charset="-120"/>
              <a:ea typeface="微軟正黑體" panose="020B0604030504040204" pitchFamily="34" charset="-120"/>
            </a:endParaRPr>
          </a:p>
          <a:p>
            <a:pPr algn="ctr"/>
            <a:endParaRPr lang="en-US" altLang="zh-TW" b="1" dirty="0" smtClean="0">
              <a:solidFill>
                <a:schemeClr val="accent5"/>
              </a:solidFill>
              <a:latin typeface="微軟正黑體" panose="020B0604030504040204" pitchFamily="34" charset="-120"/>
              <a:ea typeface="微軟正黑體" panose="020B0604030504040204" pitchFamily="34" charset="-120"/>
            </a:endParaRPr>
          </a:p>
          <a:p>
            <a:pPr algn="ctr"/>
            <a:r>
              <a:rPr lang="en-US" altLang="zh-TW" b="1" dirty="0" smtClean="0">
                <a:solidFill>
                  <a:schemeClr val="accent4"/>
                </a:solidFill>
                <a:latin typeface="微軟正黑體" panose="020B0604030504040204" pitchFamily="34" charset="-120"/>
                <a:ea typeface="微軟正黑體" panose="020B0604030504040204" pitchFamily="34" charset="-120"/>
              </a:rPr>
              <a:t>1830</a:t>
            </a:r>
            <a:r>
              <a:rPr lang="zh-TW" altLang="en-US" b="1" dirty="0" smtClean="0">
                <a:solidFill>
                  <a:schemeClr val="accent4"/>
                </a:solidFill>
                <a:latin typeface="微軟正黑體" panose="020B0604030504040204" pitchFamily="34" charset="-120"/>
                <a:ea typeface="微軟正黑體" panose="020B0604030504040204" pitchFamily="34" charset="-120"/>
              </a:rPr>
              <a:t>萬人</a:t>
            </a:r>
            <a:r>
              <a:rPr lang="en-US" altLang="zh-HK" b="1" dirty="0" smtClean="0">
                <a:solidFill>
                  <a:schemeClr val="accent4"/>
                </a:solidFill>
                <a:latin typeface="微軟正黑體" panose="020B0604030504040204" pitchFamily="34" charset="-120"/>
                <a:ea typeface="微軟正黑體" panose="020B0604030504040204" pitchFamily="34" charset="-120"/>
              </a:rPr>
              <a:t> </a:t>
            </a:r>
          </a:p>
          <a:p>
            <a:pPr algn="ctr"/>
            <a:r>
              <a:rPr lang="zh-TW" altLang="en-US" sz="1400" dirty="0" smtClean="0">
                <a:solidFill>
                  <a:schemeClr val="tx1"/>
                </a:solidFill>
                <a:latin typeface="微軟正黑體" panose="020B0604030504040204" pitchFamily="34" charset="-120"/>
                <a:ea typeface="微軟正黑體" panose="020B0604030504040204" pitchFamily="34" charset="-120"/>
              </a:rPr>
              <a:t>需要援助</a:t>
            </a:r>
            <a:endParaRPr lang="zh-HK" altLang="en-US" sz="1400" dirty="0">
              <a:solidFill>
                <a:schemeClr val="tx1"/>
              </a:solidFill>
              <a:latin typeface="微軟正黑體" panose="020B0604030504040204" pitchFamily="34" charset="-120"/>
              <a:ea typeface="微軟正黑體" panose="020B0604030504040204" pitchFamily="34" charset="-120"/>
            </a:endParaRPr>
          </a:p>
        </p:txBody>
      </p:sp>
      <p:sp>
        <p:nvSpPr>
          <p:cNvPr id="12" name="橢圓 11"/>
          <p:cNvSpPr/>
          <p:nvPr/>
        </p:nvSpPr>
        <p:spPr>
          <a:xfrm>
            <a:off x="3186237" y="4483866"/>
            <a:ext cx="2221666" cy="2193065"/>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u="sng" dirty="0" smtClean="0">
                <a:solidFill>
                  <a:schemeClr val="tx1"/>
                </a:solidFill>
                <a:latin typeface="微軟正黑體" panose="020B0604030504040204" pitchFamily="34" charset="-120"/>
                <a:ea typeface="微軟正黑體" panose="020B0604030504040204" pitchFamily="34" charset="-120"/>
              </a:rPr>
              <a:t>南非 </a:t>
            </a:r>
            <a:r>
              <a:rPr lang="en-US" altLang="zh-TW" sz="1400" b="1" u="sng" dirty="0" smtClean="0">
                <a:solidFill>
                  <a:schemeClr val="tx1"/>
                </a:solidFill>
                <a:latin typeface="微軟正黑體" panose="020B0604030504040204" pitchFamily="34" charset="-120"/>
                <a:ea typeface="微軟正黑體" panose="020B0604030504040204" pitchFamily="34" charset="-120"/>
              </a:rPr>
              <a:t/>
            </a:r>
            <a:br>
              <a:rPr lang="en-US" altLang="zh-TW" sz="1400" b="1" u="sng" dirty="0" smtClean="0">
                <a:solidFill>
                  <a:schemeClr val="tx1"/>
                </a:solidFill>
                <a:latin typeface="微軟正黑體" panose="020B0604030504040204" pitchFamily="34" charset="-120"/>
                <a:ea typeface="微軟正黑體" panose="020B0604030504040204" pitchFamily="34" charset="-120"/>
              </a:rPr>
            </a:br>
            <a:endParaRPr lang="en-US" altLang="zh-TW" sz="1400" b="1" u="sng" dirty="0" smtClean="0">
              <a:solidFill>
                <a:schemeClr val="tx1"/>
              </a:solidFill>
              <a:latin typeface="微軟正黑體" panose="020B0604030504040204" pitchFamily="34" charset="-120"/>
              <a:ea typeface="微軟正黑體" panose="020B0604030504040204" pitchFamily="34" charset="-120"/>
            </a:endParaRPr>
          </a:p>
          <a:p>
            <a:pPr algn="ctr"/>
            <a:r>
              <a:rPr lang="zh-TW" altLang="en-US" sz="1400" dirty="0" smtClean="0">
                <a:solidFill>
                  <a:schemeClr val="tx2"/>
                </a:solidFill>
                <a:latin typeface="微軟正黑體" panose="020B0604030504040204" pitchFamily="34" charset="-120"/>
                <a:ea typeface="微軟正黑體" panose="020B0604030504040204" pitchFamily="34" charset="-120"/>
              </a:rPr>
              <a:t>馬拉維</a:t>
            </a:r>
            <a:endParaRPr lang="en-US" altLang="zh-HK" sz="1400" dirty="0" smtClean="0">
              <a:solidFill>
                <a:schemeClr val="tx2"/>
              </a:solidFill>
              <a:latin typeface="微軟正黑體" panose="020B0604030504040204" pitchFamily="34" charset="-120"/>
              <a:ea typeface="微軟正黑體" panose="020B0604030504040204" pitchFamily="34" charset="-120"/>
            </a:endParaRPr>
          </a:p>
          <a:p>
            <a:pPr algn="ctr"/>
            <a:r>
              <a:rPr lang="zh-TW" altLang="en-US" sz="1400" dirty="0" smtClean="0">
                <a:solidFill>
                  <a:schemeClr val="tx2"/>
                </a:solidFill>
                <a:latin typeface="微軟正黑體" panose="020B0604030504040204" pitchFamily="34" charset="-120"/>
                <a:ea typeface="微軟正黑體" panose="020B0604030504040204" pitchFamily="34" charset="-120"/>
              </a:rPr>
              <a:t>納米比亞</a:t>
            </a:r>
            <a:endParaRPr lang="en-US" altLang="zh-TW" sz="1400" dirty="0">
              <a:solidFill>
                <a:schemeClr val="tx2"/>
              </a:solidFill>
              <a:latin typeface="微軟正黑體" panose="020B0604030504040204" pitchFamily="34" charset="-120"/>
              <a:ea typeface="微軟正黑體" panose="020B0604030504040204" pitchFamily="34" charset="-120"/>
            </a:endParaRPr>
          </a:p>
          <a:p>
            <a:pPr algn="ctr"/>
            <a:r>
              <a:rPr lang="zh-TW" altLang="en-US" sz="1400" dirty="0" smtClean="0">
                <a:solidFill>
                  <a:schemeClr val="tx2"/>
                </a:solidFill>
                <a:latin typeface="微軟正黑體" panose="020B0604030504040204" pitchFamily="34" charset="-120"/>
                <a:ea typeface="微軟正黑體" panose="020B0604030504040204" pitchFamily="34" charset="-120"/>
              </a:rPr>
              <a:t>津巴布韋</a:t>
            </a:r>
            <a:endParaRPr lang="en-US" altLang="zh-HK" sz="1400" dirty="0">
              <a:solidFill>
                <a:schemeClr val="tx2"/>
              </a:solidFill>
              <a:latin typeface="微軟正黑體" panose="020B0604030504040204" pitchFamily="34" charset="-120"/>
              <a:ea typeface="微軟正黑體" panose="020B0604030504040204" pitchFamily="34" charset="-120"/>
            </a:endParaRPr>
          </a:p>
          <a:p>
            <a:pPr algn="ctr"/>
            <a:endParaRPr lang="en-US" altLang="zh-TW" sz="1400" b="1" dirty="0" smtClean="0">
              <a:solidFill>
                <a:schemeClr val="accent4"/>
              </a:solidFill>
              <a:latin typeface="微軟正黑體" panose="020B0604030504040204" pitchFamily="34" charset="-120"/>
              <a:ea typeface="微軟正黑體" panose="020B0604030504040204" pitchFamily="34" charset="-120"/>
            </a:endParaRPr>
          </a:p>
          <a:p>
            <a:pPr algn="ctr"/>
            <a:r>
              <a:rPr lang="en-US" altLang="zh-TW" sz="1400" b="1" dirty="0" smtClean="0">
                <a:solidFill>
                  <a:schemeClr val="accent4"/>
                </a:solidFill>
                <a:latin typeface="微軟正黑體" panose="020B0604030504040204" pitchFamily="34" charset="-120"/>
                <a:ea typeface="微軟正黑體" panose="020B0604030504040204" pitchFamily="34" charset="-120"/>
              </a:rPr>
              <a:t>790</a:t>
            </a:r>
            <a:r>
              <a:rPr lang="zh-TW" altLang="en-US" sz="1400" b="1" dirty="0" smtClean="0">
                <a:solidFill>
                  <a:schemeClr val="accent4"/>
                </a:solidFill>
                <a:latin typeface="微軟正黑體" panose="020B0604030504040204" pitchFamily="34" charset="-120"/>
                <a:ea typeface="微軟正黑體" panose="020B0604030504040204" pitchFamily="34" charset="-120"/>
              </a:rPr>
              <a:t>萬人</a:t>
            </a:r>
            <a:r>
              <a:rPr lang="en-US" altLang="zh-HK" sz="1400" b="1" dirty="0" smtClean="0">
                <a:solidFill>
                  <a:schemeClr val="accent4"/>
                </a:solidFill>
                <a:latin typeface="微軟正黑體" panose="020B0604030504040204" pitchFamily="34" charset="-120"/>
                <a:ea typeface="微軟正黑體" panose="020B0604030504040204" pitchFamily="34" charset="-120"/>
              </a:rPr>
              <a:t> </a:t>
            </a:r>
          </a:p>
          <a:p>
            <a:pPr algn="ctr"/>
            <a:r>
              <a:rPr lang="zh-TW" altLang="en-US" sz="1400" dirty="0" smtClean="0">
                <a:solidFill>
                  <a:schemeClr val="tx1"/>
                </a:solidFill>
                <a:latin typeface="微軟正黑體" panose="020B0604030504040204" pitchFamily="34" charset="-120"/>
                <a:ea typeface="微軟正黑體" panose="020B0604030504040204" pitchFamily="34" charset="-120"/>
              </a:rPr>
              <a:t>需要援助</a:t>
            </a:r>
            <a:endParaRPr lang="zh-HK" altLang="en-US" sz="1400" dirty="0">
              <a:solidFill>
                <a:schemeClr val="tx1"/>
              </a:solidFill>
              <a:latin typeface="微軟正黑體" panose="020B0604030504040204" pitchFamily="34" charset="-120"/>
              <a:ea typeface="微軟正黑體" panose="020B0604030504040204" pitchFamily="34" charset="-120"/>
            </a:endParaRPr>
          </a:p>
        </p:txBody>
      </p:sp>
      <p:grpSp>
        <p:nvGrpSpPr>
          <p:cNvPr id="13" name="群組 12"/>
          <p:cNvGrpSpPr/>
          <p:nvPr/>
        </p:nvGrpSpPr>
        <p:grpSpPr>
          <a:xfrm>
            <a:off x="6667654" y="4498821"/>
            <a:ext cx="2042285" cy="2036821"/>
            <a:chOff x="8727141" y="4262717"/>
            <a:chExt cx="2310144" cy="2303963"/>
          </a:xfrm>
        </p:grpSpPr>
        <p:sp>
          <p:nvSpPr>
            <p:cNvPr id="14" name="矩形 13"/>
            <p:cNvSpPr/>
            <p:nvPr/>
          </p:nvSpPr>
          <p:spPr>
            <a:xfrm>
              <a:off x="8727141" y="4262717"/>
              <a:ext cx="2310144" cy="230396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15" name="圖片 14"/>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152758" y="5061768"/>
              <a:ext cx="322730" cy="1465729"/>
            </a:xfrm>
            <a:prstGeom prst="rect">
              <a:avLst/>
            </a:prstGeom>
          </p:spPr>
        </p:pic>
        <p:sp>
          <p:nvSpPr>
            <p:cNvPr id="16" name="文字方塊 15"/>
            <p:cNvSpPr txBox="1"/>
            <p:nvPr/>
          </p:nvSpPr>
          <p:spPr>
            <a:xfrm>
              <a:off x="8733029" y="4335393"/>
              <a:ext cx="2269254" cy="523220"/>
            </a:xfrm>
            <a:prstGeom prst="rect">
              <a:avLst/>
            </a:prstGeom>
            <a:noFill/>
          </p:spPr>
          <p:txBody>
            <a:bodyPr wrap="square" rtlCol="0">
              <a:spAutoFit/>
            </a:bodyPr>
            <a:lstStyle/>
            <a:p>
              <a:pPr algn="ctr"/>
              <a:r>
                <a:rPr lang="en-US" altLang="zh-TW" sz="1200" b="1" dirty="0" smtClean="0">
                  <a:latin typeface="微軟正黑體" panose="020B0604030504040204" pitchFamily="34" charset="-120"/>
                  <a:ea typeface="微軟正黑體" panose="020B0604030504040204" pitchFamily="34" charset="-120"/>
                </a:rPr>
                <a:t>Integrated </a:t>
              </a:r>
              <a:r>
                <a:rPr lang="en-GB" altLang="zh-HK" sz="1200" b="1" dirty="0" smtClean="0">
                  <a:latin typeface="微軟正黑體" panose="020B0604030504040204" pitchFamily="34" charset="-120"/>
                  <a:ea typeface="微軟正黑體" panose="020B0604030504040204" pitchFamily="34" charset="-120"/>
                </a:rPr>
                <a:t>Food Security </a:t>
              </a:r>
              <a:br>
                <a:rPr lang="en-GB" altLang="zh-HK" sz="1200" b="1" dirty="0" smtClean="0">
                  <a:latin typeface="微軟正黑體" panose="020B0604030504040204" pitchFamily="34" charset="-120"/>
                  <a:ea typeface="微軟正黑體" panose="020B0604030504040204" pitchFamily="34" charset="-120"/>
                </a:rPr>
              </a:br>
              <a:r>
                <a:rPr lang="en-GB" altLang="zh-HK" sz="1200" b="1" dirty="0" smtClean="0">
                  <a:latin typeface="微軟正黑體" panose="020B0604030504040204" pitchFamily="34" charset="-120"/>
                  <a:ea typeface="微軟正黑體" panose="020B0604030504040204" pitchFamily="34" charset="-120"/>
                </a:rPr>
                <a:t>Phase Classification </a:t>
              </a:r>
              <a:r>
                <a:rPr lang="en-US" altLang="zh-TW" sz="1200" b="1" dirty="0" smtClean="0">
                  <a:latin typeface="微軟正黑體" panose="020B0604030504040204" pitchFamily="34" charset="-120"/>
                  <a:ea typeface="微軟正黑體" panose="020B0604030504040204" pitchFamily="34" charset="-120"/>
                </a:rPr>
                <a:t>(IPC)</a:t>
              </a:r>
            </a:p>
          </p:txBody>
        </p:sp>
        <p:sp>
          <p:nvSpPr>
            <p:cNvPr id="17" name="文字方塊 16"/>
            <p:cNvSpPr txBox="1"/>
            <p:nvPr/>
          </p:nvSpPr>
          <p:spPr>
            <a:xfrm>
              <a:off x="9402042" y="5066669"/>
              <a:ext cx="1530216" cy="1351957"/>
            </a:xfrm>
            <a:prstGeom prst="rect">
              <a:avLst/>
            </a:prstGeom>
            <a:noFill/>
          </p:spPr>
          <p:txBody>
            <a:bodyPr wrap="square" rtlCol="0">
              <a:spAutoFit/>
            </a:bodyPr>
            <a:lstStyle/>
            <a:p>
              <a:pPr marL="360000" indent="-342900">
                <a:spcBef>
                  <a:spcPts val="450"/>
                </a:spcBef>
                <a:buAutoNum type="arabicPeriod"/>
              </a:pPr>
              <a:r>
                <a:rPr lang="en-US" altLang="zh-HK" sz="1100" dirty="0" smtClean="0">
                  <a:latin typeface="微軟正黑體" panose="020B0604030504040204" pitchFamily="34" charset="-120"/>
                  <a:ea typeface="微軟正黑體" panose="020B0604030504040204" pitchFamily="34" charset="-120"/>
                </a:rPr>
                <a:t>Minimal</a:t>
              </a:r>
              <a:endParaRPr lang="en-US" altLang="zh-TW" sz="1100" dirty="0" smtClean="0">
                <a:latin typeface="微軟正黑體" panose="020B0604030504040204" pitchFamily="34" charset="-120"/>
                <a:ea typeface="微軟正黑體" panose="020B0604030504040204" pitchFamily="34" charset="-120"/>
              </a:endParaRPr>
            </a:p>
            <a:p>
              <a:pPr marL="360000" indent="-342900">
                <a:spcBef>
                  <a:spcPts val="450"/>
                </a:spcBef>
                <a:buAutoNum type="arabicPeriod"/>
              </a:pPr>
              <a:r>
                <a:rPr lang="en-US" altLang="zh-HK" sz="1100" dirty="0" smtClean="0">
                  <a:latin typeface="微軟正黑體" panose="020B0604030504040204" pitchFamily="34" charset="-120"/>
                  <a:ea typeface="微軟正黑體" panose="020B0604030504040204" pitchFamily="34" charset="-120"/>
                </a:rPr>
                <a:t>Stressed</a:t>
              </a:r>
            </a:p>
            <a:p>
              <a:pPr marL="360000" indent="-342900">
                <a:spcBef>
                  <a:spcPts val="450"/>
                </a:spcBef>
                <a:buAutoNum type="arabicPeriod"/>
              </a:pPr>
              <a:r>
                <a:rPr lang="en-US" altLang="zh-HK" sz="1100" dirty="0" smtClean="0">
                  <a:latin typeface="微軟正黑體" panose="020B0604030504040204" pitchFamily="34" charset="-120"/>
                  <a:ea typeface="微軟正黑體" panose="020B0604030504040204" pitchFamily="34" charset="-120"/>
                </a:rPr>
                <a:t>Crisis</a:t>
              </a:r>
            </a:p>
            <a:p>
              <a:pPr marL="360000" indent="-342900">
                <a:spcBef>
                  <a:spcPts val="450"/>
                </a:spcBef>
                <a:buAutoNum type="arabicPeriod"/>
              </a:pPr>
              <a:r>
                <a:rPr lang="en-US" altLang="zh-HK" sz="1100" b="1" dirty="0" smtClean="0">
                  <a:latin typeface="微軟正黑體" panose="020B0604030504040204" pitchFamily="34" charset="-120"/>
                  <a:ea typeface="微軟正黑體" panose="020B0604030504040204" pitchFamily="34" charset="-120"/>
                </a:rPr>
                <a:t>Emergency</a:t>
              </a:r>
            </a:p>
            <a:p>
              <a:pPr marL="360000" indent="-342900">
                <a:spcBef>
                  <a:spcPts val="450"/>
                </a:spcBef>
                <a:buAutoNum type="arabicPeriod"/>
              </a:pPr>
              <a:r>
                <a:rPr lang="en-US" altLang="zh-HK" sz="1100" b="1" dirty="0" smtClean="0">
                  <a:latin typeface="微軟正黑體" panose="020B0604030504040204" pitchFamily="34" charset="-120"/>
                  <a:ea typeface="微軟正黑體" panose="020B0604030504040204" pitchFamily="34" charset="-120"/>
                </a:rPr>
                <a:t>Famine </a:t>
              </a:r>
              <a:endParaRPr lang="zh-HK" altLang="en-US" sz="1100" b="1" dirty="0">
                <a:latin typeface="微軟正黑體" panose="020B0604030504040204" pitchFamily="34" charset="-120"/>
                <a:ea typeface="微軟正黑體" panose="020B0604030504040204" pitchFamily="34" charset="-120"/>
              </a:endParaRPr>
            </a:p>
          </p:txBody>
        </p:sp>
      </p:grpSp>
      <p:sp>
        <p:nvSpPr>
          <p:cNvPr id="19" name="標題 1"/>
          <p:cNvSpPr txBox="1">
            <a:spLocks/>
          </p:cNvSpPr>
          <p:nvPr/>
        </p:nvSpPr>
        <p:spPr>
          <a:xfrm>
            <a:off x="827584" y="260648"/>
            <a:ext cx="7776864" cy="6480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非洲糧食危機</a:t>
            </a:r>
            <a:r>
              <a:rPr lang="en-US" altLang="zh-HK" b="1" dirty="0" smtClean="0">
                <a:latin typeface="微軟正黑體" panose="020B0604030504040204" pitchFamily="34" charset="-120"/>
                <a:ea typeface="微軟正黑體" panose="020B0604030504040204" pitchFamily="34" charset="-120"/>
              </a:rPr>
              <a:t>2017</a:t>
            </a:r>
            <a:endParaRPr lang="zh-HK" altLang="en-US" dirty="0">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161516" y="3976034"/>
            <a:ext cx="2998532" cy="1015663"/>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HK" sz="3000" b="1" dirty="0" smtClean="0">
                <a:solidFill>
                  <a:srgbClr val="C00000"/>
                </a:solidFill>
                <a:latin typeface="微軟正黑體" panose="020B0604030504040204" pitchFamily="34" charset="-120"/>
                <a:ea typeface="微軟正黑體" panose="020B0604030504040204" pitchFamily="34" charset="-120"/>
              </a:rPr>
              <a:t>35</a:t>
            </a:r>
            <a:r>
              <a:rPr lang="en-US" altLang="zh-TW" sz="3000" b="1" dirty="0" smtClean="0">
                <a:solidFill>
                  <a:srgbClr val="C00000"/>
                </a:solidFill>
                <a:latin typeface="微軟正黑體" panose="020B0604030504040204" pitchFamily="34" charset="-120"/>
                <a:ea typeface="微軟正黑體" panose="020B0604030504040204" pitchFamily="34" charset="-120"/>
              </a:rPr>
              <a:t>00</a:t>
            </a:r>
            <a:r>
              <a:rPr lang="zh-TW" altLang="en-US" sz="3000" b="1" dirty="0" smtClean="0">
                <a:solidFill>
                  <a:srgbClr val="C00000"/>
                </a:solidFill>
                <a:latin typeface="微軟正黑體" panose="020B0604030504040204" pitchFamily="34" charset="-120"/>
                <a:ea typeface="微軟正黑體" panose="020B0604030504040204" pitchFamily="34" charset="-120"/>
              </a:rPr>
              <a:t>萬</a:t>
            </a:r>
            <a:r>
              <a:rPr lang="zh-TW" altLang="en-US" sz="3000" b="1" dirty="0" smtClean="0">
                <a:latin typeface="微軟正黑體" panose="020B0604030504040204" pitchFamily="34" charset="-120"/>
                <a:ea typeface="微軟正黑體" panose="020B0604030504040204" pitchFamily="34" charset="-120"/>
              </a:rPr>
              <a:t>人受影響</a:t>
            </a:r>
            <a:endParaRPr lang="zh-HK" altLang="en-US" sz="2000" dirty="0">
              <a:latin typeface="微軟正黑體" panose="020B0604030504040204" pitchFamily="34" charset="-120"/>
              <a:ea typeface="微軟正黑體" panose="020B0604030504040204" pitchFamily="34" charset="-120"/>
            </a:endParaRPr>
          </a:p>
          <a:p>
            <a:r>
              <a:rPr lang="en-US" altLang="zh-HK" sz="3000" b="1" dirty="0" smtClean="0">
                <a:solidFill>
                  <a:srgbClr val="C00000"/>
                </a:solidFill>
              </a:rPr>
              <a:t>11 </a:t>
            </a:r>
            <a:r>
              <a:rPr lang="zh-TW" altLang="en-US" sz="2000" dirty="0" smtClean="0">
                <a:latin typeface="微軟正黑體" panose="020B0604030504040204" pitchFamily="34" charset="-120"/>
                <a:ea typeface="微軟正黑體" panose="020B0604030504040204" pitchFamily="34" charset="-120"/>
              </a:rPr>
              <a:t>個國家受災</a:t>
            </a:r>
            <a:endParaRPr lang="en-US" altLang="zh-HK" sz="2000" dirty="0" smtClean="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30557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HK" altLang="en-US" dirty="0"/>
          </a:p>
        </p:txBody>
      </p:sp>
      <p:sp>
        <p:nvSpPr>
          <p:cNvPr id="3" name="內容版面配置區 2"/>
          <p:cNvSpPr>
            <a:spLocks noGrp="1"/>
          </p:cNvSpPr>
          <p:nvPr>
            <p:ph idx="1"/>
          </p:nvPr>
        </p:nvSpPr>
        <p:spPr/>
        <p:txBody>
          <a:bodyPr>
            <a:normAutofit/>
          </a:bodyPr>
          <a:lstStyle/>
          <a:p>
            <a:pPr marL="0" indent="0" algn="ctr">
              <a:buNone/>
            </a:pPr>
            <a:r>
              <a:rPr lang="zh-TW" altLang="en-US" sz="6600" b="1" dirty="0">
                <a:latin typeface="微軟正黑體" panose="020B0604030504040204" pitchFamily="34" charset="-120"/>
                <a:ea typeface="微軟正黑體" panose="020B0604030504040204" pitchFamily="34" charset="-120"/>
              </a:rPr>
              <a:t>為何出現</a:t>
            </a:r>
            <a:r>
              <a:rPr lang="zh-TW" altLang="en-US" sz="6600" b="1" dirty="0">
                <a:solidFill>
                  <a:srgbClr val="FF0000"/>
                </a:solidFill>
                <a:latin typeface="微軟正黑體" panose="020B0604030504040204" pitchFamily="34" charset="-120"/>
                <a:ea typeface="微軟正黑體" panose="020B0604030504040204" pitchFamily="34" charset="-120"/>
              </a:rPr>
              <a:t>糧食危機</a:t>
            </a:r>
            <a:r>
              <a:rPr lang="zh-TW" altLang="en-US" sz="6600" b="1" dirty="0">
                <a:latin typeface="微軟正黑體" panose="020B0604030504040204" pitchFamily="34" charset="-120"/>
                <a:ea typeface="微軟正黑體" panose="020B0604030504040204" pitchFamily="34" charset="-120"/>
              </a:rPr>
              <a:t>？</a:t>
            </a:r>
            <a:endParaRPr lang="zh-HK" altLang="en-US" sz="6600" dirty="0"/>
          </a:p>
        </p:txBody>
      </p:sp>
    </p:spTree>
    <p:extLst>
      <p:ext uri="{BB962C8B-B14F-4D97-AF65-F5344CB8AC3E}">
        <p14:creationId xmlns:p14="http://schemas.microsoft.com/office/powerpoint/2010/main" val="4211174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r>
              <a:rPr lang="zh-TW" altLang="en-US" b="1" dirty="0" smtClean="0">
                <a:latin typeface="微軟正黑體" panose="020B0604030504040204" pitchFamily="34" charset="-120"/>
                <a:ea typeface="微軟正黑體" panose="020B0604030504040204" pitchFamily="34" charset="-120"/>
              </a:rPr>
              <a:t>為何出現糧食危機？</a:t>
            </a:r>
            <a:endParaRPr lang="zh-HK" altLang="en-US" b="1" dirty="0">
              <a:latin typeface="微軟正黑體" panose="020B0604030504040204" pitchFamily="34" charset="-120"/>
              <a:ea typeface="微軟正黑體" panose="020B0604030504040204" pitchFamily="34" charset="-120"/>
            </a:endParaRPr>
          </a:p>
        </p:txBody>
      </p:sp>
      <p:grpSp>
        <p:nvGrpSpPr>
          <p:cNvPr id="10" name="群組 9"/>
          <p:cNvGrpSpPr/>
          <p:nvPr/>
        </p:nvGrpSpPr>
        <p:grpSpPr>
          <a:xfrm>
            <a:off x="395536" y="1052735"/>
            <a:ext cx="8712968" cy="4536504"/>
            <a:chOff x="395536" y="1052735"/>
            <a:chExt cx="8712968" cy="4536504"/>
          </a:xfrm>
        </p:grpSpPr>
        <p:pic>
          <p:nvPicPr>
            <p:cNvPr id="4" name="圖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95536" y="1052735"/>
              <a:ext cx="3082897" cy="4464497"/>
            </a:xfrm>
            <a:prstGeom prst="rect">
              <a:avLst/>
            </a:prstGeom>
          </p:spPr>
        </p:pic>
        <p:pic>
          <p:nvPicPr>
            <p:cNvPr id="5" name="圖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148565" y="1052735"/>
              <a:ext cx="3223635" cy="4464497"/>
            </a:xfrm>
            <a:prstGeom prst="rect">
              <a:avLst/>
            </a:prstGeom>
          </p:spPr>
        </p:pic>
        <p:pic>
          <p:nvPicPr>
            <p:cNvPr id="6" name="圖片 5"/>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084168" y="1052735"/>
              <a:ext cx="3024336" cy="4464497"/>
            </a:xfrm>
            <a:prstGeom prst="rect">
              <a:avLst/>
            </a:prstGeom>
          </p:spPr>
        </p:pic>
        <p:sp>
          <p:nvSpPr>
            <p:cNvPr id="7" name="文字方塊 6"/>
            <p:cNvSpPr txBox="1"/>
            <p:nvPr/>
          </p:nvSpPr>
          <p:spPr>
            <a:xfrm>
              <a:off x="683568" y="4846493"/>
              <a:ext cx="2232248" cy="646331"/>
            </a:xfrm>
            <a:prstGeom prst="rect">
              <a:avLst/>
            </a:prstGeom>
            <a:noFill/>
          </p:spPr>
          <p:txBody>
            <a:bodyPr wrap="square" rtlCol="0">
              <a:spAutoFit/>
            </a:bodyPr>
            <a:lstStyle/>
            <a:p>
              <a:pPr algn="ctr"/>
              <a:r>
                <a:rPr lang="zh-TW" altLang="en-US" sz="3600" b="1" dirty="0" smtClean="0">
                  <a:solidFill>
                    <a:schemeClr val="bg1"/>
                  </a:solidFill>
                  <a:latin typeface="微軟正黑體" panose="020B0604030504040204" pitchFamily="34" charset="-120"/>
                  <a:ea typeface="微軟正黑體" panose="020B0604030504040204" pitchFamily="34" charset="-120"/>
                </a:rPr>
                <a:t>持續衝突</a:t>
              </a:r>
              <a:endParaRPr lang="zh-HK" altLang="en-US" sz="3600" b="1" dirty="0">
                <a:solidFill>
                  <a:schemeClr val="bg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3577335" y="4845699"/>
              <a:ext cx="2232248" cy="646331"/>
            </a:xfrm>
            <a:prstGeom prst="rect">
              <a:avLst/>
            </a:prstGeom>
            <a:noFill/>
          </p:spPr>
          <p:txBody>
            <a:bodyPr wrap="square" rtlCol="0">
              <a:spAutoFit/>
            </a:bodyPr>
            <a:lstStyle/>
            <a:p>
              <a:pPr algn="ctr"/>
              <a:r>
                <a:rPr lang="zh-TW" altLang="en-US" sz="3600" b="1" dirty="0" smtClean="0">
                  <a:solidFill>
                    <a:schemeClr val="bg1"/>
                  </a:solidFill>
                  <a:latin typeface="微軟正黑體" panose="020B0604030504040204" pitchFamily="34" charset="-120"/>
                  <a:ea typeface="微軟正黑體" panose="020B0604030504040204" pitchFamily="34" charset="-120"/>
                </a:rPr>
                <a:t>乾旱</a:t>
              </a:r>
              <a:endParaRPr lang="zh-HK" altLang="en-US" sz="3600" b="1" dirty="0">
                <a:solidFill>
                  <a:schemeClr val="bg1"/>
                </a:solidFill>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6157815" y="4388910"/>
              <a:ext cx="2877042" cy="1200329"/>
            </a:xfrm>
            <a:prstGeom prst="rect">
              <a:avLst/>
            </a:prstGeom>
            <a:noFill/>
          </p:spPr>
          <p:txBody>
            <a:bodyPr wrap="square" rtlCol="0">
              <a:spAutoFit/>
            </a:bodyPr>
            <a:lstStyle/>
            <a:p>
              <a:pPr algn="ctr"/>
              <a:r>
                <a:rPr lang="zh-TW" altLang="en-US" sz="3600" b="1" dirty="0" smtClean="0">
                  <a:solidFill>
                    <a:schemeClr val="bg1"/>
                  </a:solidFill>
                  <a:latin typeface="微軟正黑體" panose="020B0604030504040204" pitchFamily="34" charset="-120"/>
                  <a:ea typeface="微軟正黑體" panose="020B0604030504040204" pitchFamily="34" charset="-120"/>
                </a:rPr>
                <a:t>社會及經濟</a:t>
              </a:r>
              <a:endParaRPr lang="en-US" altLang="zh-TW" sz="3600" b="1"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3600" b="1" dirty="0" smtClean="0">
                  <a:solidFill>
                    <a:schemeClr val="bg1"/>
                  </a:solidFill>
                  <a:latin typeface="微軟正黑體" panose="020B0604030504040204" pitchFamily="34" charset="-120"/>
                  <a:ea typeface="微軟正黑體" panose="020B0604030504040204" pitchFamily="34" charset="-120"/>
                </a:rPr>
                <a:t>不穩定</a:t>
              </a:r>
              <a:endParaRPr lang="zh-HK" altLang="en-US" sz="3600" b="1" dirty="0">
                <a:solidFill>
                  <a:schemeClr val="bg1"/>
                </a:solidFill>
                <a:latin typeface="微軟正黑體" panose="020B0604030504040204" pitchFamily="34" charset="-120"/>
                <a:ea typeface="微軟正黑體" panose="020B0604030504040204" pitchFamily="34" charset="-120"/>
              </a:endParaRPr>
            </a:p>
          </p:txBody>
        </p:sp>
      </p:grpSp>
      <p:sp>
        <p:nvSpPr>
          <p:cNvPr id="11" name="文字方塊 10"/>
          <p:cNvSpPr txBox="1"/>
          <p:nvPr/>
        </p:nvSpPr>
        <p:spPr>
          <a:xfrm>
            <a:off x="539553" y="5877272"/>
            <a:ext cx="2736303" cy="369332"/>
          </a:xfrm>
          <a:prstGeom prst="rect">
            <a:avLst/>
          </a:prstGeom>
          <a:noFill/>
        </p:spPr>
        <p:txBody>
          <a:bodyPr wrap="square" rtlCol="0">
            <a:spAutoFit/>
          </a:bodyPr>
          <a:lstStyle/>
          <a:p>
            <a:r>
              <a:rPr lang="zh-TW" altLang="en-US" dirty="0" smtClean="0"/>
              <a:t>圖片</a:t>
            </a:r>
            <a:r>
              <a:rPr lang="en-US" altLang="zh-HK" dirty="0" smtClean="0"/>
              <a:t>: IFRC, ICRC</a:t>
            </a:r>
            <a:endParaRPr lang="zh-HK" altLang="en-US" dirty="0"/>
          </a:p>
        </p:txBody>
      </p:sp>
    </p:spTree>
    <p:extLst>
      <p:ext uri="{BB962C8B-B14F-4D97-AF65-F5344CB8AC3E}">
        <p14:creationId xmlns:p14="http://schemas.microsoft.com/office/powerpoint/2010/main" val="9985932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b="1" dirty="0" smtClean="0">
                <a:latin typeface="微軟正黑體" panose="020B0604030504040204" pitchFamily="34" charset="-120"/>
                <a:ea typeface="微軟正黑體" panose="020B0604030504040204" pitchFamily="34" charset="-120"/>
              </a:rPr>
              <a:t>持續</a:t>
            </a:r>
            <a:r>
              <a:rPr lang="zh-TW" altLang="en-US" b="1" dirty="0" smtClean="0">
                <a:latin typeface="微軟正黑體" panose="020B0604030504040204" pitchFamily="34" charset="-120"/>
                <a:ea typeface="微軟正黑體" panose="020B0604030504040204" pitchFamily="34" charset="-120"/>
              </a:rPr>
              <a:t>衝突</a:t>
            </a:r>
            <a:endParaRPr lang="zh-HK" altLang="en-US" dirty="0"/>
          </a:p>
        </p:txBody>
      </p:sp>
      <p:sp>
        <p:nvSpPr>
          <p:cNvPr id="5" name="內容版面配置區 4"/>
          <p:cNvSpPr>
            <a:spLocks noGrp="1"/>
          </p:cNvSpPr>
          <p:nvPr>
            <p:ph sz="half" idx="1"/>
          </p:nvPr>
        </p:nvSpPr>
        <p:spPr/>
        <p:txBody>
          <a:bodyPr>
            <a:normAutofit/>
          </a:bodyPr>
          <a:lstStyle/>
          <a:p>
            <a:endParaRPr lang="zh-HK" altLang="en-US"/>
          </a:p>
        </p:txBody>
      </p:sp>
      <p:sp>
        <p:nvSpPr>
          <p:cNvPr id="6" name="內容版面配置區 5"/>
          <p:cNvSpPr>
            <a:spLocks noGrp="1"/>
          </p:cNvSpPr>
          <p:nvPr>
            <p:ph sz="half" idx="2"/>
          </p:nvPr>
        </p:nvSpPr>
        <p:spPr>
          <a:xfrm>
            <a:off x="4648200" y="1600200"/>
            <a:ext cx="4172272" cy="4525963"/>
          </a:xfrm>
        </p:spPr>
        <p:txBody>
          <a:bodyPr>
            <a:noAutofit/>
          </a:bodyPr>
          <a:lstStyle/>
          <a:p>
            <a:pPr algn="just"/>
            <a:r>
              <a:rPr lang="zh-TW" altLang="en-US" sz="2300" dirty="0" smtClean="0">
                <a:latin typeface="微軟正黑體" panose="020B0604030504040204" pitchFamily="34" charset="-120"/>
                <a:ea typeface="微軟正黑體" panose="020B0604030504040204" pitchFamily="34" charset="-120"/>
              </a:rPr>
              <a:t>「</a:t>
            </a:r>
            <a:r>
              <a:rPr lang="zh-CN" altLang="en-US" sz="2300" dirty="0" smtClean="0">
                <a:latin typeface="微軟正黑體" panose="020B0604030504040204" pitchFamily="34" charset="-120"/>
                <a:ea typeface="微軟正黑體" panose="020B0604030504040204" pitchFamily="34" charset="-120"/>
              </a:rPr>
              <a:t>以前，我們會走很遠到森林裡去打獵、釣魚。很多人的農場也在城外。現在，如果你再去的話，你都不能確定自己還回不回得來。</a:t>
            </a:r>
            <a:r>
              <a:rPr lang="zh-TW" altLang="en-US" sz="2300" dirty="0" smtClean="0">
                <a:latin typeface="微軟正黑體" panose="020B0604030504040204" pitchFamily="34" charset="-120"/>
                <a:ea typeface="微軟正黑體" panose="020B0604030504040204" pitchFamily="34" charset="-120"/>
              </a:rPr>
              <a:t>」</a:t>
            </a:r>
            <a:endParaRPr lang="en-US" altLang="zh-TW" sz="2300" dirty="0" smtClean="0">
              <a:latin typeface="微軟正黑體" panose="020B0604030504040204" pitchFamily="34" charset="-120"/>
              <a:ea typeface="微軟正黑體" panose="020B0604030504040204" pitchFamily="34" charset="-120"/>
            </a:endParaRPr>
          </a:p>
          <a:p>
            <a:pPr algn="just"/>
            <a:r>
              <a:rPr lang="zh-TW" altLang="en-US" sz="2300" dirty="0" smtClean="0">
                <a:latin typeface="微軟正黑體" panose="020B0604030504040204" pitchFamily="34" charset="-120"/>
                <a:ea typeface="微軟正黑體" panose="020B0604030504040204" pitchFamily="34" charset="-120"/>
              </a:rPr>
              <a:t>南蘇丹自</a:t>
            </a:r>
            <a:r>
              <a:rPr lang="en-US" altLang="zh-TW" sz="2300" dirty="0" smtClean="0">
                <a:latin typeface="微軟正黑體" panose="020B0604030504040204" pitchFamily="34" charset="-120"/>
                <a:ea typeface="微軟正黑體" panose="020B0604030504040204" pitchFamily="34" charset="-120"/>
              </a:rPr>
              <a:t>2013</a:t>
            </a:r>
            <a:r>
              <a:rPr lang="zh-TW" altLang="en-US" sz="2300" dirty="0" smtClean="0">
                <a:latin typeface="微軟正黑體" panose="020B0604030504040204" pitchFamily="34" charset="-120"/>
                <a:ea typeface="微軟正黑體" panose="020B0604030504040204" pitchFamily="34" charset="-120"/>
              </a:rPr>
              <a:t>年</a:t>
            </a:r>
            <a:r>
              <a:rPr lang="en-US" altLang="zh-TW" sz="2300" dirty="0" smtClean="0">
                <a:latin typeface="微軟正黑體" panose="020B0604030504040204" pitchFamily="34" charset="-120"/>
                <a:ea typeface="微軟正黑體" panose="020B0604030504040204" pitchFamily="34" charset="-120"/>
              </a:rPr>
              <a:t>12</a:t>
            </a:r>
            <a:r>
              <a:rPr lang="zh-TW" altLang="en-US" sz="2300" dirty="0" smtClean="0">
                <a:latin typeface="微軟正黑體" panose="020B0604030504040204" pitchFamily="34" charset="-120"/>
                <a:ea typeface="微軟正黑體" panose="020B0604030504040204" pitchFamily="34" charset="-120"/>
              </a:rPr>
              <a:t>月爆發內戰，</a:t>
            </a:r>
            <a:r>
              <a:rPr lang="zh-TW" altLang="en-US" sz="2300" b="1" dirty="0" smtClean="0">
                <a:solidFill>
                  <a:srgbClr val="FF0000"/>
                </a:solidFill>
                <a:latin typeface="微軟正黑體" panose="020B0604030504040204" pitchFamily="34" charset="-120"/>
                <a:ea typeface="微軟正黑體" panose="020B0604030504040204" pitchFamily="34" charset="-120"/>
              </a:rPr>
              <a:t>令</a:t>
            </a:r>
            <a:r>
              <a:rPr lang="zh-CN" altLang="en-US" sz="2300" b="1" dirty="0" smtClean="0">
                <a:solidFill>
                  <a:srgbClr val="FF0000"/>
                </a:solidFill>
                <a:latin typeface="微軟正黑體" panose="020B0604030504040204" pitchFamily="34" charset="-120"/>
                <a:ea typeface="微軟正黑體" panose="020B0604030504040204" pitchFamily="34" charset="-120"/>
              </a:rPr>
              <a:t>曾經的貿易路線都被戰爭前線截斷，成千上萬民眾流離失所。</a:t>
            </a:r>
            <a:r>
              <a:rPr lang="zh-CN" altLang="en-US" sz="2300" dirty="0" smtClean="0">
                <a:latin typeface="微軟正黑體" panose="020B0604030504040204" pitchFamily="34" charset="-120"/>
                <a:ea typeface="微軟正黑體" panose="020B0604030504040204" pitchFamily="34" charset="-120"/>
              </a:rPr>
              <a:t>民眾生活陷於水深火熱之中。</a:t>
            </a:r>
            <a:endParaRPr lang="zh-HK" altLang="en-US" sz="2300" dirty="0">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700" y="1732854"/>
            <a:ext cx="4200500" cy="2802251"/>
          </a:xfrm>
          <a:prstGeom prst="rect">
            <a:avLst/>
          </a:prstGeom>
        </p:spPr>
      </p:pic>
      <p:sp>
        <p:nvSpPr>
          <p:cNvPr id="7" name="文字方塊 6"/>
          <p:cNvSpPr txBox="1"/>
          <p:nvPr/>
        </p:nvSpPr>
        <p:spPr>
          <a:xfrm>
            <a:off x="3985804" y="4191379"/>
            <a:ext cx="612219" cy="369332"/>
          </a:xfrm>
          <a:prstGeom prst="rect">
            <a:avLst/>
          </a:prstGeom>
          <a:noFill/>
        </p:spPr>
        <p:txBody>
          <a:bodyPr wrap="none" rtlCol="0">
            <a:spAutoFit/>
          </a:bodyPr>
          <a:lstStyle/>
          <a:p>
            <a:r>
              <a:rPr lang="en-US" altLang="zh-HK" dirty="0" smtClean="0"/>
              <a:t>ICRC</a:t>
            </a:r>
            <a:endParaRPr lang="zh-HK" altLang="en-US" dirty="0"/>
          </a:p>
        </p:txBody>
      </p:sp>
    </p:spTree>
    <p:extLst>
      <p:ext uri="{BB962C8B-B14F-4D97-AF65-F5344CB8AC3E}">
        <p14:creationId xmlns:p14="http://schemas.microsoft.com/office/powerpoint/2010/main" val="39996193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3"/>
          <p:cNvSpPr>
            <a:spLocks noGrp="1"/>
          </p:cNvSpPr>
          <p:nvPr>
            <p:ph sz="half" idx="2"/>
          </p:nvPr>
        </p:nvSpPr>
        <p:spPr>
          <a:xfrm>
            <a:off x="4648200" y="1600200"/>
            <a:ext cx="4172272" cy="4525963"/>
          </a:xfrm>
        </p:spPr>
        <p:txBody>
          <a:bodyPr>
            <a:normAutofit/>
          </a:bodyPr>
          <a:lstStyle/>
          <a:p>
            <a:pPr algn="just"/>
            <a:r>
              <a:rPr lang="zh-CN" altLang="en-US" sz="2300" dirty="0" smtClean="0">
                <a:latin typeface="微軟正黑體" panose="020B0604030504040204" pitchFamily="34" charset="-120"/>
                <a:ea typeface="微軟正黑體" panose="020B0604030504040204" pitchFamily="34" charset="-120"/>
              </a:rPr>
              <a:t>阿布巴卡爾在國立醫院</a:t>
            </a:r>
            <a:r>
              <a:rPr lang="zh-TW" altLang="en-US" sz="2300" dirty="0" smtClean="0">
                <a:latin typeface="微軟正黑體" panose="020B0604030504040204" pitchFamily="34" charset="-120"/>
                <a:ea typeface="微軟正黑體" panose="020B0604030504040204" pitchFamily="34" charset="-120"/>
              </a:rPr>
              <a:t>磅</a:t>
            </a:r>
            <a:r>
              <a:rPr lang="zh-CN" altLang="en-US" sz="2300" dirty="0" smtClean="0">
                <a:latin typeface="微軟正黑體" panose="020B0604030504040204" pitchFamily="34" charset="-120"/>
                <a:ea typeface="微軟正黑體" panose="020B0604030504040204" pitchFamily="34" charset="-120"/>
              </a:rPr>
              <a:t>重。他只有</a:t>
            </a:r>
            <a:r>
              <a:rPr lang="en-US" altLang="zh-CN" sz="2300" dirty="0" smtClean="0">
                <a:latin typeface="微軟正黑體" panose="020B0604030504040204" pitchFamily="34" charset="-120"/>
                <a:ea typeface="微軟正黑體" panose="020B0604030504040204" pitchFamily="34" charset="-120"/>
              </a:rPr>
              <a:t>4.74</a:t>
            </a:r>
            <a:r>
              <a:rPr lang="zh-CN" altLang="en-US" sz="2300" dirty="0" smtClean="0">
                <a:latin typeface="微軟正黑體" panose="020B0604030504040204" pitchFamily="34" charset="-120"/>
                <a:ea typeface="微軟正黑體" panose="020B0604030504040204" pitchFamily="34" charset="-120"/>
              </a:rPr>
              <a:t>公斤重，而同齡的健康兒童平均體重應在</a:t>
            </a:r>
            <a:r>
              <a:rPr lang="en-US" altLang="zh-CN" sz="2300" dirty="0" smtClean="0">
                <a:latin typeface="微軟正黑體" panose="020B0604030504040204" pitchFamily="34" charset="-120"/>
                <a:ea typeface="微軟正黑體" panose="020B0604030504040204" pitchFamily="34" charset="-120"/>
              </a:rPr>
              <a:t>9.75</a:t>
            </a:r>
            <a:r>
              <a:rPr lang="zh-CN" altLang="en-US" sz="2300" dirty="0">
                <a:latin typeface="微軟正黑體" panose="020B0604030504040204" pitchFamily="34" charset="-120"/>
                <a:ea typeface="微軟正黑體" panose="020B0604030504040204" pitchFamily="34" charset="-120"/>
              </a:rPr>
              <a:t>公斤</a:t>
            </a:r>
            <a:r>
              <a:rPr lang="zh-CN" altLang="en-US" sz="2300" dirty="0" smtClean="0">
                <a:latin typeface="微軟正黑體" panose="020B0604030504040204" pitchFamily="34" charset="-120"/>
                <a:ea typeface="微軟正黑體" panose="020B0604030504040204" pitchFamily="34" charset="-120"/>
              </a:rPr>
              <a:t>左右</a:t>
            </a:r>
            <a:r>
              <a:rPr lang="zh-TW" altLang="en-US" sz="2300" dirty="0" smtClean="0">
                <a:latin typeface="微軟正黑體" panose="020B0604030504040204" pitchFamily="34" charset="-120"/>
                <a:ea typeface="微軟正黑體" panose="020B0604030504040204" pitchFamily="34" charset="-120"/>
              </a:rPr>
              <a:t>。</a:t>
            </a:r>
            <a:endParaRPr lang="en-US" altLang="zh-TW" sz="2300" dirty="0" smtClean="0">
              <a:latin typeface="微軟正黑體" panose="020B0604030504040204" pitchFamily="34" charset="-120"/>
              <a:ea typeface="微軟正黑體" panose="020B0604030504040204" pitchFamily="34" charset="-120"/>
            </a:endParaRPr>
          </a:p>
          <a:p>
            <a:pPr algn="just"/>
            <a:r>
              <a:rPr lang="zh-TW" altLang="en-US" sz="2300" dirty="0" smtClean="0">
                <a:latin typeface="微軟正黑體" panose="020B0604030504040204" pitchFamily="34" charset="-120"/>
                <a:ea typeface="微軟正黑體" panose="020B0604030504040204" pitchFamily="34" charset="-120"/>
              </a:rPr>
              <a:t>因為乍得</a:t>
            </a:r>
            <a:r>
              <a:rPr lang="zh-CN" altLang="en-US" sz="2300" dirty="0" smtClean="0">
                <a:latin typeface="微軟正黑體" panose="020B0604030504040204" pitchFamily="34" charset="-120"/>
                <a:ea typeface="微軟正黑體" panose="020B0604030504040204" pitchFamily="34" charset="-120"/>
              </a:rPr>
              <a:t>湖地區的衝突局勢，約</a:t>
            </a:r>
            <a:r>
              <a:rPr lang="en-US" altLang="zh-CN" sz="2300" dirty="0" smtClean="0">
                <a:latin typeface="微軟正黑體" panose="020B0604030504040204" pitchFamily="34" charset="-120"/>
                <a:ea typeface="微軟正黑體" panose="020B0604030504040204" pitchFamily="34" charset="-120"/>
              </a:rPr>
              <a:t>260</a:t>
            </a:r>
            <a:r>
              <a:rPr lang="zh-CN" altLang="en-US" sz="2300" dirty="0" smtClean="0">
                <a:latin typeface="微軟正黑體" panose="020B0604030504040204" pitchFamily="34" charset="-120"/>
                <a:ea typeface="微軟正黑體" panose="020B0604030504040204" pitchFamily="34" charset="-120"/>
              </a:rPr>
              <a:t>萬民眾逃離了自己的家園</a:t>
            </a:r>
            <a:r>
              <a:rPr lang="zh-TW" altLang="en-US" sz="2300" dirty="0" smtClean="0">
                <a:latin typeface="微軟正黑體" panose="020B0604030504040204" pitchFamily="34" charset="-120"/>
                <a:ea typeface="微軟正黑體" panose="020B0604030504040204" pitchFamily="34" charset="-120"/>
              </a:rPr>
              <a:t>。</a:t>
            </a:r>
            <a:r>
              <a:rPr lang="zh-CN" altLang="en-US" sz="2300" dirty="0" smtClean="0">
                <a:latin typeface="微軟正黑體" panose="020B0604030504040204" pitchFamily="34" charset="-120"/>
                <a:ea typeface="微軟正黑體" panose="020B0604030504040204" pitchFamily="34" charset="-120"/>
              </a:rPr>
              <a:t>有些人已經流離失所很久了，還有些人不得不多次逃離。</a:t>
            </a:r>
            <a:r>
              <a:rPr lang="zh-TW" altLang="en-US" sz="2300" dirty="0" smtClean="0">
                <a:latin typeface="微軟正黑體" panose="020B0604030504040204" pitchFamily="34" charset="-120"/>
                <a:ea typeface="微軟正黑體" panose="020B0604030504040204" pitchFamily="34" charset="-120"/>
              </a:rPr>
              <a:t>而</a:t>
            </a:r>
            <a:r>
              <a:rPr lang="zh-CN" altLang="en-US" sz="2300" dirty="0" smtClean="0">
                <a:latin typeface="微軟正黑體" panose="020B0604030504040204" pitchFamily="34" charset="-120"/>
                <a:ea typeface="微軟正黑體" panose="020B0604030504040204" pitchFamily="34" charset="-120"/>
              </a:rPr>
              <a:t>大多數</a:t>
            </a:r>
            <a:r>
              <a:rPr lang="zh-CN" altLang="en-US" sz="2300" b="1" dirty="0" smtClean="0">
                <a:solidFill>
                  <a:srgbClr val="FF0000"/>
                </a:solidFill>
                <a:latin typeface="微軟正黑體" panose="020B0604030504040204" pitchFamily="34" charset="-120"/>
                <a:ea typeface="微軟正黑體" panose="020B0604030504040204" pitchFamily="34" charset="-120"/>
              </a:rPr>
              <a:t>被迫逃離家園的人們幾乎沒有帶什麼食物或水</a:t>
            </a:r>
            <a:r>
              <a:rPr lang="zh-TW" altLang="en-US" sz="2300" dirty="0" smtClean="0">
                <a:latin typeface="微軟正黑體" panose="020B0604030504040204" pitchFamily="34" charset="-120"/>
                <a:ea typeface="微軟正黑體" panose="020B0604030504040204" pitchFamily="34" charset="-120"/>
              </a:rPr>
              <a:t>。</a:t>
            </a:r>
            <a:endParaRPr lang="zh-HK" altLang="en-US" sz="2300" dirty="0">
              <a:latin typeface="微軟正黑體" panose="020B0604030504040204" pitchFamily="34" charset="-120"/>
              <a:ea typeface="微軟正黑體" panose="020B0604030504040204" pitchFamily="34" charset="-120"/>
            </a:endParaRPr>
          </a:p>
        </p:txBody>
      </p:sp>
      <p:sp>
        <p:nvSpPr>
          <p:cNvPr id="5" name="標題 1"/>
          <p:cNvSpPr>
            <a:spLocks noGrp="1"/>
          </p:cNvSpPr>
          <p:nvPr>
            <p:ph type="title"/>
          </p:nvPr>
        </p:nvSpPr>
        <p:spPr/>
        <p:txBody>
          <a:bodyPr>
            <a:normAutofit/>
          </a:bodyPr>
          <a:lstStyle/>
          <a:p>
            <a:r>
              <a:rPr lang="zh-TW" altLang="en-US" b="1" dirty="0" smtClean="0">
                <a:latin typeface="微軟正黑體" panose="020B0604030504040204" pitchFamily="34" charset="-120"/>
                <a:ea typeface="微軟正黑體" panose="020B0604030504040204" pitchFamily="34" charset="-120"/>
              </a:rPr>
              <a:t>持續衝突</a:t>
            </a:r>
            <a:endParaRPr lang="zh-HK" altLang="en-US" dirty="0"/>
          </a:p>
        </p:txBody>
      </p:sp>
      <p:sp>
        <p:nvSpPr>
          <p:cNvPr id="7" name="內容版面配置區 6"/>
          <p:cNvSpPr>
            <a:spLocks noGrp="1"/>
          </p:cNvSpPr>
          <p:nvPr>
            <p:ph sz="half" idx="1"/>
          </p:nvPr>
        </p:nvSpPr>
        <p:spPr/>
        <p:txBody>
          <a:bodyPr>
            <a:normAutofit/>
          </a:bodyPr>
          <a:lstStyle/>
          <a:p>
            <a:endParaRPr lang="zh-HK" altLang="en-US"/>
          </a:p>
        </p:txBody>
      </p:sp>
      <p:pic>
        <p:nvPicPr>
          <p:cNvPr id="2050" name="Picture 2" descr="http://blogs.redcross.org.uk/wp-content/uploads/2016/11/Lake-Chad-2.jpg"/>
          <p:cNvPicPr>
            <a:picLocks noChangeAspect="1" noChangeArrowheads="1"/>
          </p:cNvPicPr>
          <p:nvPr/>
        </p:nvPicPr>
        <p:blipFill rotWithShape="1">
          <a:blip r:embed="rId3">
            <a:extLst>
              <a:ext uri="{28A0092B-C50C-407E-A947-70E740481C1C}">
                <a14:useLocalDpi xmlns:a14="http://schemas.microsoft.com/office/drawing/2010/main" val="0"/>
              </a:ext>
            </a:extLst>
          </a:blip>
          <a:srcRect l="13019" t="5702" r="3822" b="3579"/>
          <a:stretch/>
        </p:blipFill>
        <p:spPr bwMode="auto">
          <a:xfrm>
            <a:off x="457200" y="1680354"/>
            <a:ext cx="4191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9" name="文字方塊 8"/>
          <p:cNvSpPr txBox="1"/>
          <p:nvPr/>
        </p:nvSpPr>
        <p:spPr>
          <a:xfrm>
            <a:off x="3991157" y="4359022"/>
            <a:ext cx="612219" cy="369332"/>
          </a:xfrm>
          <a:prstGeom prst="rect">
            <a:avLst/>
          </a:prstGeom>
          <a:noFill/>
        </p:spPr>
        <p:txBody>
          <a:bodyPr wrap="none" rtlCol="0">
            <a:spAutoFit/>
          </a:bodyPr>
          <a:lstStyle/>
          <a:p>
            <a:r>
              <a:rPr lang="en-US" altLang="zh-HK" dirty="0" smtClean="0"/>
              <a:t>ICRC</a:t>
            </a:r>
            <a:endParaRPr lang="zh-HK" altLang="en-US" dirty="0"/>
          </a:p>
        </p:txBody>
      </p:sp>
    </p:spTree>
    <p:extLst>
      <p:ext uri="{BB962C8B-B14F-4D97-AF65-F5344CB8AC3E}">
        <p14:creationId xmlns:p14="http://schemas.microsoft.com/office/powerpoint/2010/main" val="3771412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zh-TW" altLang="en-US" b="1" dirty="0">
                <a:latin typeface="微軟正黑體" panose="020B0604030504040204" pitchFamily="34" charset="-120"/>
                <a:ea typeface="微軟正黑體" panose="020B0604030504040204" pitchFamily="34" charset="-120"/>
              </a:rPr>
              <a:t>乾旱</a:t>
            </a:r>
            <a:r>
              <a:rPr lang="zh-HK" altLang="en-US" b="1" dirty="0">
                <a:latin typeface="微軟正黑體" panose="020B0604030504040204" pitchFamily="34" charset="-120"/>
                <a:ea typeface="微軟正黑體" panose="020B0604030504040204" pitchFamily="34" charset="-120"/>
              </a:rPr>
              <a:t/>
            </a:r>
            <a:br>
              <a:rPr lang="zh-HK" altLang="en-US" b="1" dirty="0">
                <a:latin typeface="微軟正黑體" panose="020B0604030504040204" pitchFamily="34" charset="-120"/>
                <a:ea typeface="微軟正黑體" panose="020B0604030504040204" pitchFamily="34" charset="-120"/>
              </a:rPr>
            </a:br>
            <a:endParaRPr lang="zh-HK" altLang="en-US" dirty="0"/>
          </a:p>
        </p:txBody>
      </p:sp>
      <p:sp>
        <p:nvSpPr>
          <p:cNvPr id="5" name="內容版面配置區 4"/>
          <p:cNvSpPr>
            <a:spLocks noGrp="1"/>
          </p:cNvSpPr>
          <p:nvPr>
            <p:ph sz="half" idx="1"/>
          </p:nvPr>
        </p:nvSpPr>
        <p:spPr/>
        <p:txBody>
          <a:bodyPr>
            <a:normAutofit/>
          </a:bodyPr>
          <a:lstStyle/>
          <a:p>
            <a:endParaRPr lang="zh-HK" altLang="en-US" dirty="0"/>
          </a:p>
        </p:txBody>
      </p:sp>
      <p:sp>
        <p:nvSpPr>
          <p:cNvPr id="6" name="內容版面配置區 5"/>
          <p:cNvSpPr>
            <a:spLocks noGrp="1"/>
          </p:cNvSpPr>
          <p:nvPr>
            <p:ph sz="half" idx="2"/>
          </p:nvPr>
        </p:nvSpPr>
        <p:spPr>
          <a:xfrm>
            <a:off x="4648200" y="1600200"/>
            <a:ext cx="4316288" cy="4525963"/>
          </a:xfrm>
        </p:spPr>
        <p:txBody>
          <a:bodyPr>
            <a:normAutofit/>
          </a:bodyPr>
          <a:lstStyle/>
          <a:p>
            <a:pPr algn="just"/>
            <a:r>
              <a:rPr lang="zh-TW" altLang="en-US" sz="2300" dirty="0" smtClean="0">
                <a:latin typeface="微軟正黑體" panose="020B0604030504040204" pitchFamily="34" charset="-120"/>
                <a:ea typeface="微軟正黑體" panose="020B0604030504040204" pitchFamily="34" charset="-120"/>
              </a:rPr>
              <a:t>「</a:t>
            </a:r>
            <a:r>
              <a:rPr lang="zh-CN" altLang="en-US" sz="2300" dirty="0" smtClean="0">
                <a:latin typeface="微軟正黑體" panose="020B0604030504040204" pitchFamily="34" charset="-120"/>
                <a:ea typeface="微軟正黑體" panose="020B0604030504040204" pitchFamily="34" charset="-120"/>
              </a:rPr>
              <a:t>從沒見過，也沒聽說過這麼嚴重的旱災。從來沒遇到過早上起來擠不到羊奶的情況</a:t>
            </a:r>
            <a:r>
              <a:rPr lang="zh-TW" altLang="en-US" sz="2300" dirty="0" smtClean="0">
                <a:latin typeface="微軟正黑體" panose="020B0604030504040204" pitchFamily="34" charset="-120"/>
                <a:ea typeface="微軟正黑體" panose="020B0604030504040204" pitchFamily="34" charset="-120"/>
              </a:rPr>
              <a:t>。」</a:t>
            </a:r>
            <a:endParaRPr lang="en-US" altLang="zh-TW" sz="2300" dirty="0" smtClean="0">
              <a:latin typeface="微軟正黑體" panose="020B0604030504040204" pitchFamily="34" charset="-120"/>
              <a:ea typeface="微軟正黑體" panose="020B0604030504040204" pitchFamily="34" charset="-120"/>
            </a:endParaRPr>
          </a:p>
          <a:p>
            <a:pPr algn="just"/>
            <a:r>
              <a:rPr lang="zh-TW" altLang="en-US" sz="2300" dirty="0" smtClean="0">
                <a:latin typeface="微軟正黑體" panose="020B0604030504040204" pitchFamily="34" charset="-120"/>
                <a:ea typeface="微軟正黑體" panose="020B0604030504040204" pitchFamily="34" charset="-120"/>
              </a:rPr>
              <a:t>於索馬里，</a:t>
            </a:r>
            <a:r>
              <a:rPr lang="zh-CN" altLang="en-US" sz="2300" dirty="0" smtClean="0">
                <a:latin typeface="微軟正黑體" panose="020B0604030504040204" pitchFamily="34" charset="-120"/>
                <a:ea typeface="微軟正黑體" panose="020B0604030504040204" pitchFamily="34" charset="-120"/>
              </a:rPr>
              <a:t>牧草</a:t>
            </a:r>
            <a:r>
              <a:rPr lang="zh-CN" altLang="en-US" sz="2300" dirty="0">
                <a:latin typeface="微軟正黑體" panose="020B0604030504040204" pitchFamily="34" charset="-120"/>
                <a:ea typeface="微軟正黑體" panose="020B0604030504040204" pitchFamily="34" charset="-120"/>
              </a:rPr>
              <a:t>和水的稀缺已經導致牲畜死亡</a:t>
            </a:r>
            <a:r>
              <a:rPr lang="zh-CN" altLang="en-US" sz="2300" dirty="0" smtClean="0">
                <a:latin typeface="微軟正黑體" panose="020B0604030504040204" pitchFamily="34" charset="-120"/>
                <a:ea typeface="微軟正黑體" panose="020B0604030504040204" pitchFamily="34" charset="-120"/>
              </a:rPr>
              <a:t>，民眾</a:t>
            </a:r>
            <a:r>
              <a:rPr lang="zh-CN" altLang="en-US" sz="2300" b="1" dirty="0">
                <a:solidFill>
                  <a:srgbClr val="FF0000"/>
                </a:solidFill>
                <a:latin typeface="微軟正黑體" panose="020B0604030504040204" pitchFamily="34" charset="-120"/>
                <a:ea typeface="微軟正黑體" panose="020B0604030504040204" pitchFamily="34" charset="-120"/>
              </a:rPr>
              <a:t>失去了收入和食物來源</a:t>
            </a:r>
            <a:r>
              <a:rPr lang="zh-CN" altLang="en-US" sz="2300" dirty="0">
                <a:latin typeface="微軟正黑體" panose="020B0604030504040204" pitchFamily="34" charset="-120"/>
                <a:ea typeface="微軟正黑體" panose="020B0604030504040204" pitchFamily="34" charset="-120"/>
              </a:rPr>
              <a:t>。</a:t>
            </a:r>
            <a:r>
              <a:rPr lang="zh-CN" altLang="en-US" sz="2300" dirty="0" smtClean="0">
                <a:latin typeface="微軟正黑體" panose="020B0604030504040204" pitchFamily="34" charset="-120"/>
                <a:ea typeface="微軟正黑體" panose="020B0604030504040204" pitchFamily="34" charset="-120"/>
              </a:rPr>
              <a:t>牧民被迫</a:t>
            </a:r>
            <a:r>
              <a:rPr lang="zh-CN" altLang="en-US" sz="2300" dirty="0">
                <a:latin typeface="微軟正黑體" panose="020B0604030504040204" pitchFamily="34" charset="-120"/>
                <a:ea typeface="微軟正黑體" panose="020B0604030504040204" pitchFamily="34" charset="-120"/>
              </a:rPr>
              <a:t>轉移到了城市地區去尋找食物和水</a:t>
            </a:r>
            <a:r>
              <a:rPr lang="zh-CN" altLang="en-US" sz="2300" dirty="0" smtClean="0"/>
              <a:t>。</a:t>
            </a:r>
            <a:endParaRPr lang="en-US" altLang="zh-CN" sz="2300" dirty="0" smtClean="0"/>
          </a:p>
          <a:p>
            <a:pPr algn="just"/>
            <a:endParaRPr lang="en-US" altLang="zh-CN" dirty="0"/>
          </a:p>
          <a:p>
            <a:pPr marL="0" indent="0" algn="just">
              <a:buNone/>
            </a:pPr>
            <a:endParaRPr lang="en-US" altLang="zh-TW" dirty="0" smtClean="0">
              <a:latin typeface="微軟正黑體" panose="020B0604030504040204" pitchFamily="34" charset="-120"/>
              <a:ea typeface="微軟正黑體" panose="020B0604030504040204" pitchFamily="34" charset="-120"/>
            </a:endParaRPr>
          </a:p>
          <a:p>
            <a:pPr marL="0" indent="0" algn="just">
              <a:buNone/>
            </a:pPr>
            <a:endParaRPr lang="zh-HK" altLang="en-US" dirty="0">
              <a:latin typeface="微軟正黑體" panose="020B0604030504040204" pitchFamily="34" charset="-120"/>
              <a:ea typeface="微軟正黑體" panose="020B0604030504040204" pitchFamily="34" charset="-120"/>
            </a:endParaRPr>
          </a:p>
        </p:txBody>
      </p:sp>
      <p:pic>
        <p:nvPicPr>
          <p:cNvPr id="1026" name="Picture 2" descr="http://www.icrc.org/sites/default/files/wysiwyg/Worldwide/Afrique/Somalia/somalia-drought-hunger-starvation-animals-food-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871" y="1128809"/>
            <a:ext cx="3307258" cy="4960888"/>
          </a:xfrm>
          <a:prstGeom prst="rect">
            <a:avLst/>
          </a:prstGeom>
          <a:noFill/>
          <a:extLst>
            <a:ext uri="{909E8E84-426E-40DD-AFC4-6F175D3DCCD1}">
              <a14:hiddenFill xmlns:a14="http://schemas.microsoft.com/office/drawing/2010/main">
                <a:solidFill>
                  <a:srgbClr val="FFFFFF"/>
                </a:solidFill>
              </a14:hiddenFill>
            </a:ext>
          </a:extLst>
        </p:spPr>
      </p:pic>
      <p:sp>
        <p:nvSpPr>
          <p:cNvPr id="8" name="文字方塊 7"/>
          <p:cNvSpPr txBox="1"/>
          <p:nvPr/>
        </p:nvSpPr>
        <p:spPr>
          <a:xfrm>
            <a:off x="3517910" y="5756831"/>
            <a:ext cx="612219" cy="369332"/>
          </a:xfrm>
          <a:prstGeom prst="rect">
            <a:avLst/>
          </a:prstGeom>
          <a:noFill/>
        </p:spPr>
        <p:txBody>
          <a:bodyPr wrap="none" rtlCol="0">
            <a:spAutoFit/>
          </a:bodyPr>
          <a:lstStyle/>
          <a:p>
            <a:r>
              <a:rPr lang="en-US" altLang="zh-HK" dirty="0" smtClean="0"/>
              <a:t>ICRC</a:t>
            </a:r>
            <a:endParaRPr lang="zh-HK" altLang="en-US" dirty="0"/>
          </a:p>
        </p:txBody>
      </p:sp>
    </p:spTree>
    <p:extLst>
      <p:ext uri="{BB962C8B-B14F-4D97-AF65-F5344CB8AC3E}">
        <p14:creationId xmlns:p14="http://schemas.microsoft.com/office/powerpoint/2010/main" val="2582277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b="1" dirty="0">
                <a:latin typeface="微軟正黑體" panose="020B0604030504040204" pitchFamily="34" charset="-120"/>
                <a:ea typeface="微軟正黑體" panose="020B0604030504040204" pitchFamily="34" charset="-120"/>
              </a:rPr>
              <a:t>社區及經濟不穩定</a:t>
            </a:r>
            <a:endParaRPr lang="zh-HK" altLang="en-US" dirty="0"/>
          </a:p>
        </p:txBody>
      </p:sp>
      <p:pic>
        <p:nvPicPr>
          <p:cNvPr id="8" name="內容版面配置區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42410" y="1724160"/>
            <a:ext cx="4205790" cy="2266050"/>
          </a:xfrm>
        </p:spPr>
      </p:pic>
      <p:sp>
        <p:nvSpPr>
          <p:cNvPr id="6" name="內容版面配置區 5"/>
          <p:cNvSpPr>
            <a:spLocks noGrp="1"/>
          </p:cNvSpPr>
          <p:nvPr>
            <p:ph sz="half" idx="2"/>
          </p:nvPr>
        </p:nvSpPr>
        <p:spPr>
          <a:xfrm>
            <a:off x="4648200" y="1600200"/>
            <a:ext cx="4244280" cy="4525963"/>
          </a:xfrm>
        </p:spPr>
        <p:txBody>
          <a:bodyPr>
            <a:noAutofit/>
          </a:bodyPr>
          <a:lstStyle/>
          <a:p>
            <a:pPr algn="just"/>
            <a:r>
              <a:rPr lang="zh-TW" altLang="en-US" sz="2300" dirty="0" smtClean="0">
                <a:latin typeface="微軟正黑體" panose="020B0604030504040204" pitchFamily="34" charset="-120"/>
                <a:ea typeface="微軟正黑體" panose="020B0604030504040204" pitchFamily="34" charset="-120"/>
              </a:rPr>
              <a:t>「我的子女由於不能如常進食，他們的體重下降了。我非常擔心。他們有時會看到其他人進食，但當他們回家時卻發現家中沒有食物，作為母親我感到羞愧。」</a:t>
            </a:r>
            <a:endParaRPr lang="en-US" altLang="zh-TW" sz="2300" dirty="0" smtClean="0">
              <a:latin typeface="微軟正黑體" panose="020B0604030504040204" pitchFamily="34" charset="-120"/>
              <a:ea typeface="微軟正黑體" panose="020B0604030504040204" pitchFamily="34" charset="-120"/>
            </a:endParaRPr>
          </a:p>
          <a:p>
            <a:pPr algn="just"/>
            <a:r>
              <a:rPr lang="zh-TW" altLang="en-US" sz="2300" dirty="0" smtClean="0">
                <a:latin typeface="微軟正黑體" panose="020B0604030504040204" pitchFamily="34" charset="-120"/>
                <a:ea typeface="微軟正黑體" panose="020B0604030504040204" pitchFamily="34" charset="-120"/>
              </a:rPr>
              <a:t>馬拉維的旱災令到當地政府的</a:t>
            </a:r>
            <a:r>
              <a:rPr lang="zh-TW" altLang="en-US" sz="2300" b="1" dirty="0" smtClean="0">
                <a:solidFill>
                  <a:srgbClr val="FF0000"/>
                </a:solidFill>
                <a:latin typeface="微軟正黑體" panose="020B0604030504040204" pitchFamily="34" charset="-120"/>
                <a:ea typeface="微軟正黑體" panose="020B0604030504040204" pitchFamily="34" charset="-120"/>
              </a:rPr>
              <a:t>糧食儲備大幅下降</a:t>
            </a:r>
            <a:r>
              <a:rPr lang="zh-TW" altLang="en-US" sz="2300" dirty="0" smtClean="0">
                <a:latin typeface="微軟正黑體" panose="020B0604030504040204" pitchFamily="34" charset="-120"/>
                <a:ea typeface="微軟正黑體" panose="020B0604030504040204" pitchFamily="34" charset="-120"/>
              </a:rPr>
              <a:t>，接近</a:t>
            </a:r>
            <a:r>
              <a:rPr lang="en-US" altLang="zh-TW" sz="2300" dirty="0" smtClean="0">
                <a:latin typeface="微軟正黑體" panose="020B0604030504040204" pitchFamily="34" charset="-120"/>
                <a:ea typeface="微軟正黑體" panose="020B0604030504040204" pitchFamily="34" charset="-120"/>
              </a:rPr>
              <a:t>41%</a:t>
            </a:r>
            <a:r>
              <a:rPr lang="zh-TW" altLang="en-US" sz="2300" dirty="0" smtClean="0">
                <a:latin typeface="微軟正黑體" panose="020B0604030504040204" pitchFamily="34" charset="-120"/>
                <a:ea typeface="微軟正黑體" panose="020B0604030504040204" pitchFamily="34" charset="-120"/>
              </a:rPr>
              <a:t>的人口需要援助</a:t>
            </a:r>
            <a:r>
              <a:rPr lang="zh-CN" altLang="en-US" sz="2300" dirty="0" smtClean="0">
                <a:latin typeface="微軟正黑體" panose="020B0604030504040204" pitchFamily="34" charset="-120"/>
                <a:ea typeface="微軟正黑體" panose="020B0604030504040204" pitchFamily="34" charset="-120"/>
              </a:rPr>
              <a:t>。</a:t>
            </a:r>
            <a:r>
              <a:rPr lang="zh-TW" altLang="en-US" sz="2300" dirty="0" smtClean="0">
                <a:latin typeface="微軟正黑體" panose="020B0604030504040204" pitchFamily="34" charset="-120"/>
                <a:ea typeface="微軟正黑體" panose="020B0604030504040204" pitchFamily="34" charset="-120"/>
              </a:rPr>
              <a:t>而由於糧食嚴重不足，以往</a:t>
            </a:r>
            <a:r>
              <a:rPr lang="zh-TW" altLang="en-US" sz="2300" b="1" dirty="0" smtClean="0">
                <a:solidFill>
                  <a:srgbClr val="FF0000"/>
                </a:solidFill>
                <a:latin typeface="微軟正黑體" panose="020B0604030504040204" pitchFamily="34" charset="-120"/>
                <a:ea typeface="微軟正黑體" panose="020B0604030504040204" pitchFamily="34" charset="-120"/>
              </a:rPr>
              <a:t>鄰舍之間的互助情況也不復見</a:t>
            </a:r>
            <a:r>
              <a:rPr lang="zh-TW" altLang="en-US" sz="2300" dirty="0" smtClean="0">
                <a:latin typeface="微軟正黑體" panose="020B0604030504040204" pitchFamily="34" charset="-120"/>
                <a:ea typeface="微軟正黑體" panose="020B0604030504040204" pitchFamily="34" charset="-120"/>
              </a:rPr>
              <a:t>。</a:t>
            </a:r>
            <a:endParaRPr lang="zh-HK" altLang="en-US" sz="2300"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070963" y="3678515"/>
            <a:ext cx="594586" cy="369332"/>
          </a:xfrm>
          <a:prstGeom prst="rect">
            <a:avLst/>
          </a:prstGeom>
          <a:noFill/>
        </p:spPr>
        <p:txBody>
          <a:bodyPr wrap="none" rtlCol="0">
            <a:spAutoFit/>
          </a:bodyPr>
          <a:lstStyle/>
          <a:p>
            <a:r>
              <a:rPr lang="en-US" altLang="zh-HK" dirty="0" smtClean="0"/>
              <a:t>IFRC</a:t>
            </a:r>
            <a:endParaRPr lang="zh-HK" altLang="en-US" dirty="0"/>
          </a:p>
        </p:txBody>
      </p:sp>
    </p:spTree>
    <p:extLst>
      <p:ext uri="{BB962C8B-B14F-4D97-AF65-F5344CB8AC3E}">
        <p14:creationId xmlns:p14="http://schemas.microsoft.com/office/powerpoint/2010/main" val="28174627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社區及經濟不穩定</a:t>
            </a:r>
            <a:endParaRPr lang="zh-HK" altLang="en-US" dirty="0"/>
          </a:p>
        </p:txBody>
      </p:sp>
      <p:pic>
        <p:nvPicPr>
          <p:cNvPr id="5" name="內容版面配置區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1659463"/>
            <a:ext cx="4090102" cy="2203718"/>
          </a:xfrm>
        </p:spPr>
      </p:pic>
      <p:sp>
        <p:nvSpPr>
          <p:cNvPr id="4" name="內容版面配置區 3"/>
          <p:cNvSpPr>
            <a:spLocks noGrp="1"/>
          </p:cNvSpPr>
          <p:nvPr>
            <p:ph sz="half" idx="2"/>
          </p:nvPr>
        </p:nvSpPr>
        <p:spPr>
          <a:xfrm>
            <a:off x="4648200" y="1600200"/>
            <a:ext cx="4388296" cy="4525963"/>
          </a:xfrm>
        </p:spPr>
        <p:txBody>
          <a:bodyPr>
            <a:normAutofit/>
          </a:bodyPr>
          <a:lstStyle/>
          <a:p>
            <a:r>
              <a:rPr lang="zh-TW" altLang="en-US" sz="2300" dirty="0" smtClean="0"/>
              <a:t>「</a:t>
            </a:r>
            <a:r>
              <a:rPr lang="zh-TW" altLang="en-US" sz="2300" dirty="0" smtClean="0">
                <a:latin typeface="微軟正黑體" panose="020B0604030504040204" pitchFamily="34" charset="-120"/>
                <a:ea typeface="微軟正黑體" panose="020B0604030504040204" pitchFamily="34" charset="-120"/>
              </a:rPr>
              <a:t>雨水變得不可靠，雨下得太遲和太少，令農作物失收，也沒有足夠的草給牲畜食用。牲畜是我們的一切。現在，我們失去了很多的牲畜，真的很傷心和擔心。」</a:t>
            </a:r>
            <a:endParaRPr lang="en-US" altLang="zh-TW" sz="2300" dirty="0" smtClean="0">
              <a:latin typeface="微軟正黑體" panose="020B0604030504040204" pitchFamily="34" charset="-120"/>
              <a:ea typeface="微軟正黑體" panose="020B0604030504040204" pitchFamily="34" charset="-120"/>
            </a:endParaRPr>
          </a:p>
          <a:p>
            <a:r>
              <a:rPr lang="zh-TW" altLang="en-US" sz="2300" dirty="0" smtClean="0">
                <a:latin typeface="微軟正黑體" panose="020B0604030504040204" pitchFamily="34" charset="-120"/>
                <a:ea typeface="微軟正黑體" panose="020B0604030504040204" pitchFamily="34" charset="-120"/>
              </a:rPr>
              <a:t>納米比亞的人們的</a:t>
            </a:r>
            <a:r>
              <a:rPr lang="zh-TW" altLang="en-US" sz="2300" b="1" dirty="0" smtClean="0">
                <a:solidFill>
                  <a:srgbClr val="FF0000"/>
                </a:solidFill>
                <a:latin typeface="微軟正黑體" panose="020B0604030504040204" pitchFamily="34" charset="-120"/>
                <a:ea typeface="微軟正黑體" panose="020B0604030504040204" pitchFamily="34" charset="-120"/>
              </a:rPr>
              <a:t>謀生技能有限</a:t>
            </a:r>
            <a:r>
              <a:rPr lang="zh-TW" altLang="en-US" sz="2300" dirty="0" smtClean="0">
                <a:latin typeface="微軟正黑體" panose="020B0604030504040204" pitchFamily="34" charset="-120"/>
                <a:ea typeface="微軟正黑體" panose="020B0604030504040204" pitchFamily="34" charset="-120"/>
              </a:rPr>
              <a:t>，加上</a:t>
            </a:r>
            <a:r>
              <a:rPr lang="zh-TW" altLang="en-US" sz="2300" b="1" dirty="0">
                <a:solidFill>
                  <a:srgbClr val="FF0000"/>
                </a:solidFill>
                <a:latin typeface="微軟正黑體" panose="020B0604030504040204" pitchFamily="34" charset="-120"/>
                <a:ea typeface="微軟正黑體" panose="020B0604030504040204" pitchFamily="34" charset="-120"/>
              </a:rPr>
              <a:t>普遍</a:t>
            </a:r>
            <a:r>
              <a:rPr lang="zh-TW" altLang="en-US" sz="2300" b="1" dirty="0" smtClean="0">
                <a:solidFill>
                  <a:srgbClr val="FF0000"/>
                </a:solidFill>
                <a:latin typeface="微軟正黑體" panose="020B0604030504040204" pitchFamily="34" charset="-120"/>
                <a:ea typeface="微軟正黑體" panose="020B0604030504040204" pitchFamily="34" charset="-120"/>
              </a:rPr>
              <a:t>貧困</a:t>
            </a:r>
            <a:r>
              <a:rPr lang="zh-TW" altLang="en-US" sz="2300" dirty="0" smtClean="0">
                <a:latin typeface="微軟正黑體" panose="020B0604030504040204" pitchFamily="34" charset="-120"/>
                <a:ea typeface="微軟正黑體" panose="020B0604030504040204" pitchFamily="34" charset="-120"/>
              </a:rPr>
              <a:t>，</a:t>
            </a:r>
            <a:r>
              <a:rPr lang="zh-TW" altLang="en-US" sz="2300" b="1" dirty="0" smtClean="0">
                <a:solidFill>
                  <a:srgbClr val="FF0000"/>
                </a:solidFill>
                <a:latin typeface="微軟正黑體" panose="020B0604030504040204" pitchFamily="34" charset="-120"/>
                <a:ea typeface="微軟正黑體" panose="020B0604030504040204" pitchFamily="34" charset="-120"/>
              </a:rPr>
              <a:t>沒有應對機制</a:t>
            </a:r>
            <a:r>
              <a:rPr lang="zh-TW" altLang="en-US" sz="2300" dirty="0" smtClean="0">
                <a:latin typeface="微軟正黑體" panose="020B0604030504040204" pitchFamily="34" charset="-120"/>
                <a:ea typeface="微軟正黑體" panose="020B0604030504040204" pitchFamily="34" charset="-120"/>
              </a:rPr>
              <a:t>來應付極端天氣，失去了牲畜等於失去資產，導致貧困持續，造成糧食危機的</a:t>
            </a:r>
            <a:r>
              <a:rPr lang="zh-TW" altLang="en-US" sz="2300" b="1" dirty="0" smtClean="0">
                <a:solidFill>
                  <a:srgbClr val="FF0000"/>
                </a:solidFill>
                <a:latin typeface="微軟正黑體" panose="020B0604030504040204" pitchFamily="34" charset="-120"/>
                <a:ea typeface="微軟正黑體" panose="020B0604030504040204" pitchFamily="34" charset="-120"/>
              </a:rPr>
              <a:t>惡性循環</a:t>
            </a:r>
            <a:r>
              <a:rPr lang="zh-TW" altLang="en-US" sz="2300" dirty="0" smtClean="0">
                <a:latin typeface="微軟正黑體" panose="020B0604030504040204" pitchFamily="34" charset="-120"/>
                <a:ea typeface="微軟正黑體" panose="020B0604030504040204" pitchFamily="34" charset="-120"/>
              </a:rPr>
              <a:t>。</a:t>
            </a:r>
            <a:endParaRPr lang="zh-HK" altLang="en-US" sz="2300" dirty="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4"/>
          <a:stretch>
            <a:fillRect/>
          </a:stretch>
        </p:blipFill>
        <p:spPr>
          <a:xfrm>
            <a:off x="3870899" y="3501008"/>
            <a:ext cx="701101" cy="493819"/>
          </a:xfrm>
          <a:prstGeom prst="rect">
            <a:avLst/>
          </a:prstGeom>
        </p:spPr>
      </p:pic>
    </p:spTree>
    <p:extLst>
      <p:ext uri="{BB962C8B-B14F-4D97-AF65-F5344CB8AC3E}">
        <p14:creationId xmlns:p14="http://schemas.microsoft.com/office/powerpoint/2010/main" val="1723124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normAutofit fontScale="90000"/>
          </a:bodyPr>
          <a:lstStyle/>
          <a:p>
            <a:endParaRPr lang="zh-HK" altLang="en-US"/>
          </a:p>
        </p:txBody>
      </p:sp>
      <p:sp>
        <p:nvSpPr>
          <p:cNvPr id="6" name="副標題 5"/>
          <p:cNvSpPr>
            <a:spLocks noGrp="1"/>
          </p:cNvSpPr>
          <p:nvPr>
            <p:ph type="subTitle" idx="1"/>
          </p:nvPr>
        </p:nvSpPr>
        <p:spPr/>
        <p:txBody>
          <a:bodyPr>
            <a:normAutofit/>
          </a:bodyPr>
          <a:lstStyle/>
          <a:p>
            <a:pPr marL="0" indent="0" algn="ctr">
              <a:buNone/>
            </a:pPr>
            <a:r>
              <a:rPr lang="zh-TW" altLang="en-US" sz="6600" b="1" dirty="0" smtClean="0">
                <a:latin typeface="微軟正黑體" panose="020B0604030504040204" pitchFamily="34" charset="-120"/>
                <a:ea typeface="微軟正黑體" panose="020B0604030504040204" pitchFamily="34" charset="-120"/>
              </a:rPr>
              <a:t>面對非洲糧食危機，人們</a:t>
            </a:r>
            <a:r>
              <a:rPr lang="zh-TW" altLang="en-US" sz="6600" b="1" dirty="0">
                <a:solidFill>
                  <a:srgbClr val="FF0000"/>
                </a:solidFill>
                <a:latin typeface="微軟正黑體" panose="020B0604030504040204" pitchFamily="34" charset="-120"/>
                <a:ea typeface="微軟正黑體" panose="020B0604030504040204" pitchFamily="34" charset="-120"/>
              </a:rPr>
              <a:t>需要甚麼幫助</a:t>
            </a:r>
            <a:r>
              <a:rPr lang="zh-TW" altLang="en-US" sz="6600" b="1" dirty="0">
                <a:latin typeface="微軟正黑體" panose="020B0604030504040204" pitchFamily="34" charset="-120"/>
                <a:ea typeface="微軟正黑體" panose="020B0604030504040204" pitchFamily="34" charset="-120"/>
              </a:rPr>
              <a:t>？</a:t>
            </a:r>
            <a:endParaRPr lang="zh-HK" altLang="en-US" sz="6600" dirty="0"/>
          </a:p>
        </p:txBody>
      </p:sp>
    </p:spTree>
    <p:extLst>
      <p:ext uri="{BB962C8B-B14F-4D97-AF65-F5344CB8AC3E}">
        <p14:creationId xmlns:p14="http://schemas.microsoft.com/office/powerpoint/2010/main" val="26337897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endParaRPr lang="zh-HK" altLang="en-US"/>
          </a:p>
        </p:txBody>
      </p:sp>
      <p:sp>
        <p:nvSpPr>
          <p:cNvPr id="3" name="副標題 2"/>
          <p:cNvSpPr>
            <a:spLocks noGrp="1"/>
          </p:cNvSpPr>
          <p:nvPr>
            <p:ph type="subTitle" idx="1"/>
          </p:nvPr>
        </p:nvSpPr>
        <p:spPr/>
        <p:txBody>
          <a:bodyPr/>
          <a:lstStyle/>
          <a:p>
            <a:endParaRPr lang="zh-HK" altLang="en-US" dirty="0"/>
          </a:p>
        </p:txBody>
      </p:sp>
      <p:sp>
        <p:nvSpPr>
          <p:cNvPr id="4" name="矩形 3"/>
          <p:cNvSpPr/>
          <p:nvPr/>
        </p:nvSpPr>
        <p:spPr>
          <a:xfrm>
            <a:off x="823718" y="1772816"/>
            <a:ext cx="7704485" cy="2448272"/>
          </a:xfrm>
          <a:prstGeom prst="rect">
            <a:avLst/>
          </a:prstGeom>
          <a:ln w="38100"/>
        </p:spPr>
        <p:style>
          <a:lnRef idx="2">
            <a:schemeClr val="accent2"/>
          </a:lnRef>
          <a:fillRef idx="1">
            <a:schemeClr val="lt1"/>
          </a:fillRef>
          <a:effectRef idx="0">
            <a:schemeClr val="accent2"/>
          </a:effectRef>
          <a:fontRef idx="minor">
            <a:schemeClr val="dk1"/>
          </a:fontRef>
        </p:style>
        <p:txBody>
          <a:bodyPr rtlCol="0" anchor="ctr"/>
          <a:lstStyle/>
          <a:p>
            <a:r>
              <a:rPr lang="zh-TW" altLang="en-US" sz="2400" b="1" dirty="0" smtClean="0">
                <a:latin typeface="微軟正黑體" panose="020B0604030504040204" pitchFamily="34" charset="-120"/>
                <a:ea typeface="微軟正黑體" panose="020B0604030504040204" pitchFamily="34" charset="-120"/>
              </a:rPr>
              <a:t>「從前，我們每天吃三餐。我們吃所有種出來的食物。可是，現在要每天吃上一餐都非常困難，如果情況持續，我們，我們的孩子，以及我們的牲畜，</a:t>
            </a:r>
            <a:r>
              <a:rPr lang="zh-TW" altLang="en-US" sz="2400" b="1" dirty="0" smtClean="0">
                <a:solidFill>
                  <a:srgbClr val="FF0000"/>
                </a:solidFill>
                <a:latin typeface="微軟正黑體" panose="020B0604030504040204" pitchFamily="34" charset="-120"/>
                <a:ea typeface="微軟正黑體" panose="020B0604030504040204" pitchFamily="34" charset="-120"/>
              </a:rPr>
              <a:t>所有的生命都危在旦夕</a:t>
            </a:r>
            <a:r>
              <a:rPr lang="zh-TW" altLang="en-US" sz="2400" b="1" dirty="0" smtClean="0">
                <a:latin typeface="微軟正黑體" panose="020B0604030504040204" pitchFamily="34" charset="-120"/>
                <a:ea typeface="微軟正黑體" panose="020B0604030504040204" pitchFamily="34" charset="-120"/>
              </a:rPr>
              <a:t>。」 </a:t>
            </a:r>
            <a:endParaRPr lang="en-US" altLang="zh-TW" sz="2400" b="1" dirty="0" smtClean="0">
              <a:latin typeface="微軟正黑體" panose="020B0604030504040204" pitchFamily="34" charset="-120"/>
              <a:ea typeface="微軟正黑體" panose="020B0604030504040204" pitchFamily="34" charset="-120"/>
            </a:endParaRPr>
          </a:p>
          <a:p>
            <a:pPr algn="r"/>
            <a:r>
              <a:rPr lang="en-US" altLang="zh-TW" sz="2400" b="1" dirty="0" smtClean="0">
                <a:latin typeface="微軟正黑體" panose="020B0604030504040204" pitchFamily="34" charset="-120"/>
                <a:ea typeface="微軟正黑體" panose="020B0604030504040204" pitchFamily="34" charset="-120"/>
              </a:rPr>
              <a:t>Bade</a:t>
            </a:r>
            <a:r>
              <a:rPr lang="zh-TW" altLang="en-US" sz="2400" b="1" dirty="0" smtClean="0">
                <a:latin typeface="微軟正黑體" panose="020B0604030504040204" pitchFamily="34" charset="-120"/>
                <a:ea typeface="微軟正黑體" panose="020B0604030504040204" pitchFamily="34" charset="-120"/>
              </a:rPr>
              <a:t>，埃塞俄比亞人</a:t>
            </a:r>
            <a:r>
              <a:rPr lang="en-US" altLang="zh-HK" sz="2400" b="1" dirty="0" smtClean="0">
                <a:latin typeface="微軟正黑體" panose="020B0604030504040204" pitchFamily="34" charset="-120"/>
                <a:ea typeface="微軟正黑體" panose="020B0604030504040204" pitchFamily="34" charset="-120"/>
              </a:rPr>
              <a:t> </a:t>
            </a:r>
            <a:endParaRPr lang="en-US" altLang="zh-HK" sz="24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26466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endParaRPr lang="zh-HK" altLang="en-US"/>
          </a:p>
        </p:txBody>
      </p:sp>
      <p:sp>
        <p:nvSpPr>
          <p:cNvPr id="3" name="副標題 2"/>
          <p:cNvSpPr>
            <a:spLocks noGrp="1"/>
          </p:cNvSpPr>
          <p:nvPr>
            <p:ph type="subTitle" idx="1"/>
          </p:nvPr>
        </p:nvSpPr>
        <p:spPr/>
        <p:txBody>
          <a:bodyPr/>
          <a:lstStyle/>
          <a:p>
            <a:endParaRPr lang="zh-HK" altLang="en-US"/>
          </a:p>
        </p:txBody>
      </p:sp>
      <p:sp>
        <p:nvSpPr>
          <p:cNvPr id="4" name="矩形 3"/>
          <p:cNvSpPr/>
          <p:nvPr/>
        </p:nvSpPr>
        <p:spPr>
          <a:xfrm>
            <a:off x="823718" y="1772816"/>
            <a:ext cx="7704485" cy="1944216"/>
          </a:xfrm>
          <a:prstGeom prst="rect">
            <a:avLst/>
          </a:prstGeom>
          <a:ln w="38100"/>
        </p:spPr>
        <p:style>
          <a:lnRef idx="2">
            <a:schemeClr val="accent2"/>
          </a:lnRef>
          <a:fillRef idx="1">
            <a:schemeClr val="lt1"/>
          </a:fillRef>
          <a:effectRef idx="0">
            <a:schemeClr val="accent2"/>
          </a:effectRef>
          <a:fontRef idx="minor">
            <a:schemeClr val="dk1"/>
          </a:fontRef>
        </p:style>
        <p:txBody>
          <a:bodyPr rtlCol="0" anchor="ctr"/>
          <a:lstStyle/>
          <a:p>
            <a:r>
              <a:rPr lang="zh-TW" altLang="en-US" sz="2400" b="1" dirty="0" smtClean="0">
                <a:solidFill>
                  <a:schemeClr val="tx1"/>
                </a:solidFill>
                <a:latin typeface="微軟正黑體" panose="020B0604030504040204" pitchFamily="34" charset="-120"/>
                <a:ea typeface="微軟正黑體" panose="020B0604030504040204" pitchFamily="34" charset="-120"/>
              </a:rPr>
              <a:t>「我們的地區現正乾旱，我們無法耕種農作物。</a:t>
            </a:r>
            <a:r>
              <a:rPr lang="zh-TW" altLang="en-US" sz="2400" b="1" dirty="0" smtClean="0">
                <a:solidFill>
                  <a:srgbClr val="FF0000"/>
                </a:solidFill>
                <a:latin typeface="微軟正黑體" panose="020B0604030504040204" pitchFamily="34" charset="-120"/>
                <a:ea typeface="微軟正黑體" panose="020B0604030504040204" pitchFamily="34" charset="-120"/>
              </a:rPr>
              <a:t>飢餓是我們最大的敵人</a:t>
            </a:r>
            <a:r>
              <a:rPr lang="zh-TW" altLang="en-US" sz="2400" b="1" dirty="0" smtClean="0">
                <a:solidFill>
                  <a:schemeClr val="tx1"/>
                </a:solidFill>
                <a:latin typeface="微軟正黑體" panose="020B0604030504040204" pitchFamily="34" charset="-120"/>
                <a:ea typeface="微軟正黑體" panose="020B0604030504040204" pitchFamily="34" charset="-120"/>
              </a:rPr>
              <a:t>。我們亦難以賺取金錢，因為根本沒有任何東西可賣。</a:t>
            </a:r>
            <a:r>
              <a:rPr lang="zh-TW" altLang="en-US" sz="2400" b="1" dirty="0" smtClean="0">
                <a:latin typeface="微軟正黑體" panose="020B0604030504040204" pitchFamily="34" charset="-120"/>
                <a:ea typeface="微軟正黑體" panose="020B0604030504040204" pitchFamily="34" charset="-120"/>
              </a:rPr>
              <a:t>」</a:t>
            </a:r>
            <a:endParaRPr lang="en-US" altLang="zh-HK" sz="2400" b="1" dirty="0" smtClean="0">
              <a:latin typeface="微軟正黑體" panose="020B0604030504040204" pitchFamily="34" charset="-120"/>
              <a:ea typeface="微軟正黑體" panose="020B0604030504040204" pitchFamily="34" charset="-120"/>
            </a:endParaRPr>
          </a:p>
          <a:p>
            <a:pPr algn="r"/>
            <a:r>
              <a:rPr lang="en-US" altLang="zh-HK" sz="2400" b="1" dirty="0" smtClean="0">
                <a:latin typeface="微軟正黑體" panose="020B0604030504040204" pitchFamily="34" charset="-120"/>
                <a:ea typeface="微軟正黑體" panose="020B0604030504040204" pitchFamily="34" charset="-120"/>
              </a:rPr>
              <a:t>Cheptilak </a:t>
            </a:r>
            <a:r>
              <a:rPr lang="en-US" altLang="zh-HK" sz="2400" b="1" dirty="0" err="1">
                <a:latin typeface="微軟正黑體" panose="020B0604030504040204" pitchFamily="34" charset="-120"/>
                <a:ea typeface="微軟正黑體" panose="020B0604030504040204" pitchFamily="34" charset="-120"/>
              </a:rPr>
              <a:t>Yaradomee</a:t>
            </a:r>
            <a:r>
              <a:rPr lang="en-US" altLang="zh-HK" sz="2400" b="1" dirty="0">
                <a:latin typeface="微軟正黑體" panose="020B0604030504040204" pitchFamily="34" charset="-120"/>
                <a:ea typeface="微軟正黑體" panose="020B0604030504040204" pitchFamily="34" charset="-120"/>
              </a:rPr>
              <a:t>, </a:t>
            </a:r>
            <a:r>
              <a:rPr lang="zh-TW" altLang="en-US" sz="2400" b="1" dirty="0" smtClean="0">
                <a:latin typeface="微軟正黑體" panose="020B0604030504040204" pitchFamily="34" charset="-120"/>
                <a:ea typeface="微軟正黑體" panose="020B0604030504040204" pitchFamily="34" charset="-120"/>
              </a:rPr>
              <a:t>肯雅人</a:t>
            </a:r>
            <a:endParaRPr lang="zh-HK" altLang="en-US" sz="2400" b="1" dirty="0">
              <a:latin typeface="微軟正黑體" panose="020B0604030504040204" pitchFamily="34" charset="-120"/>
              <a:ea typeface="微軟正黑體" panose="020B0604030504040204" pitchFamily="34" charset="-120"/>
            </a:endParaRPr>
          </a:p>
          <a:p>
            <a:endParaRPr lang="en-US" altLang="zh-HK" sz="24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443957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755576" y="44624"/>
            <a:ext cx="7776864" cy="648071"/>
          </a:xfrm>
        </p:spPr>
        <p:txBody>
          <a:bodyPr>
            <a:noAutofit/>
          </a:bodyPr>
          <a:lstStyle/>
          <a:p>
            <a:r>
              <a:rPr lang="zh-TW" altLang="en-US" b="1" dirty="0" smtClean="0">
                <a:latin typeface="微軟正黑體" panose="020B0604030504040204" pitchFamily="34" charset="-120"/>
                <a:ea typeface="微軟正黑體" panose="020B0604030504040204" pitchFamily="34" charset="-120"/>
              </a:rPr>
              <a:t>人們需要甚麼幫助？</a:t>
            </a:r>
            <a:endParaRPr lang="zh-HK" altLang="en-US" b="1" dirty="0">
              <a:latin typeface="微軟正黑體" panose="020B0604030504040204" pitchFamily="34" charset="-120"/>
              <a:ea typeface="微軟正黑體" panose="020B0604030504040204" pitchFamily="34" charset="-120"/>
            </a:endParaRPr>
          </a:p>
        </p:txBody>
      </p:sp>
      <p:grpSp>
        <p:nvGrpSpPr>
          <p:cNvPr id="3" name="群組 2"/>
          <p:cNvGrpSpPr/>
          <p:nvPr/>
        </p:nvGrpSpPr>
        <p:grpSpPr>
          <a:xfrm>
            <a:off x="539553" y="764704"/>
            <a:ext cx="4248472" cy="2384076"/>
            <a:chOff x="755576" y="1052736"/>
            <a:chExt cx="6539880" cy="3669924"/>
          </a:xfrm>
        </p:grpSpPr>
        <p:pic>
          <p:nvPicPr>
            <p:cNvPr id="14" name="圖片 1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55576" y="1052736"/>
              <a:ext cx="6539880" cy="3669924"/>
            </a:xfrm>
            <a:prstGeom prst="rect">
              <a:avLst/>
            </a:prstGeom>
          </p:spPr>
        </p:pic>
        <p:sp>
          <p:nvSpPr>
            <p:cNvPr id="15" name="文字方塊 14"/>
            <p:cNvSpPr txBox="1"/>
            <p:nvPr/>
          </p:nvSpPr>
          <p:spPr>
            <a:xfrm>
              <a:off x="3011819" y="3948849"/>
              <a:ext cx="4101282" cy="710663"/>
            </a:xfrm>
            <a:prstGeom prst="rect">
              <a:avLst/>
            </a:prstGeom>
            <a:noFill/>
          </p:spPr>
          <p:txBody>
            <a:bodyPr wrap="square" rtlCol="0">
              <a:spAutoFit/>
            </a:bodyPr>
            <a:lstStyle/>
            <a:p>
              <a:pPr algn="r"/>
              <a:r>
                <a:rPr lang="zh-TW" altLang="en-US" sz="2400" b="1" dirty="0" smtClean="0">
                  <a:ln w="6600">
                    <a:solidFill>
                      <a:schemeClr val="bg1"/>
                    </a:solidFill>
                    <a:prstDash val="solid"/>
                  </a:ln>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Unicode MS" panose="020B0604020202020204" pitchFamily="34" charset="-120"/>
                </a:rPr>
                <a:t>食物及營養補充品</a:t>
              </a:r>
              <a:endParaRPr lang="zh-HK" altLang="en-US" sz="2400" b="1" dirty="0">
                <a:ln w="6600">
                  <a:solidFill>
                    <a:schemeClr val="bg1"/>
                  </a:solidFill>
                  <a:prstDash val="solid"/>
                </a:ln>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Unicode MS" panose="020B0604020202020204" pitchFamily="34" charset="-120"/>
              </a:endParaRPr>
            </a:p>
          </p:txBody>
        </p:sp>
      </p:grpSp>
      <p:grpSp>
        <p:nvGrpSpPr>
          <p:cNvPr id="7" name="群組 6"/>
          <p:cNvGrpSpPr/>
          <p:nvPr/>
        </p:nvGrpSpPr>
        <p:grpSpPr>
          <a:xfrm>
            <a:off x="4860032" y="764704"/>
            <a:ext cx="4219464" cy="2373448"/>
            <a:chOff x="4927190" y="1052736"/>
            <a:chExt cx="4219464" cy="2373448"/>
          </a:xfrm>
        </p:grpSpPr>
        <p:pic>
          <p:nvPicPr>
            <p:cNvPr id="16" name="圖片 1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927190" y="1052736"/>
              <a:ext cx="4219464" cy="2373448"/>
            </a:xfrm>
            <a:prstGeom prst="rect">
              <a:avLst/>
            </a:prstGeom>
          </p:spPr>
        </p:pic>
        <p:sp>
          <p:nvSpPr>
            <p:cNvPr id="17" name="文字方塊 16"/>
            <p:cNvSpPr txBox="1"/>
            <p:nvPr/>
          </p:nvSpPr>
          <p:spPr>
            <a:xfrm>
              <a:off x="4951684" y="2901996"/>
              <a:ext cx="1819644" cy="461665"/>
            </a:xfrm>
            <a:prstGeom prst="rect">
              <a:avLst/>
            </a:prstGeom>
            <a:noFill/>
          </p:spPr>
          <p:txBody>
            <a:bodyPr wrap="square" rtlCol="0">
              <a:spAutoFit/>
            </a:bodyPr>
            <a:lstStyle/>
            <a:p>
              <a:r>
                <a:rPr lang="zh-TW" altLang="en-US" sz="2400" b="1" dirty="0" smtClean="0">
                  <a:ln w="6600">
                    <a:solidFill>
                      <a:schemeClr val="bg1"/>
                    </a:solidFill>
                    <a:prstDash val="solid"/>
                  </a:ln>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食水</a:t>
              </a:r>
              <a:endParaRPr lang="zh-HK" altLang="en-US" sz="2400" b="1" dirty="0">
                <a:ln w="6600">
                  <a:solidFill>
                    <a:schemeClr val="bg1"/>
                  </a:solidFill>
                  <a:prstDash val="solid"/>
                </a:ln>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endParaRPr>
            </a:p>
          </p:txBody>
        </p:sp>
      </p:grpSp>
      <p:grpSp>
        <p:nvGrpSpPr>
          <p:cNvPr id="8" name="群組 7"/>
          <p:cNvGrpSpPr/>
          <p:nvPr/>
        </p:nvGrpSpPr>
        <p:grpSpPr>
          <a:xfrm>
            <a:off x="539553" y="3251421"/>
            <a:ext cx="4360941" cy="2464670"/>
            <a:chOff x="381338" y="9587510"/>
            <a:chExt cx="12304672" cy="6954220"/>
          </a:xfrm>
        </p:grpSpPr>
        <p:pic>
          <p:nvPicPr>
            <p:cNvPr id="18" name="圖片 17"/>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81338" y="9587510"/>
              <a:ext cx="11987331" cy="6825342"/>
            </a:xfrm>
            <a:prstGeom prst="rect">
              <a:avLst/>
            </a:prstGeom>
          </p:spPr>
        </p:pic>
        <p:sp>
          <p:nvSpPr>
            <p:cNvPr id="19" name="文字方塊 18"/>
            <p:cNvSpPr txBox="1"/>
            <p:nvPr/>
          </p:nvSpPr>
          <p:spPr>
            <a:xfrm>
              <a:off x="8267224" y="15239113"/>
              <a:ext cx="4418786" cy="1302617"/>
            </a:xfrm>
            <a:prstGeom prst="rect">
              <a:avLst/>
            </a:prstGeom>
            <a:noFill/>
          </p:spPr>
          <p:txBody>
            <a:bodyPr wrap="square" rtlCol="0">
              <a:spAutoFit/>
            </a:bodyPr>
            <a:lstStyle/>
            <a:p>
              <a:pPr algn="just"/>
              <a:r>
                <a:rPr lang="zh-TW" altLang="en-US" sz="2400" b="1" dirty="0" smtClean="0">
                  <a:ln w="6600">
                    <a:solidFill>
                      <a:schemeClr val="bg1"/>
                    </a:solidFill>
                    <a:prstDash val="solid"/>
                  </a:ln>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生計支援</a:t>
              </a:r>
              <a:endParaRPr lang="zh-HK" altLang="en-US" sz="2400" b="1" dirty="0">
                <a:ln w="6600">
                  <a:solidFill>
                    <a:schemeClr val="bg1"/>
                  </a:solidFill>
                  <a:prstDash val="solid"/>
                </a:ln>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endParaRPr>
            </a:p>
          </p:txBody>
        </p:sp>
      </p:grpSp>
      <p:grpSp>
        <p:nvGrpSpPr>
          <p:cNvPr id="22" name="群組 21"/>
          <p:cNvGrpSpPr/>
          <p:nvPr/>
        </p:nvGrpSpPr>
        <p:grpSpPr>
          <a:xfrm>
            <a:off x="4860032" y="3258665"/>
            <a:ext cx="4219464" cy="2457427"/>
            <a:chOff x="0" y="16329"/>
            <a:chExt cx="4458847" cy="2596844"/>
          </a:xfrm>
        </p:grpSpPr>
        <p:pic>
          <p:nvPicPr>
            <p:cNvPr id="20" name="Picture 2" descr="https://www.icrc.org/sites/default/files/styles/document_photo_gallery_detail_file/public/document/image_list/south-sudan-food-water-aburoc-fighting-conflict-displaced-12.jpg?itok=oOiKusrW"/>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0" y="16329"/>
              <a:ext cx="4458847" cy="2548576"/>
            </a:xfrm>
            <a:prstGeom prst="rect">
              <a:avLst/>
            </a:prstGeom>
            <a:noFill/>
            <a:extLst>
              <a:ext uri="{909E8E84-426E-40DD-AFC4-6F175D3DCCD1}">
                <a14:hiddenFill xmlns:a14="http://schemas.microsoft.com/office/drawing/2010/main">
                  <a:solidFill>
                    <a:srgbClr val="FFFFFF"/>
                  </a:solidFill>
                </a14:hiddenFill>
              </a:ext>
            </a:extLst>
          </p:spPr>
        </p:pic>
        <p:sp>
          <p:nvSpPr>
            <p:cNvPr id="21" name="文字方塊 20"/>
            <p:cNvSpPr txBox="1"/>
            <p:nvPr/>
          </p:nvSpPr>
          <p:spPr>
            <a:xfrm>
              <a:off x="25884" y="2125316"/>
              <a:ext cx="2212265" cy="487857"/>
            </a:xfrm>
            <a:prstGeom prst="rect">
              <a:avLst/>
            </a:prstGeom>
            <a:noFill/>
            <a:effectLst>
              <a:innerShdw blurRad="63500" dist="50800">
                <a:prstClr val="black">
                  <a:alpha val="50000"/>
                </a:prstClr>
              </a:innerShdw>
            </a:effectLst>
          </p:spPr>
          <p:txBody>
            <a:bodyPr wrap="square" rtlCol="0">
              <a:spAutoFit/>
            </a:bodyPr>
            <a:lstStyle/>
            <a:p>
              <a:r>
                <a:rPr lang="zh-TW" altLang="en-US" sz="2400" b="1" dirty="0" smtClean="0">
                  <a:ln w="6600">
                    <a:solidFill>
                      <a:schemeClr val="bg1"/>
                    </a:solidFill>
                    <a:prstDash val="solid"/>
                  </a:ln>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醫療服務</a:t>
              </a:r>
              <a:endParaRPr lang="zh-HK" altLang="en-US" sz="2400" b="1" dirty="0">
                <a:ln w="6600">
                  <a:solidFill>
                    <a:schemeClr val="bg1"/>
                  </a:solidFill>
                  <a:prstDash val="solid"/>
                </a:ln>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endParaRPr>
            </a:p>
          </p:txBody>
        </p:sp>
      </p:grpSp>
      <p:sp>
        <p:nvSpPr>
          <p:cNvPr id="23" name="文字方塊 22"/>
          <p:cNvSpPr txBox="1"/>
          <p:nvPr/>
        </p:nvSpPr>
        <p:spPr>
          <a:xfrm>
            <a:off x="539553" y="5877272"/>
            <a:ext cx="2736303" cy="369332"/>
          </a:xfrm>
          <a:prstGeom prst="rect">
            <a:avLst/>
          </a:prstGeom>
          <a:noFill/>
        </p:spPr>
        <p:txBody>
          <a:bodyPr wrap="square" rtlCol="0">
            <a:spAutoFit/>
          </a:bodyPr>
          <a:lstStyle/>
          <a:p>
            <a:r>
              <a:rPr lang="zh-TW" altLang="en-US" dirty="0" smtClean="0"/>
              <a:t>圖片</a:t>
            </a:r>
            <a:r>
              <a:rPr lang="en-US" altLang="zh-HK" dirty="0" smtClean="0"/>
              <a:t>: IFRC, ICRC</a:t>
            </a:r>
            <a:endParaRPr lang="zh-HK" altLang="en-US" dirty="0"/>
          </a:p>
        </p:txBody>
      </p:sp>
    </p:spTree>
    <p:extLst>
      <p:ext uri="{BB962C8B-B14F-4D97-AF65-F5344CB8AC3E}">
        <p14:creationId xmlns:p14="http://schemas.microsoft.com/office/powerpoint/2010/main" val="23945362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人們需要甚麼幫助？</a:t>
            </a:r>
            <a:endParaRPr lang="zh-HK" altLang="en-US" dirty="0"/>
          </a:p>
        </p:txBody>
      </p:sp>
      <p:pic>
        <p:nvPicPr>
          <p:cNvPr id="6" name="內容版面配置區 5"/>
          <p:cNvPicPr>
            <a:picLocks noGrp="1" noChangeAspect="1"/>
          </p:cNvPicPr>
          <p:nvPr>
            <p:ph idx="1"/>
          </p:nvPr>
        </p:nvPicPr>
        <p:blipFill rotWithShape="1">
          <a:blip r:embed="rId3">
            <a:extLst>
              <a:ext uri="{28A0092B-C50C-407E-A947-70E740481C1C}">
                <a14:useLocalDpi xmlns:a14="http://schemas.microsoft.com/office/drawing/2010/main" val="0"/>
              </a:ext>
            </a:extLst>
          </a:blip>
          <a:srcRect l="19573" t="13360" r="20467" b="29364"/>
          <a:stretch/>
        </p:blipFill>
        <p:spPr>
          <a:xfrm>
            <a:off x="1043608" y="1590458"/>
            <a:ext cx="7056784" cy="3791705"/>
          </a:xfrm>
          <a:prstGeom prst="rect">
            <a:avLst/>
          </a:prstGeom>
        </p:spPr>
      </p:pic>
      <p:sp>
        <p:nvSpPr>
          <p:cNvPr id="7" name="矩形 6"/>
          <p:cNvSpPr/>
          <p:nvPr/>
        </p:nvSpPr>
        <p:spPr>
          <a:xfrm>
            <a:off x="1014137" y="5382163"/>
            <a:ext cx="4860032" cy="369332"/>
          </a:xfrm>
          <a:prstGeom prst="rect">
            <a:avLst/>
          </a:prstGeom>
        </p:spPr>
        <p:txBody>
          <a:bodyPr wrap="square">
            <a:spAutoFit/>
          </a:bodyPr>
          <a:lstStyle/>
          <a:p>
            <a:r>
              <a:rPr lang="en-US" altLang="zh-HK" dirty="0">
                <a:hlinkClick r:id="rId4"/>
              </a:rPr>
              <a:t>https://</a:t>
            </a:r>
            <a:r>
              <a:rPr lang="en-US" altLang="zh-HK" dirty="0" smtClean="0">
                <a:hlinkClick r:id="rId4"/>
              </a:rPr>
              <a:t>www.youtube.com/watch?v=o_cbxdvIkkM</a:t>
            </a:r>
            <a:r>
              <a:rPr lang="en-US" altLang="zh-HK" dirty="0" smtClean="0"/>
              <a:t> </a:t>
            </a:r>
            <a:endParaRPr lang="zh-HK" altLang="en-US" dirty="0"/>
          </a:p>
        </p:txBody>
      </p:sp>
    </p:spTree>
    <p:extLst>
      <p:ext uri="{BB962C8B-B14F-4D97-AF65-F5344CB8AC3E}">
        <p14:creationId xmlns:p14="http://schemas.microsoft.com/office/powerpoint/2010/main" val="31245606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人們需要甚麼幫助？</a:t>
            </a:r>
            <a:endParaRPr lang="zh-HK" altLang="en-US" dirty="0"/>
          </a:p>
        </p:txBody>
      </p:sp>
      <p:sp>
        <p:nvSpPr>
          <p:cNvPr id="3" name="內容版面配置區 2"/>
          <p:cNvSpPr>
            <a:spLocks noGrp="1"/>
          </p:cNvSpPr>
          <p:nvPr>
            <p:ph sz="half" idx="1"/>
          </p:nvPr>
        </p:nvSpPr>
        <p:spPr>
          <a:xfrm>
            <a:off x="4892960" y="1627093"/>
            <a:ext cx="4143536" cy="4525963"/>
          </a:xfrm>
        </p:spPr>
        <p:txBody>
          <a:bodyPr/>
          <a:lstStyle/>
          <a:p>
            <a:r>
              <a:rPr lang="zh-TW" altLang="en-US" dirty="0" smtClean="0">
                <a:latin typeface="微軟正黑體" panose="020B0604030504040204" pitchFamily="34" charset="-120"/>
                <a:ea typeface="微軟正黑體" panose="020B0604030504040204" pitchFamily="34" charset="-120"/>
              </a:rPr>
              <a:t>現在沒有時間可以揮霍。</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我們要採取迅速的行動。</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我們需要向每個角落尋求協助。</a:t>
            </a:r>
            <a:endParaRPr lang="en-US" altLang="zh-TW" dirty="0" smtClean="0">
              <a:latin typeface="微軟正黑體" panose="020B0604030504040204" pitchFamily="34" charset="-120"/>
              <a:ea typeface="微軟正黑體" panose="020B0604030504040204" pitchFamily="34" charset="-120"/>
            </a:endParaRPr>
          </a:p>
          <a:p>
            <a:endParaRPr lang="en-US" altLang="zh-HK" dirty="0"/>
          </a:p>
          <a:p>
            <a:endParaRPr lang="zh-HK" altLang="en-US" dirty="0"/>
          </a:p>
        </p:txBody>
      </p:sp>
      <p:sp>
        <p:nvSpPr>
          <p:cNvPr id="6" name="內容版面配置區 5"/>
          <p:cNvSpPr>
            <a:spLocks noGrp="1"/>
          </p:cNvSpPr>
          <p:nvPr>
            <p:ph sz="half" idx="2"/>
          </p:nvPr>
        </p:nvSpPr>
        <p:spPr>
          <a:xfrm>
            <a:off x="457200" y="1627094"/>
            <a:ext cx="4038600" cy="4525963"/>
          </a:xfrm>
        </p:spPr>
        <p:txBody>
          <a:bodyPr/>
          <a:lstStyle/>
          <a:p>
            <a:endParaRPr lang="zh-HK" altLang="en-US"/>
          </a:p>
        </p:txBody>
      </p:sp>
      <p:pic>
        <p:nvPicPr>
          <p:cNvPr id="4" name="內容版面配置區 5"/>
          <p:cNvPicPr>
            <a:picLocks noChangeAspect="1"/>
          </p:cNvPicPr>
          <p:nvPr/>
        </p:nvPicPr>
        <p:blipFill rotWithShape="1">
          <a:blip r:embed="rId3">
            <a:extLst>
              <a:ext uri="{28A0092B-C50C-407E-A947-70E740481C1C}">
                <a14:useLocalDpi xmlns:a14="http://schemas.microsoft.com/office/drawing/2010/main" val="0"/>
              </a:ext>
            </a:extLst>
          </a:blip>
          <a:srcRect l="21910" t="13360" r="27474" b="32650"/>
          <a:stretch/>
        </p:blipFill>
        <p:spPr>
          <a:xfrm>
            <a:off x="436784" y="1700808"/>
            <a:ext cx="4435760" cy="2661456"/>
          </a:xfrm>
          <a:prstGeom prst="rect">
            <a:avLst/>
          </a:prstGeom>
        </p:spPr>
      </p:pic>
    </p:spTree>
    <p:extLst>
      <p:ext uri="{BB962C8B-B14F-4D97-AF65-F5344CB8AC3E}">
        <p14:creationId xmlns:p14="http://schemas.microsoft.com/office/powerpoint/2010/main" val="733285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b="1" dirty="0" smtClean="0">
                <a:latin typeface="微軟正黑體" panose="020B0604030504040204" pitchFamily="34" charset="-120"/>
                <a:ea typeface="微軟正黑體" panose="020B0604030504040204" pitchFamily="34" charset="-120"/>
              </a:rPr>
              <a:t>國際紅十字會的工作</a:t>
            </a:r>
            <a:endParaRPr lang="zh-HK" altLang="en-US" dirty="0">
              <a:latin typeface="微軟正黑體" panose="020B0604030504040204" pitchFamily="34" charset="-120"/>
              <a:ea typeface="微軟正黑體" panose="020B0604030504040204" pitchFamily="34" charset="-120"/>
            </a:endParaRPr>
          </a:p>
        </p:txBody>
      </p:sp>
      <p:sp>
        <p:nvSpPr>
          <p:cNvPr id="4" name="內容版面配置區 3"/>
          <p:cNvSpPr>
            <a:spLocks noGrp="1"/>
          </p:cNvSpPr>
          <p:nvPr>
            <p:ph sz="half" idx="2"/>
          </p:nvPr>
        </p:nvSpPr>
        <p:spPr>
          <a:xfrm>
            <a:off x="1218456" y="4100881"/>
            <a:ext cx="6707088" cy="1147732"/>
          </a:xfrm>
        </p:spPr>
        <p:txBody>
          <a:bodyPr>
            <a:normAutofit/>
          </a:bodyPr>
          <a:lstStyle/>
          <a:p>
            <a:pPr marL="0" lvl="0" indent="0">
              <a:buNone/>
            </a:pPr>
            <a:r>
              <a:rPr lang="zh-TW" altLang="zh-HK" dirty="0" smtClean="0">
                <a:latin typeface="微軟正黑體" panose="020B0604030504040204" pitchFamily="34" charset="-120"/>
                <a:ea typeface="微軟正黑體" panose="020B0604030504040204" pitchFamily="34" charset="-120"/>
              </a:rPr>
              <a:t>國際</a:t>
            </a:r>
            <a:r>
              <a:rPr lang="zh-TW" altLang="zh-HK" dirty="0">
                <a:latin typeface="微軟正黑體" panose="020B0604030504040204" pitchFamily="34" charset="-120"/>
                <a:ea typeface="微軟正黑體" panose="020B0604030504040204" pitchFamily="34" charset="-120"/>
              </a:rPr>
              <a:t>紅十字會正向球呼籲約港幣</a:t>
            </a:r>
            <a:r>
              <a:rPr lang="en-US" altLang="zh-HK" b="1" dirty="0">
                <a:solidFill>
                  <a:srgbClr val="FF0000"/>
                </a:solidFill>
                <a:latin typeface="微軟正黑體" panose="020B0604030504040204" pitchFamily="34" charset="-120"/>
                <a:ea typeface="微軟正黑體" panose="020B0604030504040204" pitchFamily="34" charset="-120"/>
              </a:rPr>
              <a:t>36.9</a:t>
            </a:r>
            <a:r>
              <a:rPr lang="zh-TW" altLang="zh-HK" b="1" dirty="0">
                <a:solidFill>
                  <a:srgbClr val="FF0000"/>
                </a:solidFill>
                <a:latin typeface="微軟正黑體" panose="020B0604030504040204" pitchFamily="34" charset="-120"/>
                <a:ea typeface="微軟正黑體" panose="020B0604030504040204" pitchFamily="34" charset="-120"/>
              </a:rPr>
              <a:t>億</a:t>
            </a:r>
            <a:r>
              <a:rPr lang="zh-TW" altLang="zh-HK" b="1" dirty="0" smtClean="0">
                <a:solidFill>
                  <a:srgbClr val="FF0000"/>
                </a:solidFill>
                <a:latin typeface="微軟正黑體" panose="020B0604030504040204" pitchFamily="34" charset="-120"/>
                <a:ea typeface="微軟正黑體" panose="020B0604030504040204" pitchFamily="34" charset="-120"/>
              </a:rPr>
              <a:t>元</a:t>
            </a:r>
            <a:r>
              <a:rPr lang="zh-TW" altLang="en-US" dirty="0" smtClean="0">
                <a:latin typeface="微軟正黑體" panose="020B0604030504040204" pitchFamily="34" charset="-120"/>
                <a:ea typeface="微軟正黑體" panose="020B0604030504040204" pitchFamily="34" charset="-120"/>
              </a:rPr>
              <a:t>。</a:t>
            </a:r>
            <a:endParaRPr lang="zh-TW" altLang="zh-HK" dirty="0">
              <a:latin typeface="微軟正黑體" panose="020B0604030504040204" pitchFamily="34" charset="-120"/>
              <a:ea typeface="微軟正黑體" panose="020B0604030504040204" pitchFamily="34" charset="-120"/>
            </a:endParaRPr>
          </a:p>
          <a:p>
            <a:endParaRPr lang="zh-HK" altLang="en-US" dirty="0"/>
          </a:p>
        </p:txBody>
      </p:sp>
      <p:pic>
        <p:nvPicPr>
          <p:cNvPr id="5" name="內容版面配置區 4"/>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33398" t="38188" r="56640" b="29850"/>
          <a:stretch/>
        </p:blipFill>
        <p:spPr>
          <a:xfrm>
            <a:off x="2298934" y="1428472"/>
            <a:ext cx="1296171" cy="2338101"/>
          </a:xfrm>
          <a:prstGeom prst="rect">
            <a:avLst/>
          </a:prstGeom>
        </p:spPr>
      </p:pic>
      <p:pic>
        <p:nvPicPr>
          <p:cNvPr id="6" name="圖片 5"/>
          <p:cNvPicPr>
            <a:picLocks noChangeAspect="1"/>
          </p:cNvPicPr>
          <p:nvPr/>
        </p:nvPicPr>
        <p:blipFill rotWithShape="1">
          <a:blip r:embed="rId4">
            <a:extLst>
              <a:ext uri="{28A0092B-C50C-407E-A947-70E740481C1C}">
                <a14:useLocalDpi xmlns:a14="http://schemas.microsoft.com/office/drawing/2010/main" val="0"/>
              </a:ext>
            </a:extLst>
          </a:blip>
          <a:srcRect t="64098"/>
          <a:stretch/>
        </p:blipFill>
        <p:spPr>
          <a:xfrm>
            <a:off x="5366645" y="2745798"/>
            <a:ext cx="1365622" cy="1265105"/>
          </a:xfrm>
          <a:prstGeom prst="rect">
            <a:avLst/>
          </a:prstGeom>
        </p:spPr>
      </p:pic>
      <p:pic>
        <p:nvPicPr>
          <p:cNvPr id="7" name="內容版面配置區 4"/>
          <p:cNvPicPr>
            <a:picLocks noChangeAspect="1"/>
          </p:cNvPicPr>
          <p:nvPr/>
        </p:nvPicPr>
        <p:blipFill rotWithShape="1">
          <a:blip r:embed="rId3">
            <a:extLst>
              <a:ext uri="{28A0092B-C50C-407E-A947-70E740481C1C}">
                <a14:useLocalDpi xmlns:a14="http://schemas.microsoft.com/office/drawing/2010/main" val="0"/>
              </a:ext>
            </a:extLst>
          </a:blip>
          <a:srcRect l="33398" t="68703" r="56640" b="13579"/>
          <a:stretch/>
        </p:blipFill>
        <p:spPr>
          <a:xfrm>
            <a:off x="5436096" y="1433672"/>
            <a:ext cx="1296171" cy="1296092"/>
          </a:xfrm>
          <a:prstGeom prst="rect">
            <a:avLst/>
          </a:prstGeom>
        </p:spPr>
      </p:pic>
      <p:sp>
        <p:nvSpPr>
          <p:cNvPr id="8" name="文字方塊 7"/>
          <p:cNvSpPr txBox="1"/>
          <p:nvPr/>
        </p:nvSpPr>
        <p:spPr>
          <a:xfrm>
            <a:off x="1139394" y="1789329"/>
            <a:ext cx="1543358"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食物</a:t>
            </a:r>
            <a:endParaRPr lang="zh-HK" altLang="en-US" sz="3200" b="1"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1139394" y="2924944"/>
            <a:ext cx="1543358"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食水</a:t>
            </a:r>
            <a:endParaRPr lang="zh-HK" altLang="en-US" sz="3200" b="1" dirty="0">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6876256" y="1789329"/>
            <a:ext cx="1543358"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醫療</a:t>
            </a:r>
            <a:endParaRPr lang="zh-HK" altLang="en-US" sz="32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6881886" y="2924944"/>
            <a:ext cx="1938586"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生計援助</a:t>
            </a:r>
            <a:endParaRPr lang="zh-HK" altLang="en-US" sz="32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137163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latin typeface="微軟正黑體" panose="020B0604030504040204" pitchFamily="34" charset="-120"/>
                <a:ea typeface="微軟正黑體" panose="020B0604030504040204" pitchFamily="34" charset="-120"/>
              </a:rPr>
              <a:t>香港紅十字會的工作</a:t>
            </a:r>
            <a:endParaRPr lang="zh-HK" altLang="en-US"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sz="half" idx="1"/>
          </p:nvPr>
        </p:nvSpPr>
        <p:spPr/>
        <p:txBody>
          <a:bodyPr/>
          <a:lstStyle/>
          <a:p>
            <a:endParaRPr lang="zh-HK" altLang="en-US"/>
          </a:p>
        </p:txBody>
      </p:sp>
      <p:sp>
        <p:nvSpPr>
          <p:cNvPr id="4" name="內容版面配置區 3"/>
          <p:cNvSpPr>
            <a:spLocks noGrp="1"/>
          </p:cNvSpPr>
          <p:nvPr>
            <p:ph sz="half" idx="2"/>
          </p:nvPr>
        </p:nvSpPr>
        <p:spPr/>
        <p:txBody>
          <a:bodyPr/>
          <a:lstStyle/>
          <a:p>
            <a:endParaRPr lang="zh-HK" altLang="en-US" dirty="0"/>
          </a:p>
        </p:txBody>
      </p:sp>
      <p:pic>
        <p:nvPicPr>
          <p:cNvPr id="6" name="圖片 5"/>
          <p:cNvPicPr>
            <a:picLocks noChangeAspect="1"/>
          </p:cNvPicPr>
          <p:nvPr/>
        </p:nvPicPr>
        <p:blipFill rotWithShape="1">
          <a:blip r:embed="rId3">
            <a:extLst>
              <a:ext uri="{28A0092B-C50C-407E-A947-70E740481C1C}">
                <a14:useLocalDpi xmlns:a14="http://schemas.microsoft.com/office/drawing/2010/main" val="0"/>
              </a:ext>
            </a:extLst>
          </a:blip>
          <a:srcRect l="48110" t="29840" r="45275" b="58400"/>
          <a:stretch/>
        </p:blipFill>
        <p:spPr>
          <a:xfrm>
            <a:off x="1403648" y="2348880"/>
            <a:ext cx="1368152" cy="1368152"/>
          </a:xfrm>
          <a:prstGeom prst="rect">
            <a:avLst/>
          </a:prstGeom>
        </p:spPr>
      </p:pic>
      <p:pic>
        <p:nvPicPr>
          <p:cNvPr id="7" name="圖片 6"/>
          <p:cNvPicPr>
            <a:picLocks noChangeAspect="1"/>
          </p:cNvPicPr>
          <p:nvPr/>
        </p:nvPicPr>
        <p:blipFill rotWithShape="1">
          <a:blip r:embed="rId4">
            <a:extLst>
              <a:ext uri="{28A0092B-C50C-407E-A947-70E740481C1C}">
                <a14:useLocalDpi xmlns:a14="http://schemas.microsoft.com/office/drawing/2010/main" val="0"/>
              </a:ext>
            </a:extLst>
          </a:blip>
          <a:srcRect l="45748" t="44120" r="46220" b="42441"/>
          <a:stretch/>
        </p:blipFill>
        <p:spPr>
          <a:xfrm>
            <a:off x="6201703" y="2298508"/>
            <a:ext cx="1338899" cy="1260140"/>
          </a:xfrm>
          <a:prstGeom prst="rect">
            <a:avLst/>
          </a:prstGeom>
        </p:spPr>
      </p:pic>
      <p:pic>
        <p:nvPicPr>
          <p:cNvPr id="8" name="圖片 7"/>
          <p:cNvPicPr>
            <a:picLocks noChangeAspect="1"/>
          </p:cNvPicPr>
          <p:nvPr/>
        </p:nvPicPr>
        <p:blipFill rotWithShape="1">
          <a:blip r:embed="rId5">
            <a:extLst>
              <a:ext uri="{28A0092B-C50C-407E-A947-70E740481C1C}">
                <a14:useLocalDpi xmlns:a14="http://schemas.microsoft.com/office/drawing/2010/main" val="0"/>
              </a:ext>
            </a:extLst>
          </a:blip>
          <a:srcRect l="55198" t="43280" r="36770" b="42440"/>
          <a:stretch/>
        </p:blipFill>
        <p:spPr>
          <a:xfrm>
            <a:off x="3967758" y="2248136"/>
            <a:ext cx="1360884" cy="1360884"/>
          </a:xfrm>
          <a:prstGeom prst="rect">
            <a:avLst/>
          </a:prstGeom>
        </p:spPr>
      </p:pic>
      <p:sp>
        <p:nvSpPr>
          <p:cNvPr id="9" name="文字方塊 8"/>
          <p:cNvSpPr txBox="1"/>
          <p:nvPr/>
        </p:nvSpPr>
        <p:spPr>
          <a:xfrm>
            <a:off x="1259632" y="3609020"/>
            <a:ext cx="1835065"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撥款支援</a:t>
            </a:r>
            <a:endParaRPr lang="zh-HK" altLang="en-US" sz="3200" b="1" dirty="0">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5935048" y="3623601"/>
            <a:ext cx="1872208"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持續關注</a:t>
            </a:r>
            <a:endParaRPr lang="zh-HK" altLang="en-US" sz="32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3763899" y="3609020"/>
            <a:ext cx="1821563"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派員支援</a:t>
            </a:r>
            <a:endParaRPr lang="zh-HK" altLang="en-US" sz="32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99970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p:cNvSpPr txBox="1"/>
          <p:nvPr/>
        </p:nvSpPr>
        <p:spPr>
          <a:xfrm>
            <a:off x="1043608" y="1700808"/>
            <a:ext cx="6912768" cy="1938992"/>
          </a:xfrm>
          <a:prstGeom prst="rect">
            <a:avLst/>
          </a:prstGeom>
          <a:noFill/>
        </p:spPr>
        <p:txBody>
          <a:bodyPr wrap="square" rtlCol="0">
            <a:spAutoFit/>
          </a:bodyPr>
          <a:lstStyle/>
          <a:p>
            <a:pPr algn="ctr"/>
            <a:r>
              <a:rPr lang="zh-TW" altLang="en-US" sz="12000" b="1" dirty="0" smtClean="0">
                <a:latin typeface="微軟正黑體" pitchFamily="34" charset="-120"/>
                <a:ea typeface="微軟正黑體" pitchFamily="34" charset="-120"/>
              </a:rPr>
              <a:t>我們</a:t>
            </a:r>
            <a:endParaRPr lang="zh-TW" altLang="en-US" sz="12000" b="1" dirty="0">
              <a:latin typeface="微軟正黑體" pitchFamily="34" charset="-120"/>
              <a:ea typeface="微軟正黑體" pitchFamily="34" charset="-120"/>
            </a:endParaRPr>
          </a:p>
        </p:txBody>
      </p:sp>
      <p:sp>
        <p:nvSpPr>
          <p:cNvPr id="8" name="文字方塊 7"/>
          <p:cNvSpPr txBox="1"/>
          <p:nvPr/>
        </p:nvSpPr>
        <p:spPr>
          <a:xfrm>
            <a:off x="1619672" y="3789040"/>
            <a:ext cx="5904656" cy="1107996"/>
          </a:xfrm>
          <a:prstGeom prst="rect">
            <a:avLst/>
          </a:prstGeom>
          <a:noFill/>
        </p:spPr>
        <p:txBody>
          <a:bodyPr wrap="square" rtlCol="0">
            <a:spAutoFit/>
          </a:bodyPr>
          <a:lstStyle/>
          <a:p>
            <a:pPr algn="ctr"/>
            <a:r>
              <a:rPr lang="zh-TW" altLang="en-US" sz="6600" b="1" dirty="0" smtClean="0">
                <a:latin typeface="微軟正黑體" pitchFamily="34" charset="-120"/>
                <a:ea typeface="微軟正黑體" pitchFamily="34" charset="-120"/>
              </a:rPr>
              <a:t>可以做到什麼？</a:t>
            </a:r>
            <a:endParaRPr lang="zh-TW" altLang="en-US" sz="6600" b="1" dirty="0">
              <a:latin typeface="微軟正黑體" pitchFamily="34" charset="-120"/>
              <a:ea typeface="微軟正黑體" pitchFamily="34" charset="-120"/>
            </a:endParaRPr>
          </a:p>
        </p:txBody>
      </p:sp>
    </p:spTree>
    <p:extLst>
      <p:ext uri="{BB962C8B-B14F-4D97-AF65-F5344CB8AC3E}">
        <p14:creationId xmlns:p14="http://schemas.microsoft.com/office/powerpoint/2010/main" val="71071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內容版面配置區 2"/>
          <p:cNvSpPr txBox="1">
            <a:spLocks/>
          </p:cNvSpPr>
          <p:nvPr/>
        </p:nvSpPr>
        <p:spPr bwMode="auto">
          <a:xfrm>
            <a:off x="457200" y="1196752"/>
            <a:ext cx="8229600" cy="4929411"/>
          </a:xfrm>
          <a:prstGeom prst="rect">
            <a:avLst/>
          </a:prstGeom>
          <a:noFill/>
          <a:ln w="9525">
            <a:noFill/>
            <a:miter lim="800000"/>
            <a:headEnd/>
            <a:tailEnd/>
          </a:ln>
        </p:spPr>
        <p:txBody>
          <a:bodyPr/>
          <a:lstStyle/>
          <a:p>
            <a:pPr marL="342900" indent="-342900">
              <a:spcBef>
                <a:spcPct val="20000"/>
              </a:spcBef>
              <a:buFont typeface="Arial" charset="0"/>
              <a:buChar char="•"/>
            </a:pPr>
            <a:endParaRPr lang="en-US" altLang="zh-TW" sz="3200" dirty="0" smtClean="0">
              <a:latin typeface="微軟正黑體" pitchFamily="34" charset="-120"/>
              <a:ea typeface="微軟正黑體" pitchFamily="34" charset="-120"/>
            </a:endParaRPr>
          </a:p>
          <a:p>
            <a:pPr marL="342900" indent="-342900">
              <a:spcBef>
                <a:spcPct val="20000"/>
              </a:spcBef>
              <a:buFont typeface="Arial" charset="0"/>
              <a:buChar char="•"/>
            </a:pPr>
            <a:endParaRPr lang="en-US" altLang="zh-TW" sz="3200" dirty="0" smtClean="0">
              <a:latin typeface="微軟正黑體" pitchFamily="34" charset="-120"/>
              <a:ea typeface="微軟正黑體" pitchFamily="34" charset="-120"/>
            </a:endParaRPr>
          </a:p>
          <a:p>
            <a:pPr marL="342900" indent="-342900">
              <a:spcBef>
                <a:spcPct val="20000"/>
              </a:spcBef>
              <a:buFont typeface="Arial" charset="0"/>
              <a:buChar char="•"/>
            </a:pPr>
            <a:endParaRPr lang="en-US" altLang="zh-TW" sz="3200" dirty="0" smtClean="0">
              <a:latin typeface="微軟正黑體" pitchFamily="34" charset="-120"/>
              <a:ea typeface="微軟正黑體" pitchFamily="34" charset="-120"/>
            </a:endParaRPr>
          </a:p>
          <a:p>
            <a:pPr marL="342900" indent="-342900">
              <a:spcBef>
                <a:spcPct val="20000"/>
              </a:spcBef>
              <a:buFont typeface="Arial" charset="0"/>
              <a:buChar char="•"/>
            </a:pPr>
            <a:endParaRPr kumimoji="0" lang="zh-TW" altLang="en-US" sz="3200" dirty="0">
              <a:latin typeface="微軟正黑體" pitchFamily="34" charset="-120"/>
              <a:ea typeface="微軟正黑體" pitchFamily="34" charset="-120"/>
            </a:endParaRPr>
          </a:p>
        </p:txBody>
      </p:sp>
      <p:sp>
        <p:nvSpPr>
          <p:cNvPr id="6147" name="標題 1"/>
          <p:cNvSpPr>
            <a:spLocks noGrp="1"/>
          </p:cNvSpPr>
          <p:nvPr>
            <p:ph type="ctrTitle"/>
          </p:nvPr>
        </p:nvSpPr>
        <p:spPr/>
        <p:txBody>
          <a:bodyPr>
            <a:noAutofit/>
          </a:bodyPr>
          <a:lstStyle/>
          <a:p>
            <a:pPr eaLnBrk="1" hangingPunct="1"/>
            <a:r>
              <a:rPr lang="zh-TW" altLang="en-US" b="1" dirty="0" smtClean="0">
                <a:latin typeface="微軟正黑體" pitchFamily="34" charset="-120"/>
                <a:ea typeface="微軟正黑體" pitchFamily="34" charset="-120"/>
              </a:rPr>
              <a:t>我們的行動</a:t>
            </a:r>
          </a:p>
        </p:txBody>
      </p:sp>
      <p:sp>
        <p:nvSpPr>
          <p:cNvPr id="2" name="內容版面配置區 1"/>
          <p:cNvSpPr>
            <a:spLocks noGrp="1"/>
          </p:cNvSpPr>
          <p:nvPr>
            <p:ph type="subTitle" idx="1"/>
          </p:nvPr>
        </p:nvSpPr>
        <p:spPr/>
        <p:txBody>
          <a:bodyPr/>
          <a:lstStyle/>
          <a:p>
            <a:pPr>
              <a:buFont typeface="Arial" charset="0"/>
              <a:buChar char="•"/>
            </a:pPr>
            <a:r>
              <a:rPr lang="zh-TW" altLang="en-US" dirty="0">
                <a:latin typeface="微軟正黑體" pitchFamily="34" charset="-120"/>
                <a:ea typeface="微軟正黑體" pitchFamily="34" charset="-120"/>
              </a:rPr>
              <a:t>緊貼事態發展</a:t>
            </a:r>
            <a:endParaRPr lang="en-US" altLang="zh-TW" dirty="0">
              <a:latin typeface="微軟正黑體" pitchFamily="34" charset="-120"/>
              <a:ea typeface="微軟正黑體" pitchFamily="34" charset="-120"/>
            </a:endParaRPr>
          </a:p>
          <a:p>
            <a:endParaRPr lang="en-US" altLang="zh-TW" dirty="0">
              <a:latin typeface="微軟正黑體" pitchFamily="34" charset="-120"/>
              <a:ea typeface="微軟正黑體" pitchFamily="34" charset="-120"/>
            </a:endParaRPr>
          </a:p>
          <a:p>
            <a:pPr>
              <a:buFont typeface="Arial" charset="0"/>
              <a:buChar char="•"/>
            </a:pPr>
            <a:r>
              <a:rPr lang="zh-TW" altLang="en-US" dirty="0">
                <a:latin typeface="微軟正黑體" pitchFamily="34" charset="-120"/>
                <a:ea typeface="微軟正黑體" pitchFamily="34" charset="-120"/>
              </a:rPr>
              <a:t>將消息廣傳引起更多人的關注</a:t>
            </a:r>
            <a:endParaRPr lang="en-US" altLang="zh-TW" dirty="0">
              <a:latin typeface="微軟正黑體" pitchFamily="34" charset="-120"/>
              <a:ea typeface="微軟正黑體" pitchFamily="34" charset="-120"/>
            </a:endParaRPr>
          </a:p>
          <a:p>
            <a:pPr>
              <a:buFont typeface="Arial" charset="0"/>
              <a:buChar char="•"/>
            </a:pPr>
            <a:r>
              <a:rPr lang="zh-TW" altLang="en-US" dirty="0">
                <a:latin typeface="微軟正黑體" pitchFamily="34" charset="-120"/>
                <a:ea typeface="微軟正黑體" pitchFamily="34" charset="-120"/>
              </a:rPr>
              <a:t>鼓勵更多人作出人道關懷</a:t>
            </a:r>
            <a:endParaRPr lang="en-US" altLang="zh-TW" dirty="0">
              <a:latin typeface="微軟正黑體" pitchFamily="34" charset="-120"/>
              <a:ea typeface="微軟正黑體" pitchFamily="34" charset="-120"/>
            </a:endParaRPr>
          </a:p>
          <a:p>
            <a:endParaRPr lang="zh-HK" altLang="en-US" dirty="0"/>
          </a:p>
        </p:txBody>
      </p:sp>
      <p:grpSp>
        <p:nvGrpSpPr>
          <p:cNvPr id="4" name="群組 3"/>
          <p:cNvGrpSpPr/>
          <p:nvPr/>
        </p:nvGrpSpPr>
        <p:grpSpPr>
          <a:xfrm>
            <a:off x="1154674" y="2060848"/>
            <a:ext cx="4968552" cy="599842"/>
            <a:chOff x="1154674" y="2060848"/>
            <a:chExt cx="4968552" cy="599842"/>
          </a:xfrm>
        </p:grpSpPr>
        <p:pic>
          <p:nvPicPr>
            <p:cNvPr id="9" name="圖片 4" descr="4.gif"/>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54674" y="2060848"/>
              <a:ext cx="4968552" cy="599842"/>
            </a:xfrm>
            <a:prstGeom prst="rect">
              <a:avLst/>
            </a:prstGeom>
            <a:noFill/>
            <a:ln w="9525">
              <a:noFill/>
              <a:miter lim="800000"/>
              <a:headEnd/>
              <a:tailEnd/>
            </a:ln>
          </p:spPr>
        </p:pic>
        <p:sp>
          <p:nvSpPr>
            <p:cNvPr id="3" name="矩形 2"/>
            <p:cNvSpPr/>
            <p:nvPr/>
          </p:nvSpPr>
          <p:spPr>
            <a:xfrm>
              <a:off x="4139952" y="2204864"/>
              <a:ext cx="1224136"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bg1"/>
                </a:solidFill>
              </a:endParaRPr>
            </a:p>
          </p:txBody>
        </p:sp>
      </p:grpSp>
    </p:spTree>
    <p:extLst>
      <p:ext uri="{BB962C8B-B14F-4D97-AF65-F5344CB8AC3E}">
        <p14:creationId xmlns:p14="http://schemas.microsoft.com/office/powerpoint/2010/main" val="41446836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HK" altLang="en-US" dirty="0">
              <a:solidFill>
                <a:srgbClr val="FF0000"/>
              </a:solidFill>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4665" y="18637"/>
            <a:ext cx="4294669" cy="6021288"/>
          </a:xfrm>
          <a:prstGeom prst="rect">
            <a:avLst/>
          </a:prstGeom>
        </p:spPr>
      </p:pic>
    </p:spTree>
    <p:extLst>
      <p:ext uri="{BB962C8B-B14F-4D97-AF65-F5344CB8AC3E}">
        <p14:creationId xmlns:p14="http://schemas.microsoft.com/office/powerpoint/2010/main" val="39576865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noAutofit/>
          </a:bodyPr>
          <a:lstStyle/>
          <a:p>
            <a:r>
              <a:rPr lang="zh-TW" altLang="en-US" b="1" dirty="0" smtClean="0">
                <a:latin typeface="微軟正黑體" panose="020B0604030504040204" pitchFamily="34" charset="-120"/>
                <a:ea typeface="微軟正黑體" panose="020B0604030504040204" pitchFamily="34" charset="-120"/>
              </a:rPr>
              <a:t>六月非餐</a:t>
            </a:r>
            <a:endParaRPr lang="zh-HK" altLang="en-US" b="1" dirty="0">
              <a:latin typeface="微軟正黑體" panose="020B0604030504040204" pitchFamily="34" charset="-120"/>
              <a:ea typeface="微軟正黑體" panose="020B0604030504040204" pitchFamily="34" charset="-120"/>
            </a:endParaRPr>
          </a:p>
        </p:txBody>
      </p:sp>
      <p:sp>
        <p:nvSpPr>
          <p:cNvPr id="6" name="副標題 5"/>
          <p:cNvSpPr>
            <a:spLocks noGrp="1"/>
          </p:cNvSpPr>
          <p:nvPr>
            <p:ph type="subTitle" idx="1"/>
          </p:nvPr>
        </p:nvSpPr>
        <p:spPr>
          <a:xfrm>
            <a:off x="831820" y="1160748"/>
            <a:ext cx="7700620" cy="4032448"/>
          </a:xfrm>
        </p:spPr>
        <p:txBody>
          <a:bodyPr>
            <a:noAutofit/>
          </a:bodyPr>
          <a:lstStyle/>
          <a:p>
            <a:pPr marL="0" indent="0">
              <a:buNone/>
            </a:pPr>
            <a:endParaRPr lang="en-US" altLang="zh-TW" sz="2400" dirty="0" smtClean="0">
              <a:latin typeface="微軟正黑體" panose="020B0604030504040204" pitchFamily="34" charset="-120"/>
              <a:ea typeface="微軟正黑體" panose="020B0604030504040204" pitchFamily="34" charset="-120"/>
            </a:endParaRPr>
          </a:p>
          <a:p>
            <a:pPr marL="0" indent="0">
              <a:buNone/>
            </a:pPr>
            <a:r>
              <a:rPr lang="zh-TW" altLang="en-US" sz="2400" dirty="0" smtClean="0">
                <a:latin typeface="微軟正黑體" panose="020B0604030504040204" pitchFamily="34" charset="-120"/>
                <a:ea typeface="微軟正黑體" panose="020B0604030504040204" pitchFamily="34" charset="-120"/>
              </a:rPr>
              <a:t>只需</a:t>
            </a:r>
            <a:r>
              <a:rPr lang="en-US" altLang="zh-TW" sz="2400" dirty="0" smtClean="0">
                <a:latin typeface="微軟正黑體" panose="020B0604030504040204" pitchFamily="34" charset="-120"/>
                <a:ea typeface="微軟正黑體" panose="020B0604030504040204" pitchFamily="34" charset="-120"/>
              </a:rPr>
              <a:t>3</a:t>
            </a:r>
            <a:r>
              <a:rPr lang="zh-TW" altLang="en-US" sz="2400" dirty="0" smtClean="0">
                <a:latin typeface="微軟正黑體" panose="020B0604030504040204" pitchFamily="34" charset="-120"/>
                <a:ea typeface="微軟正黑體" panose="020B0604030504040204" pitchFamily="34" charset="-120"/>
              </a:rPr>
              <a:t>個簡單步驟：</a:t>
            </a:r>
            <a:endParaRPr lang="en-US" altLang="zh-TW" sz="2400" dirty="0" smtClean="0">
              <a:latin typeface="微軟正黑體" panose="020B0604030504040204" pitchFamily="34" charset="-120"/>
              <a:ea typeface="微軟正黑體" panose="020B0604030504040204" pitchFamily="34" charset="-120"/>
            </a:endParaRPr>
          </a:p>
          <a:p>
            <a:pPr marL="0" indent="0">
              <a:buNone/>
            </a:pPr>
            <a:r>
              <a:rPr lang="zh-TW" altLang="en-US" sz="2400" b="1" dirty="0" smtClean="0">
                <a:latin typeface="微軟正黑體" panose="020B0604030504040204" pitchFamily="34" charset="-120"/>
                <a:ea typeface="微軟正黑體" panose="020B0604030504040204" pitchFamily="34" charset="-120"/>
              </a:rPr>
              <a:t>步驟</a:t>
            </a:r>
            <a:r>
              <a:rPr lang="en-US" altLang="zh-TW" sz="2400" b="1" dirty="0" smtClean="0">
                <a:latin typeface="微軟正黑體" panose="020B0604030504040204" pitchFamily="34" charset="-120"/>
                <a:ea typeface="微軟正黑體" panose="020B0604030504040204" pitchFamily="34" charset="-120"/>
              </a:rPr>
              <a:t>1.</a:t>
            </a:r>
          </a:p>
          <a:p>
            <a:pPr marL="0" indent="0">
              <a:buNone/>
            </a:pPr>
            <a:r>
              <a:rPr lang="zh-TW" altLang="zh-HK" sz="2400" dirty="0" smtClean="0">
                <a:latin typeface="微軟正黑體" panose="020B0604030504040204" pitchFamily="34" charset="-120"/>
                <a:ea typeface="微軟正黑體" panose="020B0604030504040204" pitchFamily="34" charset="-120"/>
              </a:rPr>
              <a:t>在</a:t>
            </a:r>
            <a:r>
              <a:rPr lang="zh-TW" altLang="zh-HK" sz="2400" dirty="0">
                <a:latin typeface="微軟正黑體" panose="020B0604030504040204" pitchFamily="34" charset="-120"/>
                <a:ea typeface="微軟正黑體" panose="020B0604030504040204" pitchFamily="34" charset="-120"/>
              </a:rPr>
              <a:t>六月期間，選擇任何一餐</a:t>
            </a:r>
            <a:r>
              <a:rPr lang="zh-TW" altLang="zh-HK" sz="2400" dirty="0" smtClean="0">
                <a:latin typeface="微軟正黑體" panose="020B0604030504040204" pitchFamily="34" charset="-120"/>
                <a:ea typeface="微軟正黑體" panose="020B0604030504040204" pitchFamily="34" charset="-120"/>
              </a:rPr>
              <a:t>，進食</a:t>
            </a:r>
            <a:r>
              <a:rPr lang="zh-TW" altLang="zh-HK" sz="2400" dirty="0">
                <a:latin typeface="微軟正黑體" panose="020B0604030504040204" pitchFamily="34" charset="-120"/>
                <a:ea typeface="微軟正黑體" panose="020B0604030504040204" pitchFamily="34" charset="-120"/>
              </a:rPr>
              <a:t>最簡單原始的</a:t>
            </a:r>
            <a:r>
              <a:rPr lang="zh-TW" altLang="zh-HK" sz="2400" dirty="0" smtClean="0">
                <a:latin typeface="微軟正黑體" panose="020B0604030504040204" pitchFamily="34" charset="-120"/>
                <a:ea typeface="微軟正黑體" panose="020B0604030504040204" pitchFamily="34" charset="-120"/>
              </a:rPr>
              <a:t>食物</a:t>
            </a:r>
            <a:r>
              <a:rPr lang="zh-TW" altLang="en-US" sz="2400" dirty="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例如：</a:t>
            </a:r>
            <a:r>
              <a:rPr lang="zh-TW" altLang="zh-HK" sz="2400" dirty="0">
                <a:latin typeface="微軟正黑體" panose="020B0604030504040204" pitchFamily="34" charset="-120"/>
                <a:ea typeface="微軟正黑體" panose="020B0604030504040204" pitchFamily="34" charset="-120"/>
              </a:rPr>
              <a:t>白粥、淨</a:t>
            </a:r>
            <a:r>
              <a:rPr lang="zh-TW" altLang="zh-HK" sz="2400" dirty="0" smtClean="0">
                <a:latin typeface="微軟正黑體" panose="020B0604030504040204" pitchFamily="34" charset="-120"/>
                <a:ea typeface="微軟正黑體" panose="020B0604030504040204" pitchFamily="34" charset="-120"/>
              </a:rPr>
              <a:t>米粉</a:t>
            </a:r>
            <a:r>
              <a:rPr lang="zh-TW" altLang="en-US" sz="2400" dirty="0" smtClean="0">
                <a:latin typeface="微軟正黑體" panose="020B0604030504040204" pitchFamily="34" charset="-120"/>
                <a:ea typeface="微軟正黑體" panose="020B0604030504040204" pitchFamily="34" charset="-120"/>
              </a:rPr>
              <a:t>、</a:t>
            </a:r>
            <a:r>
              <a:rPr lang="zh-TW" altLang="zh-HK" sz="2400" dirty="0" smtClean="0">
                <a:latin typeface="微軟正黑體" panose="020B0604030504040204" pitchFamily="34" charset="-120"/>
                <a:ea typeface="微軟正黑體" panose="020B0604030504040204" pitchFamily="34" charset="-120"/>
              </a:rPr>
              <a:t>薯</a:t>
            </a:r>
            <a:r>
              <a:rPr lang="zh-TW" altLang="en-US" sz="2400" dirty="0">
                <a:latin typeface="微軟正黑體" panose="020B0604030504040204" pitchFamily="34" charset="-120"/>
                <a:ea typeface="微軟正黑體" panose="020B0604030504040204" pitchFamily="34" charset="-120"/>
              </a:rPr>
              <a:t>仔</a:t>
            </a:r>
            <a:r>
              <a:rPr lang="zh-TW" altLang="zh-HK" sz="2400" dirty="0" smtClean="0">
                <a:latin typeface="微軟正黑體" panose="020B0604030504040204" pitchFamily="34" charset="-120"/>
                <a:ea typeface="微軟正黑體" panose="020B0604030504040204" pitchFamily="34" charset="-120"/>
              </a:rPr>
              <a:t>、粟米</a:t>
            </a:r>
            <a:r>
              <a:rPr lang="en-US" altLang="zh-TW" sz="2400" dirty="0" smtClean="0">
                <a:latin typeface="微軟正黑體" panose="020B0604030504040204" pitchFamily="34" charset="-120"/>
                <a:ea typeface="微軟正黑體" panose="020B0604030504040204" pitchFamily="34" charset="-120"/>
              </a:rPr>
              <a:t>……</a:t>
            </a:r>
            <a:endParaRPr lang="zh-TW" altLang="zh-HK" sz="2400" dirty="0">
              <a:latin typeface="微軟正黑體" panose="020B0604030504040204" pitchFamily="34" charset="-120"/>
              <a:ea typeface="微軟正黑體" panose="020B0604030504040204" pitchFamily="34" charset="-120"/>
            </a:endParaRPr>
          </a:p>
        </p:txBody>
      </p:sp>
      <p:pic>
        <p:nvPicPr>
          <p:cNvPr id="4106" name="Picture 10" descr="https://upload.wikimedia.org/wikipedia/commons/thumb/5/57/Kartoffeln_der_Sorte_Marabel.JPG/250px-Kartoffeln_der_Sorte_Marab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409861"/>
            <a:ext cx="1940556" cy="1459299"/>
          </a:xfrm>
          <a:prstGeom prst="rect">
            <a:avLst/>
          </a:prstGeom>
          <a:noFill/>
          <a:extLst>
            <a:ext uri="{909E8E84-426E-40DD-AFC4-6F175D3DCCD1}">
              <a14:hiddenFill xmlns:a14="http://schemas.microsoft.com/office/drawing/2010/main">
                <a:solidFill>
                  <a:srgbClr val="FFFFFF"/>
                </a:solidFill>
              </a14:hiddenFill>
            </a:ext>
          </a:extLst>
        </p:spPr>
      </p:pic>
      <p:pic>
        <p:nvPicPr>
          <p:cNvPr id="16" name="圖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484" y="3409861"/>
            <a:ext cx="1945732" cy="1459299"/>
          </a:xfrm>
          <a:prstGeom prst="rect">
            <a:avLst/>
          </a:prstGeom>
        </p:spPr>
      </p:pic>
      <p:pic>
        <p:nvPicPr>
          <p:cNvPr id="17" name="圖片 16"/>
          <p:cNvPicPr>
            <a:picLocks noChangeAspect="1"/>
          </p:cNvPicPr>
          <p:nvPr/>
        </p:nvPicPr>
        <p:blipFill rotWithShape="1">
          <a:blip r:embed="rId4" cstate="print">
            <a:extLst>
              <a:ext uri="{28A0092B-C50C-407E-A947-70E740481C1C}">
                <a14:useLocalDpi xmlns:a14="http://schemas.microsoft.com/office/drawing/2010/main" val="0"/>
              </a:ext>
            </a:extLst>
          </a:blip>
          <a:srcRect l="9249" r="5042" b="11244"/>
          <a:stretch/>
        </p:blipFill>
        <p:spPr>
          <a:xfrm>
            <a:off x="2605008" y="3428988"/>
            <a:ext cx="1872208" cy="1454072"/>
          </a:xfrm>
          <a:prstGeom prst="rect">
            <a:avLst/>
          </a:prstGeom>
        </p:spPr>
      </p:pic>
      <p:pic>
        <p:nvPicPr>
          <p:cNvPr id="18" name="圖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0504" y="3428988"/>
            <a:ext cx="2098315" cy="1440172"/>
          </a:xfrm>
          <a:prstGeom prst="rect">
            <a:avLst/>
          </a:prstGeom>
        </p:spPr>
      </p:pic>
      <p:sp>
        <p:nvSpPr>
          <p:cNvPr id="8" name="文字方塊 7"/>
          <p:cNvSpPr txBox="1"/>
          <p:nvPr/>
        </p:nvSpPr>
        <p:spPr>
          <a:xfrm>
            <a:off x="395536" y="6489564"/>
            <a:ext cx="8640960"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a:t>
            </a:r>
            <a:r>
              <a:rPr lang="zh-TW" altLang="zh-HK" sz="1400" dirty="0" smtClean="0">
                <a:latin typeface="微軟正黑體" panose="020B0604030504040204" pitchFamily="34" charset="-120"/>
                <a:ea typeface="微軟正黑體" panose="020B0604030504040204" pitchFamily="34" charset="-120"/>
              </a:rPr>
              <a:t>六月</a:t>
            </a:r>
            <a:r>
              <a:rPr lang="zh-TW" altLang="zh-HK" sz="1400" dirty="0">
                <a:latin typeface="微軟正黑體" panose="020B0604030504040204" pitchFamily="34" charset="-120"/>
                <a:ea typeface="微軟正黑體" panose="020B0604030504040204" pitchFamily="34" charset="-120"/>
              </a:rPr>
              <a:t>「非」餐由香港紅十字會、樂施會、國際培幼會及香港救助兒童</a:t>
            </a:r>
            <a:r>
              <a:rPr lang="zh-TW" altLang="zh-HK" sz="1400" dirty="0" smtClean="0">
                <a:latin typeface="微軟正黑體" panose="020B0604030504040204" pitchFamily="34" charset="-120"/>
                <a:ea typeface="微軟正黑體" panose="020B0604030504040204" pitchFamily="34" charset="-120"/>
              </a:rPr>
              <a:t>會</a:t>
            </a:r>
            <a:r>
              <a:rPr lang="zh-TW" altLang="en-US" sz="1400" dirty="0" smtClean="0">
                <a:latin typeface="微軟正黑體" panose="020B0604030504040204" pitchFamily="34" charset="-120"/>
                <a:ea typeface="微軟正黑體" panose="020B0604030504040204" pitchFamily="34" charset="-120"/>
              </a:rPr>
              <a:t>針對東非糧食危機發出</a:t>
            </a:r>
            <a:r>
              <a:rPr lang="zh-TW" altLang="zh-HK" sz="1400" dirty="0" smtClean="0">
                <a:latin typeface="微軟正黑體" panose="020B0604030504040204" pitchFamily="34" charset="-120"/>
                <a:ea typeface="微軟正黑體" panose="020B0604030504040204" pitchFamily="34" charset="-120"/>
              </a:rPr>
              <a:t>聯合</a:t>
            </a:r>
            <a:r>
              <a:rPr lang="zh-TW" altLang="zh-HK" sz="1400" dirty="0">
                <a:latin typeface="微軟正黑體" panose="020B0604030504040204" pitchFamily="34" charset="-120"/>
                <a:ea typeface="微軟正黑體" panose="020B0604030504040204" pitchFamily="34" charset="-120"/>
              </a:rPr>
              <a:t>緊急</a:t>
            </a:r>
            <a:r>
              <a:rPr lang="zh-TW" altLang="zh-HK" sz="1400" dirty="0" smtClean="0">
                <a:latin typeface="微軟正黑體" panose="020B0604030504040204" pitchFamily="34" charset="-120"/>
                <a:ea typeface="微軟正黑體" panose="020B0604030504040204" pitchFamily="34" charset="-120"/>
              </a:rPr>
              <a:t>呼籲</a:t>
            </a:r>
            <a:r>
              <a:rPr lang="zh-TW" altLang="en-US" sz="1400" dirty="0">
                <a:latin typeface="微軟正黑體" panose="020B0604030504040204" pitchFamily="34" charset="-120"/>
                <a:ea typeface="微軟正黑體" panose="020B0604030504040204" pitchFamily="34" charset="-120"/>
              </a:rPr>
              <a:t>。</a:t>
            </a:r>
            <a:endParaRPr lang="zh-HK" altLang="en-US" sz="1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313088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noAutofit/>
          </a:bodyPr>
          <a:lstStyle/>
          <a:p>
            <a:r>
              <a:rPr lang="zh-TW" altLang="en-US" b="1" dirty="0" smtClean="0">
                <a:latin typeface="微軟正黑體" panose="020B0604030504040204" pitchFamily="34" charset="-120"/>
                <a:ea typeface="微軟正黑體" panose="020B0604030504040204" pitchFamily="34" charset="-120"/>
              </a:rPr>
              <a:t>六月非餐</a:t>
            </a:r>
            <a:endParaRPr lang="zh-HK" altLang="en-US" b="1" dirty="0">
              <a:latin typeface="微軟正黑體" panose="020B0604030504040204" pitchFamily="34" charset="-120"/>
              <a:ea typeface="微軟正黑體" panose="020B0604030504040204" pitchFamily="34" charset="-120"/>
            </a:endParaRPr>
          </a:p>
        </p:txBody>
      </p:sp>
      <p:sp>
        <p:nvSpPr>
          <p:cNvPr id="6" name="副標題 5"/>
          <p:cNvSpPr>
            <a:spLocks noGrp="1"/>
          </p:cNvSpPr>
          <p:nvPr>
            <p:ph type="subTitle" idx="1"/>
          </p:nvPr>
        </p:nvSpPr>
        <p:spPr>
          <a:xfrm>
            <a:off x="831820" y="1160748"/>
            <a:ext cx="7700620" cy="4032448"/>
          </a:xfrm>
        </p:spPr>
        <p:txBody>
          <a:bodyPr>
            <a:noAutofit/>
          </a:bodyPr>
          <a:lstStyle/>
          <a:p>
            <a:pPr marL="0" indent="0">
              <a:buNone/>
            </a:pPr>
            <a:r>
              <a:rPr lang="zh-TW" altLang="en-US" sz="2400" b="1" dirty="0" smtClean="0">
                <a:latin typeface="微軟正黑體" panose="020B0604030504040204" pitchFamily="34" charset="-120"/>
                <a:ea typeface="微軟正黑體" panose="020B0604030504040204" pitchFamily="34" charset="-120"/>
              </a:rPr>
              <a:t>步驟</a:t>
            </a:r>
            <a:r>
              <a:rPr lang="en-US" altLang="zh-TW" sz="2400" b="1" dirty="0" smtClean="0">
                <a:latin typeface="微軟正黑體" panose="020B0604030504040204" pitchFamily="34" charset="-120"/>
                <a:ea typeface="微軟正黑體" panose="020B0604030504040204" pitchFamily="34" charset="-120"/>
              </a:rPr>
              <a:t>2</a:t>
            </a:r>
          </a:p>
          <a:p>
            <a:pPr marL="0" indent="0">
              <a:buNone/>
            </a:pPr>
            <a:r>
              <a:rPr lang="zh-TW" altLang="zh-HK" sz="2400" dirty="0" smtClean="0">
                <a:latin typeface="微軟正黑體" panose="020B0604030504040204" pitchFamily="34" charset="-120"/>
                <a:ea typeface="微軟正黑體" panose="020B0604030504040204" pitchFamily="34" charset="-120"/>
              </a:rPr>
              <a:t>捐</a:t>
            </a:r>
            <a:r>
              <a:rPr lang="zh-TW" altLang="zh-HK" sz="2400" dirty="0">
                <a:latin typeface="微軟正黑體" panose="020B0604030504040204" pitchFamily="34" charset="-120"/>
                <a:ea typeface="微軟正黑體" panose="020B0604030504040204" pitchFamily="34" charset="-120"/>
              </a:rPr>
              <a:t>出你日常該餐的飯錢</a:t>
            </a:r>
            <a:r>
              <a:rPr lang="zh-TW" altLang="zh-HK" sz="2400" dirty="0" smtClean="0">
                <a:latin typeface="微軟正黑體" panose="020B0604030504040204" pitchFamily="34" charset="-120"/>
                <a:ea typeface="微軟正黑體" panose="020B0604030504040204" pitchFamily="34" charset="-120"/>
              </a:rPr>
              <a:t>予香港紅十字會</a:t>
            </a:r>
            <a:endParaRPr lang="en-US" altLang="zh-TW" sz="2400" dirty="0" smtClean="0">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rotWithShape="1">
          <a:blip r:embed="rId2">
            <a:extLst>
              <a:ext uri="{28A0092B-C50C-407E-A947-70E740481C1C}">
                <a14:useLocalDpi xmlns:a14="http://schemas.microsoft.com/office/drawing/2010/main" val="0"/>
              </a:ext>
            </a:extLst>
          </a:blip>
          <a:srcRect t="33463" b="26509"/>
          <a:stretch/>
        </p:blipFill>
        <p:spPr>
          <a:xfrm rot="21373432">
            <a:off x="754761" y="3603238"/>
            <a:ext cx="3673852" cy="1470579"/>
          </a:xfrm>
          <a:prstGeom prst="rect">
            <a:avLst/>
          </a:prstGeom>
          <a:effectLst>
            <a:outerShdw blurRad="50800" dist="38100" dir="2700000" algn="tl" rotWithShape="0">
              <a:prstClr val="black">
                <a:alpha val="40000"/>
              </a:prstClr>
            </a:outerShdw>
          </a:effectLst>
        </p:spPr>
      </p:pic>
      <p:pic>
        <p:nvPicPr>
          <p:cNvPr id="8" name="圖片 7"/>
          <p:cNvPicPr>
            <a:picLocks noChangeAspect="1"/>
          </p:cNvPicPr>
          <p:nvPr/>
        </p:nvPicPr>
        <p:blipFill rotWithShape="1">
          <a:blip r:embed="rId3">
            <a:extLst>
              <a:ext uri="{28A0092B-C50C-407E-A947-70E740481C1C}">
                <a14:useLocalDpi xmlns:a14="http://schemas.microsoft.com/office/drawing/2010/main" val="0"/>
              </a:ext>
            </a:extLst>
          </a:blip>
          <a:srcRect t="16926" r="16926"/>
          <a:stretch/>
        </p:blipFill>
        <p:spPr>
          <a:xfrm rot="20982626">
            <a:off x="5472298" y="2621317"/>
            <a:ext cx="2378571" cy="2378571"/>
          </a:xfrm>
          <a:prstGeom prst="rect">
            <a:avLst/>
          </a:prstGeom>
          <a:effectLst>
            <a:outerShdw blurRad="50800" dist="38100" dir="2700000" algn="tl" rotWithShape="0">
              <a:prstClr val="black">
                <a:alpha val="40000"/>
              </a:prstClr>
            </a:outerShdw>
          </a:effectLst>
        </p:spPr>
      </p:pic>
      <p:pic>
        <p:nvPicPr>
          <p:cNvPr id="4" name="圖片 3"/>
          <p:cNvPicPr>
            <a:picLocks noChangeAspect="1"/>
          </p:cNvPicPr>
          <p:nvPr/>
        </p:nvPicPr>
        <p:blipFill rotWithShape="1">
          <a:blip r:embed="rId4">
            <a:extLst>
              <a:ext uri="{28A0092B-C50C-407E-A947-70E740481C1C}">
                <a14:useLocalDpi xmlns:a14="http://schemas.microsoft.com/office/drawing/2010/main" val="0"/>
              </a:ext>
            </a:extLst>
          </a:blip>
          <a:srcRect l="41838" t="77290" r="36049" b="8968"/>
          <a:stretch/>
        </p:blipFill>
        <p:spPr>
          <a:xfrm rot="273893">
            <a:off x="1602060" y="2328941"/>
            <a:ext cx="4177809" cy="1806620"/>
          </a:xfrm>
          <a:prstGeom prst="rect">
            <a:avLst/>
          </a:prstGeom>
          <a:effectLst>
            <a:outerShdw blurRad="50800" dist="38100" dir="2700000" algn="tl" rotWithShape="0">
              <a:prstClr val="black">
                <a:alpha val="40000"/>
              </a:prstClr>
            </a:outerShdw>
          </a:effectLst>
        </p:spPr>
      </p:pic>
      <p:sp>
        <p:nvSpPr>
          <p:cNvPr id="9" name="文字方塊 8"/>
          <p:cNvSpPr txBox="1"/>
          <p:nvPr/>
        </p:nvSpPr>
        <p:spPr>
          <a:xfrm>
            <a:off x="395536" y="6489564"/>
            <a:ext cx="8640960"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a:t>
            </a:r>
            <a:r>
              <a:rPr lang="zh-TW" altLang="zh-HK" sz="1400" dirty="0" smtClean="0">
                <a:latin typeface="微軟正黑體" panose="020B0604030504040204" pitchFamily="34" charset="-120"/>
                <a:ea typeface="微軟正黑體" panose="020B0604030504040204" pitchFamily="34" charset="-120"/>
              </a:rPr>
              <a:t>六月</a:t>
            </a:r>
            <a:r>
              <a:rPr lang="zh-TW" altLang="zh-HK" sz="1400" dirty="0">
                <a:latin typeface="微軟正黑體" panose="020B0604030504040204" pitchFamily="34" charset="-120"/>
                <a:ea typeface="微軟正黑體" panose="020B0604030504040204" pitchFamily="34" charset="-120"/>
              </a:rPr>
              <a:t>「非」餐由香港紅十字會、樂施會、國際培幼會及香港救助兒童</a:t>
            </a:r>
            <a:r>
              <a:rPr lang="zh-TW" altLang="zh-HK" sz="1400" dirty="0" smtClean="0">
                <a:latin typeface="微軟正黑體" panose="020B0604030504040204" pitchFamily="34" charset="-120"/>
                <a:ea typeface="微軟正黑體" panose="020B0604030504040204" pitchFamily="34" charset="-120"/>
              </a:rPr>
              <a:t>會</a:t>
            </a:r>
            <a:r>
              <a:rPr lang="zh-TW" altLang="en-US" sz="1400" dirty="0" smtClean="0">
                <a:latin typeface="微軟正黑體" panose="020B0604030504040204" pitchFamily="34" charset="-120"/>
                <a:ea typeface="微軟正黑體" panose="020B0604030504040204" pitchFamily="34" charset="-120"/>
              </a:rPr>
              <a:t>針對東非糧食危機發出</a:t>
            </a:r>
            <a:r>
              <a:rPr lang="zh-TW" altLang="zh-HK" sz="1400" dirty="0" smtClean="0">
                <a:latin typeface="微軟正黑體" panose="020B0604030504040204" pitchFamily="34" charset="-120"/>
                <a:ea typeface="微軟正黑體" panose="020B0604030504040204" pitchFamily="34" charset="-120"/>
              </a:rPr>
              <a:t>聯合</a:t>
            </a:r>
            <a:r>
              <a:rPr lang="zh-TW" altLang="zh-HK" sz="1400" dirty="0">
                <a:latin typeface="微軟正黑體" panose="020B0604030504040204" pitchFamily="34" charset="-120"/>
                <a:ea typeface="微軟正黑體" panose="020B0604030504040204" pitchFamily="34" charset="-120"/>
              </a:rPr>
              <a:t>緊急</a:t>
            </a:r>
            <a:r>
              <a:rPr lang="zh-TW" altLang="zh-HK" sz="1400" dirty="0" smtClean="0">
                <a:latin typeface="微軟正黑體" panose="020B0604030504040204" pitchFamily="34" charset="-120"/>
                <a:ea typeface="微軟正黑體" panose="020B0604030504040204" pitchFamily="34" charset="-120"/>
              </a:rPr>
              <a:t>呼籲</a:t>
            </a:r>
            <a:r>
              <a:rPr lang="zh-TW" altLang="en-US" sz="1400" dirty="0">
                <a:latin typeface="微軟正黑體" panose="020B0604030504040204" pitchFamily="34" charset="-120"/>
                <a:ea typeface="微軟正黑體" panose="020B0604030504040204" pitchFamily="34" charset="-120"/>
              </a:rPr>
              <a:t>。</a:t>
            </a:r>
            <a:endParaRPr lang="zh-HK" altLang="en-US" sz="1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029832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noAutofit/>
          </a:bodyPr>
          <a:lstStyle/>
          <a:p>
            <a:r>
              <a:rPr lang="zh-TW" altLang="en-US" b="1" dirty="0" smtClean="0">
                <a:latin typeface="微軟正黑體" panose="020B0604030504040204" pitchFamily="34" charset="-120"/>
                <a:ea typeface="微軟正黑體" panose="020B0604030504040204" pitchFamily="34" charset="-120"/>
              </a:rPr>
              <a:t>六月非餐</a:t>
            </a:r>
            <a:endParaRPr lang="zh-HK" altLang="en-US" b="1" dirty="0">
              <a:latin typeface="微軟正黑體" panose="020B0604030504040204" pitchFamily="34" charset="-120"/>
              <a:ea typeface="微軟正黑體" panose="020B0604030504040204" pitchFamily="34" charset="-120"/>
            </a:endParaRPr>
          </a:p>
        </p:txBody>
      </p:sp>
      <p:sp>
        <p:nvSpPr>
          <p:cNvPr id="6" name="副標題 5"/>
          <p:cNvSpPr>
            <a:spLocks noGrp="1"/>
          </p:cNvSpPr>
          <p:nvPr>
            <p:ph type="subTitle" idx="1"/>
          </p:nvPr>
        </p:nvSpPr>
        <p:spPr>
          <a:xfrm>
            <a:off x="831820" y="1160748"/>
            <a:ext cx="7700620" cy="4032448"/>
          </a:xfrm>
        </p:spPr>
        <p:txBody>
          <a:bodyPr>
            <a:noAutofit/>
          </a:bodyPr>
          <a:lstStyle/>
          <a:p>
            <a:pPr marL="0" indent="0">
              <a:buNone/>
            </a:pPr>
            <a:r>
              <a:rPr lang="zh-TW" altLang="en-US" sz="2400" b="1" dirty="0" smtClean="0">
                <a:latin typeface="微軟正黑體" panose="020B0604030504040204" pitchFamily="34" charset="-120"/>
                <a:ea typeface="微軟正黑體" panose="020B0604030504040204" pitchFamily="34" charset="-120"/>
              </a:rPr>
              <a:t>步驟</a:t>
            </a:r>
            <a:r>
              <a:rPr lang="en-US" altLang="zh-TW" sz="2400" b="1" dirty="0" smtClean="0">
                <a:latin typeface="微軟正黑體" panose="020B0604030504040204" pitchFamily="34" charset="-120"/>
                <a:ea typeface="微軟正黑體" panose="020B0604030504040204" pitchFamily="34" charset="-120"/>
              </a:rPr>
              <a:t>3</a:t>
            </a:r>
          </a:p>
          <a:p>
            <a:pPr marL="0" indent="0">
              <a:buNone/>
            </a:pPr>
            <a:r>
              <a:rPr lang="zh-TW" altLang="zh-HK" sz="2400" dirty="0" smtClean="0">
                <a:latin typeface="微軟正黑體" panose="020B0604030504040204" pitchFamily="34" charset="-120"/>
                <a:ea typeface="微軟正黑體" panose="020B0604030504040204" pitchFamily="34" charset="-120"/>
              </a:rPr>
              <a:t>上載</a:t>
            </a:r>
            <a:r>
              <a:rPr lang="zh-TW" altLang="en-US" sz="2400" dirty="0" smtClean="0">
                <a:latin typeface="微軟正黑體" panose="020B0604030504040204" pitchFamily="34" charset="-120"/>
                <a:ea typeface="微軟正黑體" panose="020B0604030504040204" pitchFamily="34" charset="-120"/>
              </a:rPr>
              <a:t>你「六月非餐」的</a:t>
            </a:r>
            <a:r>
              <a:rPr lang="zh-TW" altLang="zh-HK" sz="2400" dirty="0" smtClean="0">
                <a:latin typeface="微軟正黑體" panose="020B0604030504040204" pitchFamily="34" charset="-120"/>
                <a:ea typeface="微軟正黑體" panose="020B0604030504040204" pitchFamily="34" charset="-120"/>
              </a:rPr>
              <a:t>相片</a:t>
            </a:r>
            <a:r>
              <a:rPr lang="zh-TW" altLang="zh-HK" sz="2400" dirty="0">
                <a:latin typeface="微軟正黑體" panose="020B0604030504040204" pitchFamily="34" charset="-120"/>
                <a:ea typeface="微軟正黑體" panose="020B0604030504040204" pitchFamily="34" charset="-120"/>
              </a:rPr>
              <a:t>、短片到</a:t>
            </a:r>
            <a:r>
              <a:rPr lang="en-US" altLang="zh-HK" sz="2400" dirty="0">
                <a:latin typeface="微軟正黑體" panose="020B0604030504040204" pitchFamily="34" charset="-120"/>
                <a:ea typeface="微軟正黑體" panose="020B0604030504040204" pitchFamily="34" charset="-120"/>
              </a:rPr>
              <a:t>Facebook / IG</a:t>
            </a:r>
            <a:r>
              <a:rPr lang="zh-TW" altLang="zh-HK" sz="2400" dirty="0" smtClean="0">
                <a:latin typeface="微軟正黑體" panose="020B0604030504040204" pitchFamily="34" charset="-120"/>
                <a:ea typeface="微軟正黑體" panose="020B0604030504040204" pitchFamily="34" charset="-120"/>
              </a:rPr>
              <a:t>，</a:t>
            </a:r>
            <a:endParaRPr lang="en-US" altLang="zh-TW" sz="2400" dirty="0" smtClean="0">
              <a:latin typeface="微軟正黑體" panose="020B0604030504040204" pitchFamily="34" charset="-120"/>
              <a:ea typeface="微軟正黑體" panose="020B0604030504040204" pitchFamily="34" charset="-120"/>
            </a:endParaRPr>
          </a:p>
          <a:p>
            <a:pPr marL="0" indent="0">
              <a:buNone/>
            </a:pPr>
            <a:r>
              <a:rPr lang="zh-TW" altLang="zh-HK" sz="2400" dirty="0" smtClean="0">
                <a:latin typeface="微軟正黑體" panose="020B0604030504040204" pitchFamily="34" charset="-120"/>
                <a:ea typeface="微軟正黑體" panose="020B0604030504040204" pitchFamily="34" charset="-120"/>
              </a:rPr>
              <a:t>加上</a:t>
            </a:r>
            <a:r>
              <a:rPr lang="zh-TW" altLang="en-US" sz="2400" dirty="0" smtClean="0">
                <a:latin typeface="微軟正黑體" panose="020B0604030504040204" pitchFamily="34" charset="-120"/>
                <a:ea typeface="微軟正黑體" panose="020B0604030504040204" pitchFamily="34" charset="-120"/>
              </a:rPr>
              <a:t>指定</a:t>
            </a:r>
            <a:r>
              <a:rPr lang="en-US" altLang="zh-TW" sz="2400" dirty="0" smtClean="0">
                <a:latin typeface="微軟正黑體" panose="020B0604030504040204" pitchFamily="34" charset="-120"/>
                <a:ea typeface="微軟正黑體" panose="020B0604030504040204" pitchFamily="34" charset="-120"/>
              </a:rPr>
              <a:t>hashtag</a:t>
            </a:r>
          </a:p>
          <a:p>
            <a:pPr marL="0" indent="0">
              <a:buNone/>
            </a:pPr>
            <a:r>
              <a:rPr lang="en-AU" altLang="zh-HK" sz="2400" dirty="0" smtClean="0">
                <a:solidFill>
                  <a:srgbClr val="FF0000"/>
                </a:solidFill>
                <a:latin typeface="微軟正黑體" panose="020B0604030504040204" pitchFamily="34" charset="-120"/>
                <a:ea typeface="微軟正黑體" panose="020B0604030504040204" pitchFamily="34" charset="-120"/>
              </a:rPr>
              <a:t>#</a:t>
            </a:r>
            <a:r>
              <a:rPr lang="zh-TW" altLang="zh-HK" sz="2400" dirty="0">
                <a:solidFill>
                  <a:srgbClr val="FF0000"/>
                </a:solidFill>
                <a:latin typeface="微軟正黑體" panose="020B0604030504040204" pitchFamily="34" charset="-120"/>
                <a:ea typeface="微軟正黑體" panose="020B0604030504040204" pitchFamily="34" charset="-120"/>
              </a:rPr>
              <a:t>六月非</a:t>
            </a:r>
            <a:r>
              <a:rPr lang="zh-TW" altLang="zh-HK" sz="2400" dirty="0" smtClean="0">
                <a:solidFill>
                  <a:srgbClr val="FF0000"/>
                </a:solidFill>
                <a:latin typeface="微軟正黑體" panose="020B0604030504040204" pitchFamily="34" charset="-120"/>
                <a:ea typeface="微軟正黑體" panose="020B0604030504040204" pitchFamily="34" charset="-120"/>
              </a:rPr>
              <a:t>餐</a:t>
            </a:r>
            <a:endParaRPr lang="en-US" altLang="zh-TW" sz="2400" dirty="0" smtClean="0">
              <a:solidFill>
                <a:srgbClr val="FF0000"/>
              </a:solidFill>
              <a:latin typeface="微軟正黑體" panose="020B0604030504040204" pitchFamily="34" charset="-120"/>
              <a:ea typeface="微軟正黑體" panose="020B0604030504040204" pitchFamily="34" charset="-120"/>
            </a:endParaRPr>
          </a:p>
          <a:p>
            <a:pPr marL="0" indent="0">
              <a:buNone/>
            </a:pPr>
            <a:r>
              <a:rPr lang="en-AU" altLang="zh-HK" sz="2400" dirty="0" smtClean="0">
                <a:solidFill>
                  <a:srgbClr val="FF0000"/>
                </a:solidFill>
                <a:latin typeface="微軟正黑體" panose="020B0604030504040204" pitchFamily="34" charset="-120"/>
                <a:ea typeface="微軟正黑體" panose="020B0604030504040204" pitchFamily="34" charset="-120"/>
              </a:rPr>
              <a:t>#</a:t>
            </a:r>
            <a:r>
              <a:rPr lang="zh-TW" altLang="zh-HK" sz="2400" dirty="0">
                <a:solidFill>
                  <a:srgbClr val="FF0000"/>
                </a:solidFill>
                <a:latin typeface="微軟正黑體" panose="020B0604030504040204" pitchFamily="34" charset="-120"/>
                <a:ea typeface="微軟正黑體" panose="020B0604030504040204" pitchFamily="34" charset="-120"/>
              </a:rPr>
              <a:t>東非</a:t>
            </a:r>
            <a:r>
              <a:rPr lang="en-AU" altLang="zh-HK" sz="2400" dirty="0">
                <a:solidFill>
                  <a:srgbClr val="FF0000"/>
                </a:solidFill>
                <a:latin typeface="微軟正黑體" panose="020B0604030504040204" pitchFamily="34" charset="-120"/>
                <a:ea typeface="微軟正黑體" panose="020B0604030504040204" pitchFamily="34" charset="-120"/>
              </a:rPr>
              <a:t> </a:t>
            </a:r>
            <a:endParaRPr lang="en-AU" altLang="zh-HK" sz="2400" dirty="0" smtClean="0">
              <a:solidFill>
                <a:srgbClr val="FF0000"/>
              </a:solidFill>
              <a:latin typeface="微軟正黑體" panose="020B0604030504040204" pitchFamily="34" charset="-120"/>
              <a:ea typeface="微軟正黑體" panose="020B0604030504040204" pitchFamily="34" charset="-120"/>
            </a:endParaRPr>
          </a:p>
          <a:p>
            <a:pPr marL="0" indent="0">
              <a:buNone/>
            </a:pPr>
            <a:r>
              <a:rPr lang="en-AU" altLang="zh-HK" sz="2400" dirty="0" smtClean="0">
                <a:solidFill>
                  <a:srgbClr val="FF0000"/>
                </a:solidFill>
                <a:latin typeface="微軟正黑體" panose="020B0604030504040204" pitchFamily="34" charset="-120"/>
                <a:ea typeface="微軟正黑體" panose="020B0604030504040204" pitchFamily="34" charset="-120"/>
              </a:rPr>
              <a:t>#</a:t>
            </a:r>
            <a:r>
              <a:rPr lang="zh-TW" altLang="zh-HK" sz="2400" dirty="0">
                <a:solidFill>
                  <a:srgbClr val="FF0000"/>
                </a:solidFill>
                <a:latin typeface="微軟正黑體" panose="020B0604030504040204" pitchFamily="34" charset="-120"/>
                <a:ea typeface="微軟正黑體" panose="020B0604030504040204" pitchFamily="34" charset="-120"/>
              </a:rPr>
              <a:t>糧食</a:t>
            </a:r>
            <a:r>
              <a:rPr lang="zh-TW" altLang="zh-HK" sz="2400" dirty="0" smtClean="0">
                <a:solidFill>
                  <a:srgbClr val="FF0000"/>
                </a:solidFill>
                <a:latin typeface="微軟正黑體" panose="020B0604030504040204" pitchFamily="34" charset="-120"/>
                <a:ea typeface="微軟正黑體" panose="020B0604030504040204" pitchFamily="34" charset="-120"/>
              </a:rPr>
              <a:t>危機</a:t>
            </a:r>
            <a:endParaRPr lang="en-US" altLang="zh-TW" sz="2400" dirty="0" smtClean="0">
              <a:solidFill>
                <a:srgbClr val="FF0000"/>
              </a:solidFill>
              <a:latin typeface="微軟正黑體" panose="020B0604030504040204" pitchFamily="34" charset="-120"/>
              <a:ea typeface="微軟正黑體" panose="020B0604030504040204" pitchFamily="34" charset="-120"/>
            </a:endParaRPr>
          </a:p>
          <a:p>
            <a:pPr marL="0" indent="0">
              <a:buNone/>
            </a:pPr>
            <a:r>
              <a:rPr lang="zh-TW" altLang="en-US" sz="2400" dirty="0" smtClean="0">
                <a:latin typeface="微軟正黑體" panose="020B0604030504040204" pitchFamily="34" charset="-120"/>
                <a:ea typeface="微軟正黑體" panose="020B0604030504040204" pitchFamily="34" charset="-120"/>
              </a:rPr>
              <a:t>再邀請</a:t>
            </a:r>
            <a:r>
              <a:rPr lang="en-US" altLang="zh-TW" sz="2400" dirty="0" smtClean="0">
                <a:latin typeface="微軟正黑體" panose="020B0604030504040204" pitchFamily="34" charset="-120"/>
                <a:ea typeface="微軟正黑體" panose="020B0604030504040204" pitchFamily="34" charset="-120"/>
              </a:rPr>
              <a:t>3</a:t>
            </a:r>
            <a:r>
              <a:rPr lang="zh-TW" altLang="en-US" sz="2400" dirty="0" smtClean="0">
                <a:latin typeface="微軟正黑體" panose="020B0604030504040204" pitchFamily="34" charset="-120"/>
                <a:ea typeface="微軟正黑體" panose="020B0604030504040204" pitchFamily="34" charset="-120"/>
              </a:rPr>
              <a:t>位朋友參與「六月非餐」行動</a:t>
            </a:r>
            <a:r>
              <a:rPr lang="zh-TW" altLang="zh-HK" sz="2400" dirty="0" smtClean="0">
                <a:latin typeface="微軟正黑體" panose="020B0604030504040204" pitchFamily="34" charset="-120"/>
                <a:ea typeface="微軟正黑體" panose="020B0604030504040204" pitchFamily="34" charset="-120"/>
              </a:rPr>
              <a:t>並</a:t>
            </a:r>
            <a:r>
              <a:rPr lang="zh-TW" altLang="zh-HK" sz="2400" dirty="0">
                <a:latin typeface="微軟正黑體" panose="020B0604030504040204" pitchFamily="34" charset="-120"/>
                <a:ea typeface="微軟正黑體" panose="020B0604030504040204" pitchFamily="34" charset="-120"/>
              </a:rPr>
              <a:t>說明</a:t>
            </a:r>
            <a:r>
              <a:rPr lang="zh-TW" altLang="zh-HK" sz="2400" dirty="0" smtClean="0">
                <a:latin typeface="微軟正黑體" panose="020B0604030504040204" pitchFamily="34" charset="-120"/>
                <a:ea typeface="微軟正黑體" panose="020B0604030504040204" pitchFamily="34" charset="-120"/>
              </a:rPr>
              <a:t>做法</a:t>
            </a:r>
            <a:r>
              <a:rPr lang="zh-TW" altLang="en-US" sz="2400" dirty="0" smtClean="0">
                <a:latin typeface="微軟正黑體" panose="020B0604030504040204" pitchFamily="34" charset="-120"/>
                <a:ea typeface="微軟正黑體" panose="020B0604030504040204" pitchFamily="34" charset="-120"/>
              </a:rPr>
              <a:t>。</a:t>
            </a:r>
            <a:endParaRPr lang="zh-HK" altLang="en-US" sz="2400" dirty="0"/>
          </a:p>
        </p:txBody>
      </p:sp>
      <p:sp>
        <p:nvSpPr>
          <p:cNvPr id="15" name="文字方塊 14"/>
          <p:cNvSpPr txBox="1"/>
          <p:nvPr/>
        </p:nvSpPr>
        <p:spPr>
          <a:xfrm>
            <a:off x="831820" y="4731531"/>
            <a:ext cx="7412588" cy="923330"/>
          </a:xfrm>
          <a:prstGeom prst="rect">
            <a:avLst/>
          </a:prstGeom>
          <a:noFill/>
        </p:spPr>
        <p:txBody>
          <a:bodyPr wrap="square" rtlCol="0">
            <a:spAutoFit/>
          </a:bodyPr>
          <a:lstStyle/>
          <a:p>
            <a:r>
              <a:rPr lang="zh-TW" altLang="zh-HK" sz="3600" b="1" dirty="0">
                <a:solidFill>
                  <a:srgbClr val="FF0000"/>
                </a:solidFill>
                <a:latin typeface="微軟正黑體" panose="020B0604030504040204" pitchFamily="34" charset="-120"/>
                <a:ea typeface="微軟正黑體" panose="020B0604030504040204" pitchFamily="34" charset="-120"/>
              </a:rPr>
              <a:t>讓全城的每一餐也為</a:t>
            </a:r>
            <a:r>
              <a:rPr lang="zh-TW" altLang="zh-HK" sz="3600" b="1" dirty="0" smtClean="0">
                <a:solidFill>
                  <a:srgbClr val="FF0000"/>
                </a:solidFill>
                <a:latin typeface="微軟正黑體" panose="020B0604030504040204" pitchFamily="34" charset="-120"/>
                <a:ea typeface="微軟正黑體" panose="020B0604030504040204" pitchFamily="34" charset="-120"/>
              </a:rPr>
              <a:t>非</a:t>
            </a:r>
            <a:r>
              <a:rPr lang="zh-TW" altLang="en-US" sz="3600" b="1" dirty="0" smtClean="0">
                <a:solidFill>
                  <a:srgbClr val="FF0000"/>
                </a:solidFill>
                <a:latin typeface="微軟正黑體" panose="020B0604030504040204" pitchFamily="34" charset="-120"/>
                <a:ea typeface="微軟正黑體" panose="020B0604030504040204" pitchFamily="34" charset="-120"/>
              </a:rPr>
              <a:t>洲</a:t>
            </a:r>
            <a:r>
              <a:rPr lang="zh-TW" altLang="zh-HK" sz="3600" b="1" dirty="0" smtClean="0">
                <a:solidFill>
                  <a:srgbClr val="FF0000"/>
                </a:solidFill>
                <a:latin typeface="微軟正黑體" panose="020B0604030504040204" pitchFamily="34" charset="-120"/>
                <a:ea typeface="微軟正黑體" panose="020B0604030504040204" pitchFamily="34" charset="-120"/>
              </a:rPr>
              <a:t>災民</a:t>
            </a:r>
            <a:r>
              <a:rPr lang="zh-TW" altLang="zh-HK" sz="3600" b="1" dirty="0">
                <a:solidFill>
                  <a:srgbClr val="FF0000"/>
                </a:solidFill>
                <a:latin typeface="微軟正黑體" panose="020B0604030504040204" pitchFamily="34" charset="-120"/>
                <a:ea typeface="微軟正黑體" panose="020B0604030504040204" pitchFamily="34" charset="-120"/>
              </a:rPr>
              <a:t>打氣！</a:t>
            </a:r>
          </a:p>
          <a:p>
            <a:endParaRPr lang="zh-HK" altLang="en-US" dirty="0"/>
          </a:p>
        </p:txBody>
      </p:sp>
      <p:sp>
        <p:nvSpPr>
          <p:cNvPr id="7" name="文字方塊 6"/>
          <p:cNvSpPr txBox="1"/>
          <p:nvPr/>
        </p:nvSpPr>
        <p:spPr>
          <a:xfrm>
            <a:off x="395536" y="6489564"/>
            <a:ext cx="8640960"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a:t>
            </a:r>
            <a:r>
              <a:rPr lang="zh-TW" altLang="zh-HK" sz="1400" dirty="0" smtClean="0">
                <a:latin typeface="微軟正黑體" panose="020B0604030504040204" pitchFamily="34" charset="-120"/>
                <a:ea typeface="微軟正黑體" panose="020B0604030504040204" pitchFamily="34" charset="-120"/>
              </a:rPr>
              <a:t>六月</a:t>
            </a:r>
            <a:r>
              <a:rPr lang="zh-TW" altLang="zh-HK" sz="1400" dirty="0">
                <a:latin typeface="微軟正黑體" panose="020B0604030504040204" pitchFamily="34" charset="-120"/>
                <a:ea typeface="微軟正黑體" panose="020B0604030504040204" pitchFamily="34" charset="-120"/>
              </a:rPr>
              <a:t>「非」餐由香港紅十字會、樂施會、國際培幼會及香港救助兒童</a:t>
            </a:r>
            <a:r>
              <a:rPr lang="zh-TW" altLang="zh-HK" sz="1400" dirty="0" smtClean="0">
                <a:latin typeface="微軟正黑體" panose="020B0604030504040204" pitchFamily="34" charset="-120"/>
                <a:ea typeface="微軟正黑體" panose="020B0604030504040204" pitchFamily="34" charset="-120"/>
              </a:rPr>
              <a:t>會</a:t>
            </a:r>
            <a:r>
              <a:rPr lang="zh-TW" altLang="en-US" sz="1400" dirty="0" smtClean="0">
                <a:latin typeface="微軟正黑體" panose="020B0604030504040204" pitchFamily="34" charset="-120"/>
                <a:ea typeface="微軟正黑體" panose="020B0604030504040204" pitchFamily="34" charset="-120"/>
              </a:rPr>
              <a:t>針對東非糧食危機發出</a:t>
            </a:r>
            <a:r>
              <a:rPr lang="zh-TW" altLang="zh-HK" sz="1400" dirty="0" smtClean="0">
                <a:latin typeface="微軟正黑體" panose="020B0604030504040204" pitchFamily="34" charset="-120"/>
                <a:ea typeface="微軟正黑體" panose="020B0604030504040204" pitchFamily="34" charset="-120"/>
              </a:rPr>
              <a:t>聯合</a:t>
            </a:r>
            <a:r>
              <a:rPr lang="zh-TW" altLang="zh-HK" sz="1400" dirty="0">
                <a:latin typeface="微軟正黑體" panose="020B0604030504040204" pitchFamily="34" charset="-120"/>
                <a:ea typeface="微軟正黑體" panose="020B0604030504040204" pitchFamily="34" charset="-120"/>
              </a:rPr>
              <a:t>緊急</a:t>
            </a:r>
            <a:r>
              <a:rPr lang="zh-TW" altLang="zh-HK" sz="1400" dirty="0" smtClean="0">
                <a:latin typeface="微軟正黑體" panose="020B0604030504040204" pitchFamily="34" charset="-120"/>
                <a:ea typeface="微軟正黑體" panose="020B0604030504040204" pitchFamily="34" charset="-120"/>
              </a:rPr>
              <a:t>呼籲</a:t>
            </a:r>
            <a:r>
              <a:rPr lang="zh-TW" altLang="en-US" sz="1400" dirty="0">
                <a:latin typeface="微軟正黑體" panose="020B0604030504040204" pitchFamily="34" charset="-120"/>
                <a:ea typeface="微軟正黑體" panose="020B0604030504040204" pitchFamily="34" charset="-120"/>
              </a:rPr>
              <a:t>。</a:t>
            </a:r>
            <a:endParaRPr lang="zh-HK" altLang="en-US" sz="1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313687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endParaRPr lang="zh-HK" altLang="en-US"/>
          </a:p>
        </p:txBody>
      </p:sp>
      <p:sp>
        <p:nvSpPr>
          <p:cNvPr id="3" name="副標題 2"/>
          <p:cNvSpPr>
            <a:spLocks noGrp="1"/>
          </p:cNvSpPr>
          <p:nvPr>
            <p:ph type="subTitle" idx="1"/>
          </p:nvPr>
        </p:nvSpPr>
        <p:spPr/>
        <p:txBody>
          <a:bodyPr/>
          <a:lstStyle/>
          <a:p>
            <a:endParaRPr lang="zh-HK" altLang="en-US"/>
          </a:p>
        </p:txBody>
      </p:sp>
      <p:pic>
        <p:nvPicPr>
          <p:cNvPr id="4" name="圖片 3"/>
          <p:cNvPicPr>
            <a:picLocks noChangeAspect="1"/>
          </p:cNvPicPr>
          <p:nvPr/>
        </p:nvPicPr>
        <p:blipFill rotWithShape="1">
          <a:blip r:embed="rId2"/>
          <a:srcRect l="42691" t="16401" r="34157" b="25640"/>
          <a:stretch/>
        </p:blipFill>
        <p:spPr>
          <a:xfrm>
            <a:off x="2339752" y="21287"/>
            <a:ext cx="4320480" cy="6083941"/>
          </a:xfrm>
          <a:prstGeom prst="rect">
            <a:avLst/>
          </a:prstGeom>
          <a:effectLst>
            <a:outerShdw blurRad="50800" dist="38100" dir="2700000" algn="tl" rotWithShape="0">
              <a:prstClr val="black">
                <a:alpha val="40000"/>
              </a:prstClr>
            </a:outerShdw>
          </a:effectLst>
        </p:spPr>
      </p:pic>
      <p:sp>
        <p:nvSpPr>
          <p:cNvPr id="5" name="文字方塊 4"/>
          <p:cNvSpPr txBox="1"/>
          <p:nvPr/>
        </p:nvSpPr>
        <p:spPr>
          <a:xfrm>
            <a:off x="395536" y="6489564"/>
            <a:ext cx="8640960"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a:t>
            </a:r>
            <a:r>
              <a:rPr lang="zh-TW" altLang="zh-HK" sz="1400" dirty="0" smtClean="0">
                <a:latin typeface="微軟正黑體" panose="020B0604030504040204" pitchFamily="34" charset="-120"/>
                <a:ea typeface="微軟正黑體" panose="020B0604030504040204" pitchFamily="34" charset="-120"/>
              </a:rPr>
              <a:t>六月</a:t>
            </a:r>
            <a:r>
              <a:rPr lang="zh-TW" altLang="zh-HK" sz="1400" dirty="0">
                <a:latin typeface="微軟正黑體" panose="020B0604030504040204" pitchFamily="34" charset="-120"/>
                <a:ea typeface="微軟正黑體" panose="020B0604030504040204" pitchFamily="34" charset="-120"/>
              </a:rPr>
              <a:t>「非」餐由香港紅十字會、樂施會、國際培幼會及香港救助兒童</a:t>
            </a:r>
            <a:r>
              <a:rPr lang="zh-TW" altLang="zh-HK" sz="1400" dirty="0" smtClean="0">
                <a:latin typeface="微軟正黑體" panose="020B0604030504040204" pitchFamily="34" charset="-120"/>
                <a:ea typeface="微軟正黑體" panose="020B0604030504040204" pitchFamily="34" charset="-120"/>
              </a:rPr>
              <a:t>會</a:t>
            </a:r>
            <a:r>
              <a:rPr lang="zh-TW" altLang="en-US" sz="1400" dirty="0" smtClean="0">
                <a:latin typeface="微軟正黑體" panose="020B0604030504040204" pitchFamily="34" charset="-120"/>
                <a:ea typeface="微軟正黑體" panose="020B0604030504040204" pitchFamily="34" charset="-120"/>
              </a:rPr>
              <a:t>針對東非糧食危機發出</a:t>
            </a:r>
            <a:r>
              <a:rPr lang="zh-TW" altLang="zh-HK" sz="1400" dirty="0" smtClean="0">
                <a:latin typeface="微軟正黑體" panose="020B0604030504040204" pitchFamily="34" charset="-120"/>
                <a:ea typeface="微軟正黑體" panose="020B0604030504040204" pitchFamily="34" charset="-120"/>
              </a:rPr>
              <a:t>聯合</a:t>
            </a:r>
            <a:r>
              <a:rPr lang="zh-TW" altLang="zh-HK" sz="1400" dirty="0">
                <a:latin typeface="微軟正黑體" panose="020B0604030504040204" pitchFamily="34" charset="-120"/>
                <a:ea typeface="微軟正黑體" panose="020B0604030504040204" pitchFamily="34" charset="-120"/>
              </a:rPr>
              <a:t>緊急</a:t>
            </a:r>
            <a:r>
              <a:rPr lang="zh-TW" altLang="zh-HK" sz="1400" dirty="0" smtClean="0">
                <a:latin typeface="微軟正黑體" panose="020B0604030504040204" pitchFamily="34" charset="-120"/>
                <a:ea typeface="微軟正黑體" panose="020B0604030504040204" pitchFamily="34" charset="-120"/>
              </a:rPr>
              <a:t>呼籲</a:t>
            </a:r>
            <a:r>
              <a:rPr lang="zh-TW" altLang="en-US" sz="1400" dirty="0">
                <a:latin typeface="微軟正黑體" panose="020B0604030504040204" pitchFamily="34" charset="-120"/>
                <a:ea typeface="微軟正黑體" panose="020B0604030504040204" pitchFamily="34" charset="-120"/>
              </a:rPr>
              <a:t>。</a:t>
            </a:r>
            <a:endParaRPr lang="zh-HK" altLang="en-US" sz="1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14661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ctrTitle"/>
          </p:nvPr>
        </p:nvSpPr>
        <p:spPr>
          <a:xfrm>
            <a:off x="751340" y="434281"/>
            <a:ext cx="7776864" cy="648071"/>
          </a:xfrm>
        </p:spPr>
        <p:txBody>
          <a:bodyPr>
            <a:normAutofit fontScale="90000"/>
          </a:bodyPr>
          <a:lstStyle/>
          <a:p>
            <a:r>
              <a:rPr lang="zh-TW" altLang="en-US" dirty="0">
                <a:latin typeface="微軟正黑體" pitchFamily="34" charset="-120"/>
                <a:ea typeface="微軟正黑體" pitchFamily="34" charset="-120"/>
              </a:rPr>
              <a:t>你也可以為人們帶來</a:t>
            </a:r>
            <a:r>
              <a:rPr lang="zh-TW" altLang="en-US" b="1" dirty="0">
                <a:solidFill>
                  <a:srgbClr val="FF0000"/>
                </a:solidFill>
                <a:latin typeface="微軟正黑體" pitchFamily="34" charset="-120"/>
                <a:ea typeface="微軟正黑體" pitchFamily="34" charset="-120"/>
              </a:rPr>
              <a:t>希望</a:t>
            </a:r>
            <a:br>
              <a:rPr lang="zh-TW" altLang="en-US" b="1" dirty="0">
                <a:solidFill>
                  <a:srgbClr val="FF0000"/>
                </a:solidFill>
                <a:latin typeface="微軟正黑體" pitchFamily="34" charset="-120"/>
                <a:ea typeface="微軟正黑體" pitchFamily="34" charset="-120"/>
              </a:rPr>
            </a:br>
            <a:endParaRPr lang="zh-HK" altLang="en-US" dirty="0"/>
          </a:p>
        </p:txBody>
      </p:sp>
      <p:sp>
        <p:nvSpPr>
          <p:cNvPr id="9" name="副標題 8"/>
          <p:cNvSpPr>
            <a:spLocks noGrp="1"/>
          </p:cNvSpPr>
          <p:nvPr>
            <p:ph type="subTitle" idx="1"/>
          </p:nvPr>
        </p:nvSpPr>
        <p:spPr/>
        <p:txBody>
          <a:bodyPr/>
          <a:lstStyle/>
          <a:p>
            <a:endParaRPr lang="zh-HK" altLang="en-US" dirty="0"/>
          </a:p>
        </p:txBody>
      </p:sp>
      <p:pic>
        <p:nvPicPr>
          <p:cNvPr id="10" name="圖片 9"/>
          <p:cNvPicPr>
            <a:picLocks noChangeAspect="1"/>
          </p:cNvPicPr>
          <p:nvPr/>
        </p:nvPicPr>
        <p:blipFill rotWithShape="1">
          <a:blip r:embed="rId3" cstate="print">
            <a:extLst>
              <a:ext uri="{28A0092B-C50C-407E-A947-70E740481C1C}">
                <a14:useLocalDpi xmlns:a14="http://schemas.microsoft.com/office/drawing/2010/main" val="0"/>
              </a:ext>
            </a:extLst>
          </a:blip>
          <a:srcRect b="8761"/>
          <a:stretch/>
        </p:blipFill>
        <p:spPr>
          <a:xfrm>
            <a:off x="607727" y="875183"/>
            <a:ext cx="4351148" cy="2647528"/>
          </a:xfrm>
          <a:prstGeom prst="rect">
            <a:avLst/>
          </a:prstGeom>
        </p:spPr>
      </p:pic>
      <p:pic>
        <p:nvPicPr>
          <p:cNvPr id="11" name="圖片 10"/>
          <p:cNvPicPr>
            <a:picLocks noChangeAspect="1"/>
          </p:cNvPicPr>
          <p:nvPr/>
        </p:nvPicPr>
        <p:blipFill rotWithShape="1">
          <a:blip r:embed="rId4" cstate="print">
            <a:extLst>
              <a:ext uri="{28A0092B-C50C-407E-A947-70E740481C1C}">
                <a14:useLocalDpi xmlns:a14="http://schemas.microsoft.com/office/drawing/2010/main" val="0"/>
              </a:ext>
            </a:extLst>
          </a:blip>
          <a:srcRect t="965"/>
          <a:stretch/>
        </p:blipFill>
        <p:spPr>
          <a:xfrm>
            <a:off x="4961543" y="875183"/>
            <a:ext cx="4083888" cy="2692968"/>
          </a:xfrm>
          <a:prstGeom prst="rect">
            <a:avLst/>
          </a:prstGeom>
        </p:spPr>
      </p:pic>
      <p:pic>
        <p:nvPicPr>
          <p:cNvPr id="12" name="圖片 11"/>
          <p:cNvPicPr>
            <a:picLocks noChangeAspect="1"/>
          </p:cNvPicPr>
          <p:nvPr/>
        </p:nvPicPr>
        <p:blipFill rotWithShape="1">
          <a:blip r:embed="rId5">
            <a:extLst>
              <a:ext uri="{28A0092B-C50C-407E-A947-70E740481C1C}">
                <a14:useLocalDpi xmlns:a14="http://schemas.microsoft.com/office/drawing/2010/main" val="0"/>
              </a:ext>
            </a:extLst>
          </a:blip>
          <a:srcRect l="937" b="10939"/>
          <a:stretch/>
        </p:blipFill>
        <p:spPr>
          <a:xfrm>
            <a:off x="610340" y="3492599"/>
            <a:ext cx="8435036" cy="4259111"/>
          </a:xfrm>
          <a:prstGeom prst="rect">
            <a:avLst/>
          </a:prstGeom>
        </p:spPr>
      </p:pic>
      <p:sp>
        <p:nvSpPr>
          <p:cNvPr id="13" name="文字方塊 12"/>
          <p:cNvSpPr txBox="1"/>
          <p:nvPr/>
        </p:nvSpPr>
        <p:spPr>
          <a:xfrm>
            <a:off x="4233272" y="3136356"/>
            <a:ext cx="594586" cy="369332"/>
          </a:xfrm>
          <a:prstGeom prst="rect">
            <a:avLst/>
          </a:prstGeom>
          <a:noFill/>
        </p:spPr>
        <p:txBody>
          <a:bodyPr wrap="none" rtlCol="0">
            <a:spAutoFit/>
          </a:bodyPr>
          <a:lstStyle/>
          <a:p>
            <a:r>
              <a:rPr lang="en-US" altLang="zh-HK" dirty="0" smtClean="0"/>
              <a:t>IFRC</a:t>
            </a:r>
            <a:endParaRPr lang="zh-HK" altLang="en-US" dirty="0"/>
          </a:p>
        </p:txBody>
      </p:sp>
      <p:sp>
        <p:nvSpPr>
          <p:cNvPr id="14" name="文字方塊 13"/>
          <p:cNvSpPr txBox="1"/>
          <p:nvPr/>
        </p:nvSpPr>
        <p:spPr>
          <a:xfrm>
            <a:off x="8233656" y="3136356"/>
            <a:ext cx="594586" cy="369332"/>
          </a:xfrm>
          <a:prstGeom prst="rect">
            <a:avLst/>
          </a:prstGeom>
          <a:noFill/>
        </p:spPr>
        <p:txBody>
          <a:bodyPr wrap="none" rtlCol="0">
            <a:spAutoFit/>
          </a:bodyPr>
          <a:lstStyle/>
          <a:p>
            <a:r>
              <a:rPr lang="en-US" altLang="zh-HK" dirty="0" smtClean="0"/>
              <a:t>IFRC</a:t>
            </a:r>
            <a:endParaRPr lang="zh-HK" altLang="en-US" dirty="0"/>
          </a:p>
        </p:txBody>
      </p:sp>
      <p:sp>
        <p:nvSpPr>
          <p:cNvPr id="15" name="文字方塊 14"/>
          <p:cNvSpPr txBox="1"/>
          <p:nvPr/>
        </p:nvSpPr>
        <p:spPr>
          <a:xfrm>
            <a:off x="8233656" y="6449805"/>
            <a:ext cx="612219" cy="369332"/>
          </a:xfrm>
          <a:prstGeom prst="rect">
            <a:avLst/>
          </a:prstGeom>
          <a:noFill/>
        </p:spPr>
        <p:txBody>
          <a:bodyPr wrap="none" rtlCol="0">
            <a:spAutoFit/>
          </a:bodyPr>
          <a:lstStyle/>
          <a:p>
            <a:r>
              <a:rPr lang="en-US" altLang="zh-HK" dirty="0" smtClean="0"/>
              <a:t>ICRC</a:t>
            </a:r>
            <a:endParaRPr lang="zh-HK" altLang="en-US" dirty="0"/>
          </a:p>
        </p:txBody>
      </p:sp>
    </p:spTree>
    <p:extLst>
      <p:ext uri="{BB962C8B-B14F-4D97-AF65-F5344CB8AC3E}">
        <p14:creationId xmlns:p14="http://schemas.microsoft.com/office/powerpoint/2010/main" val="6024102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0" y="1600200"/>
            <a:ext cx="8686800" cy="4525963"/>
          </a:xfrm>
        </p:spPr>
        <p:txBody>
          <a:bodyPr/>
          <a:lstStyle/>
          <a:p>
            <a:pPr marL="0" indent="0" fontAlgn="auto">
              <a:spcBef>
                <a:spcPts val="0"/>
              </a:spcBef>
              <a:spcAft>
                <a:spcPts val="0"/>
              </a:spcAft>
              <a:buNone/>
              <a:defRPr/>
            </a:pPr>
            <a:r>
              <a:rPr lang="en-US" altLang="zh-TW" cap="all" dirty="0" smtClean="0">
                <a:ln w="9525" cmpd="sng">
                  <a:noFill/>
                  <a:prstDash val="solid"/>
                </a:ln>
                <a:solidFill>
                  <a:srgbClr val="FF0000"/>
                </a:solidFill>
                <a:latin typeface="微軟正黑體" pitchFamily="34" charset="-120"/>
                <a:ea typeface="微軟正黑體" pitchFamily="34" charset="-120"/>
              </a:rPr>
              <a:t>	</a:t>
            </a:r>
            <a:r>
              <a:rPr lang="zh-TW" altLang="en-US" b="1" cap="all" dirty="0" smtClean="0">
                <a:ln w="9525" cmpd="sng">
                  <a:noFill/>
                  <a:prstDash val="solid"/>
                </a:ln>
                <a:solidFill>
                  <a:srgbClr val="FF0000"/>
                </a:solidFill>
                <a:latin typeface="微軟正黑體" pitchFamily="34" charset="-120"/>
                <a:ea typeface="微軟正黑體" pitchFamily="34" charset="-120"/>
              </a:rPr>
              <a:t>所有人</a:t>
            </a:r>
            <a:r>
              <a:rPr lang="zh-TW" altLang="en-US" b="1" cap="all" dirty="0" smtClean="0">
                <a:ln w="9525" cmpd="sng">
                  <a:noFill/>
                  <a:prstDash val="solid"/>
                </a:ln>
                <a:latin typeface="微軟正黑體" pitchFamily="34" charset="-120"/>
                <a:ea typeface="微軟正黑體" pitchFamily="34" charset="-120"/>
              </a:rPr>
              <a:t>，都能在各自的領域，</a:t>
            </a:r>
            <a:endParaRPr lang="en-US" altLang="zh-TW" b="1" cap="all" dirty="0" smtClean="0">
              <a:ln w="9525" cmpd="sng">
                <a:noFill/>
                <a:prstDash val="solid"/>
              </a:ln>
              <a:latin typeface="微軟正黑體" pitchFamily="34" charset="-120"/>
              <a:ea typeface="微軟正黑體" pitchFamily="34" charset="-120"/>
            </a:endParaRPr>
          </a:p>
          <a:p>
            <a:pPr fontAlgn="auto">
              <a:spcBef>
                <a:spcPts val="0"/>
              </a:spcBef>
              <a:spcAft>
                <a:spcPts val="0"/>
              </a:spcAft>
              <a:buNone/>
              <a:defRPr/>
            </a:pPr>
            <a:r>
              <a:rPr lang="en-US" altLang="zh-TW" b="1" cap="all" dirty="0" smtClean="0">
                <a:ln w="9525" cmpd="sng">
                  <a:noFill/>
                  <a:prstDash val="solid"/>
                </a:ln>
                <a:latin typeface="微軟正黑體" pitchFamily="34" charset="-120"/>
                <a:ea typeface="微軟正黑體" pitchFamily="34" charset="-120"/>
              </a:rPr>
              <a:t>		</a:t>
            </a:r>
            <a:r>
              <a:rPr lang="zh-TW" altLang="en-US" b="1" cap="all" dirty="0" smtClean="0">
                <a:ln w="9525" cmpd="sng">
                  <a:noFill/>
                  <a:prstDash val="solid"/>
                </a:ln>
                <a:latin typeface="微軟正黑體" pitchFamily="34" charset="-120"/>
                <a:ea typeface="微軟正黑體" pitchFamily="34" charset="-120"/>
              </a:rPr>
              <a:t>用不同的方式，</a:t>
            </a:r>
            <a:r>
              <a:rPr lang="zh-TW" altLang="en-US" b="1" cap="all" dirty="0" smtClean="0">
                <a:ln w="9525" cmpd="sng">
                  <a:noFill/>
                  <a:prstDash val="solid"/>
                </a:ln>
                <a:solidFill>
                  <a:srgbClr val="FF0000"/>
                </a:solidFill>
                <a:latin typeface="微軟正黑體" pitchFamily="34" charset="-120"/>
                <a:ea typeface="微軟正黑體" pitchFamily="34" charset="-120"/>
              </a:rPr>
              <a:t>力所能及</a:t>
            </a:r>
            <a:r>
              <a:rPr lang="zh-TW" altLang="en-US" b="1" cap="all" dirty="0" smtClean="0">
                <a:ln w="9525" cmpd="sng">
                  <a:noFill/>
                  <a:prstDash val="solid"/>
                </a:ln>
                <a:latin typeface="微軟正黑體" pitchFamily="34" charset="-120"/>
                <a:ea typeface="微軟正黑體" pitchFamily="34" charset="-120"/>
              </a:rPr>
              <a:t>地做點事，</a:t>
            </a:r>
            <a:endParaRPr lang="en-US" altLang="zh-TW" b="1" cap="all" dirty="0" smtClean="0">
              <a:ln w="9525" cmpd="sng">
                <a:noFill/>
                <a:prstDash val="solid"/>
              </a:ln>
              <a:latin typeface="微軟正黑體" pitchFamily="34" charset="-120"/>
              <a:ea typeface="微軟正黑體" pitchFamily="34" charset="-120"/>
            </a:endParaRPr>
          </a:p>
          <a:p>
            <a:pPr fontAlgn="auto">
              <a:spcBef>
                <a:spcPts val="0"/>
              </a:spcBef>
              <a:spcAft>
                <a:spcPts val="0"/>
              </a:spcAft>
              <a:buNone/>
              <a:defRPr/>
            </a:pPr>
            <a:r>
              <a:rPr lang="en-US" altLang="zh-TW" b="1" cap="all" dirty="0" smtClean="0">
                <a:ln w="9525" cmpd="sng">
                  <a:noFill/>
                  <a:prstDash val="solid"/>
                </a:ln>
                <a:solidFill>
                  <a:srgbClr val="FF0000"/>
                </a:solidFill>
                <a:latin typeface="微軟正黑體" pitchFamily="34" charset="-120"/>
                <a:ea typeface="微軟正黑體" pitchFamily="34" charset="-120"/>
              </a:rPr>
              <a:t>		</a:t>
            </a:r>
            <a:r>
              <a:rPr lang="zh-TW" altLang="en-US" b="1" cap="all" dirty="0" smtClean="0">
                <a:ln w="9525" cmpd="sng">
                  <a:noFill/>
                  <a:prstDash val="solid"/>
                </a:ln>
                <a:solidFill>
                  <a:srgbClr val="FF0000"/>
                </a:solidFill>
                <a:latin typeface="微軟正黑體" pitchFamily="34" charset="-120"/>
                <a:ea typeface="微軟正黑體" pitchFamily="34" charset="-120"/>
              </a:rPr>
              <a:t>推動人道工作</a:t>
            </a:r>
            <a:r>
              <a:rPr lang="zh-TW" altLang="en-US" b="1" cap="all" dirty="0" smtClean="0">
                <a:ln w="9525" cmpd="sng">
                  <a:noFill/>
                  <a:prstDash val="solid"/>
                </a:ln>
                <a:latin typeface="微軟正黑體" pitchFamily="34" charset="-120"/>
                <a:ea typeface="微軟正黑體" pitchFamily="34" charset="-120"/>
              </a:rPr>
              <a:t>向前發展。</a:t>
            </a:r>
            <a:endParaRPr lang="en-US" altLang="zh-TW" b="1" cap="all" dirty="0" smtClean="0">
              <a:ln w="9525" cmpd="sng">
                <a:noFill/>
                <a:prstDash val="solid"/>
              </a:ln>
              <a:latin typeface="微軟正黑體" pitchFamily="34" charset="-120"/>
              <a:ea typeface="微軟正黑體" pitchFamily="34" charset="-120"/>
            </a:endParaRPr>
          </a:p>
          <a:p>
            <a:pPr fontAlgn="auto">
              <a:spcBef>
                <a:spcPts val="0"/>
              </a:spcBef>
              <a:spcAft>
                <a:spcPts val="0"/>
              </a:spcAft>
              <a:defRPr/>
            </a:pPr>
            <a:endParaRPr lang="en-US" altLang="zh-TW" cap="all" dirty="0" smtClean="0">
              <a:ln w="9525" cmpd="sng">
                <a:noFill/>
                <a:prstDash val="solid"/>
              </a:ln>
              <a:latin typeface="微軟正黑體" pitchFamily="34" charset="-120"/>
              <a:ea typeface="微軟正黑體" pitchFamily="34" charset="-120"/>
            </a:endParaRPr>
          </a:p>
          <a:p>
            <a:pPr marL="0" indent="0" algn="r" fontAlgn="auto">
              <a:spcBef>
                <a:spcPts val="0"/>
              </a:spcBef>
              <a:spcAft>
                <a:spcPts val="0"/>
              </a:spcAft>
              <a:buNone/>
              <a:defRPr/>
            </a:pPr>
            <a:r>
              <a:rPr lang="zh-TW" altLang="en-US" sz="2000" cap="all" dirty="0" smtClean="0">
                <a:ln w="3175" cmpd="sng">
                  <a:noFill/>
                  <a:prstDash val="solid"/>
                </a:ln>
                <a:latin typeface="微軟正黑體" pitchFamily="34" charset="-120"/>
                <a:ea typeface="微軟正黑體" pitchFamily="34" charset="-120"/>
              </a:rPr>
              <a:t>亨利</a:t>
            </a:r>
            <a:r>
              <a:rPr lang="en-US" altLang="zh-TW" sz="2000" cap="all" dirty="0" smtClean="0">
                <a:ln w="3175" cmpd="sng">
                  <a:noFill/>
                  <a:prstDash val="solid"/>
                </a:ln>
                <a:latin typeface="微軟正黑體" pitchFamily="34" charset="-120"/>
                <a:ea typeface="微軟正黑體" pitchFamily="34" charset="-120"/>
              </a:rPr>
              <a:t>‧</a:t>
            </a:r>
            <a:r>
              <a:rPr lang="zh-TW" altLang="en-US" sz="2000" cap="all" dirty="0" smtClean="0">
                <a:ln w="3175" cmpd="sng">
                  <a:noFill/>
                  <a:prstDash val="solid"/>
                </a:ln>
                <a:latin typeface="微軟正黑體" pitchFamily="34" charset="-120"/>
                <a:ea typeface="微軟正黑體" pitchFamily="34" charset="-120"/>
              </a:rPr>
              <a:t>杜南</a:t>
            </a:r>
            <a:r>
              <a:rPr lang="en-US" altLang="zh-TW" sz="2000" cap="all" dirty="0" smtClean="0">
                <a:ln w="3175" cmpd="sng">
                  <a:noFill/>
                  <a:prstDash val="solid"/>
                </a:ln>
                <a:latin typeface="微軟正黑體" pitchFamily="34" charset="-120"/>
                <a:ea typeface="微軟正黑體" pitchFamily="34" charset="-120"/>
              </a:rPr>
              <a:t>(</a:t>
            </a:r>
            <a:r>
              <a:rPr lang="zh-TW" altLang="en-US" sz="2000" cap="all" dirty="0" smtClean="0">
                <a:ln w="3175" cmpd="sng">
                  <a:noFill/>
                  <a:prstDash val="solid"/>
                </a:ln>
                <a:latin typeface="微軟正黑體" pitchFamily="34" charset="-120"/>
                <a:ea typeface="微軟正黑體" pitchFamily="34" charset="-120"/>
              </a:rPr>
              <a:t>國際紅十字運動始創人</a:t>
            </a:r>
            <a:r>
              <a:rPr lang="en-US" altLang="zh-TW" sz="2000" cap="all" dirty="0" smtClean="0">
                <a:ln w="3175" cmpd="sng">
                  <a:noFill/>
                  <a:prstDash val="solid"/>
                </a:ln>
                <a:latin typeface="微軟正黑體" pitchFamily="34" charset="-120"/>
                <a:ea typeface="微軟正黑體" pitchFamily="34" charset="-120"/>
              </a:rPr>
              <a:t>)</a:t>
            </a:r>
            <a:endParaRPr lang="zh-TW" altLang="en-US" sz="2000" cap="all" dirty="0" smtClean="0">
              <a:ln w="3175" cmpd="sng">
                <a:noFill/>
                <a:prstDash val="solid"/>
              </a:ln>
              <a:latin typeface="微軟正黑體" pitchFamily="34" charset="-120"/>
              <a:ea typeface="微軟正黑體" pitchFamily="34" charset="-120"/>
            </a:endParaRPr>
          </a:p>
          <a:p>
            <a:endParaRPr lang="zh-TW" altLang="en-US" dirty="0"/>
          </a:p>
        </p:txBody>
      </p:sp>
    </p:spTree>
    <p:extLst>
      <p:ext uri="{BB962C8B-B14F-4D97-AF65-F5344CB8AC3E}">
        <p14:creationId xmlns:p14="http://schemas.microsoft.com/office/powerpoint/2010/main" val="23926859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scriptions xmlns="366c0cf4-3343-4559-a9f9-e2d87e0c8ce2" xsi:nil="true"/>
    <AveLargeFileSize xmlns="http://schemas.microsoft.com/sharepoint/v3" xsi:nil="true"/>
    <Keywords1 xmlns="366c0cf4-3343-4559-a9f9-e2d87e0c8ce2" xsi:nil="true"/>
    <IconOverlay xmlns="http://schemas.microsoft.com/sharepoint/v4" xsi:nil="true"/>
    <ge8a6c035c914a1f959791000f83744e xmlns="366c0cf4-3343-4559-a9f9-e2d87e0c8ce2">
      <Terms xmlns="http://schemas.microsoft.com/office/infopath/2007/PartnerControls">
        <TermInfo xmlns="http://schemas.microsoft.com/office/infopath/2007/PartnerControls">
          <TermName xmlns="http://schemas.microsoft.com/office/infopath/2007/PartnerControls">General</TermName>
          <TermId xmlns="http://schemas.microsoft.com/office/infopath/2007/PartnerControls">0c2ab0c4-2992-4bcc-ab24-da851a0bdfda</TermId>
        </TermInfo>
      </Terms>
    </ge8a6c035c914a1f959791000f83744e>
    <TaxCatchAll xmlns="57d06561-467b-4b82-8244-ee59aeb91a9e">
      <Value>1</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gency" ma:contentTypeID="0x010100E56F5AAB55A3664AA44E9D376C52AC900002AE7A8C7ECE804EAC641B7107919F79" ma:contentTypeVersion="5" ma:contentTypeDescription="" ma:contentTypeScope="" ma:versionID="c4b2059bac299bd1934f9bcdf519bc0c">
  <xsd:schema xmlns:xsd="http://www.w3.org/2001/XMLSchema" xmlns:xs="http://www.w3.org/2001/XMLSchema" xmlns:p="http://schemas.microsoft.com/office/2006/metadata/properties" xmlns:ns1="http://schemas.microsoft.com/sharepoint/v3" xmlns:ns2="366c0cf4-3343-4559-a9f9-e2d87e0c8ce2" xmlns:ns3="57d06561-467b-4b82-8244-ee59aeb91a9e" xmlns:ns4="http://schemas.microsoft.com/sharepoint/v4" targetNamespace="http://schemas.microsoft.com/office/2006/metadata/properties" ma:root="true" ma:fieldsID="a2f64a9afa4e077697e247a222c46f32" ns1:_="" ns2:_="" ns3:_="" ns4:_="">
    <xsd:import namespace="http://schemas.microsoft.com/sharepoint/v3"/>
    <xsd:import namespace="366c0cf4-3343-4559-a9f9-e2d87e0c8ce2"/>
    <xsd:import namespace="57d06561-467b-4b82-8244-ee59aeb91a9e"/>
    <xsd:import namespace="http://schemas.microsoft.com/sharepoint/v4"/>
    <xsd:element name="properties">
      <xsd:complexType>
        <xsd:sequence>
          <xsd:element name="documentManagement">
            <xsd:complexType>
              <xsd:all>
                <xsd:element ref="ns2:Keywords1" minOccurs="0"/>
                <xsd:element ref="ns2:ge8a6c035c914a1f959791000f83744e" minOccurs="0"/>
                <xsd:element ref="ns3:TaxCatchAll" minOccurs="0"/>
                <xsd:element ref="ns3:TaxCatchAllLabel" minOccurs="0"/>
                <xsd:element ref="ns2:Descriptions" minOccurs="0"/>
                <xsd:element ref="ns4:IconOverlay" minOccurs="0"/>
                <xsd:element ref="ns1:AveLargeFileSiz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LargeFileSize" ma:index="15" nillable="true" ma:displayName="Large File Size" ma:hidden="true" ma:internalName="AveLargeFileSiz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66c0cf4-3343-4559-a9f9-e2d87e0c8ce2" elementFormDefault="qualified">
    <xsd:import namespace="http://schemas.microsoft.com/office/2006/documentManagement/types"/>
    <xsd:import namespace="http://schemas.microsoft.com/office/infopath/2007/PartnerControls"/>
    <xsd:element name="Keywords1" ma:index="8" nillable="true" ma:displayName="Keywords" ma:internalName="Keywords1">
      <xsd:simpleType>
        <xsd:restriction base="dms:Text">
          <xsd:maxLength value="50"/>
        </xsd:restriction>
      </xsd:simpleType>
    </xsd:element>
    <xsd:element name="ge8a6c035c914a1f959791000f83744e" ma:index="9" nillable="true" ma:taxonomy="true" ma:internalName="ge8a6c035c914a1f959791000f83744e" ma:taxonomyFieldName="Security_x0020_Classification_x0020_Label" ma:displayName="Security Classification Label" ma:default="12;#General|0c2ab0c4-2992-4bcc-ab24-da851a0bdfda" ma:fieldId="{0e8a6c03-5c91-4a1f-9597-91000f83744e}" ma:sspId="28973097-36cb-4c80-b981-a1c8b6989f01" ma:termSetId="3dd6a023-fd08-41b7-a375-aa4680dce2fe" ma:anchorId="00000000-0000-0000-0000-000000000000" ma:open="false" ma:isKeyword="false">
      <xsd:complexType>
        <xsd:sequence>
          <xsd:element ref="pc:Terms" minOccurs="0" maxOccurs="1"/>
        </xsd:sequence>
      </xsd:complexType>
    </xsd:element>
    <xsd:element name="Descriptions" ma:index="13" nillable="true" ma:displayName="Description" ma:internalName="Description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d06561-467b-4b82-8244-ee59aeb91a9e" elementFormDefault="qualified">
    <xsd:import namespace="http://schemas.microsoft.com/office/2006/documentManagement/types"/>
    <xsd:import namespace="http://schemas.microsoft.com/office/infopath/2007/PartnerControls"/>
    <xsd:element name="TaxCatchAll" ma:index="10" nillable="true" ma:displayName="Taxonomy Catch All Column" ma:description="" ma:hidden="true" ma:list="{51627209-8450-41de-9f08-73f8c89f30d4}" ma:internalName="TaxCatchAll" ma:showField="CatchAllData" ma:web="57d06561-467b-4b82-8244-ee59aeb91a9e">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description="" ma:hidden="true" ma:list="{51627209-8450-41de-9f08-73f8c89f30d4}" ma:internalName="TaxCatchAllLabel" ma:readOnly="true" ma:showField="CatchAllDataLabel" ma:web="57d06561-467b-4b82-8244-ee59aeb91a9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4"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A6618F-68B4-436B-B9F5-45C399316B16}"/>
</file>

<file path=customXml/itemProps2.xml><?xml version="1.0" encoding="utf-8"?>
<ds:datastoreItem xmlns:ds="http://schemas.openxmlformats.org/officeDocument/2006/customXml" ds:itemID="{7D83B055-BE0E-4BC0-90A7-09C59D39813F}"/>
</file>

<file path=customXml/itemProps3.xml><?xml version="1.0" encoding="utf-8"?>
<ds:datastoreItem xmlns:ds="http://schemas.openxmlformats.org/officeDocument/2006/customXml" ds:itemID="{0DD130E4-1EF8-4681-9522-795A72C80D27}"/>
</file>

<file path=docProps/app.xml><?xml version="1.0" encoding="utf-8"?>
<Properties xmlns="http://schemas.openxmlformats.org/officeDocument/2006/extended-properties" xmlns:vt="http://schemas.openxmlformats.org/officeDocument/2006/docPropsVTypes">
  <TotalTime>4077</TotalTime>
  <Words>2961</Words>
  <Application>Microsoft Office PowerPoint</Application>
  <PresentationFormat>如螢幕大小 (4:3)</PresentationFormat>
  <Paragraphs>211</Paragraphs>
  <Slides>29</Slides>
  <Notes>17</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29</vt:i4>
      </vt:variant>
    </vt:vector>
  </HeadingPairs>
  <TitlesOfParts>
    <vt:vector size="36" baseType="lpstr">
      <vt:lpstr>Arial Unicode MS</vt:lpstr>
      <vt:lpstr>宋体</vt:lpstr>
      <vt:lpstr>微軟正黑體</vt:lpstr>
      <vt:lpstr>新細明體</vt:lpstr>
      <vt:lpstr>Arial</vt:lpstr>
      <vt:lpstr>Calibri</vt:lpstr>
      <vt:lpstr>Office 佈景主題</vt:lpstr>
      <vt:lpstr>非洲糧食危機2017 </vt:lpstr>
      <vt:lpstr>PowerPoint 簡報</vt:lpstr>
      <vt:lpstr>饑荒是……</vt:lpstr>
      <vt:lpstr>糧食危機是……</vt:lpstr>
      <vt:lpstr>PowerPoint 簡報</vt:lpstr>
      <vt:lpstr>PowerPoint 簡報</vt:lpstr>
      <vt:lpstr>為何出現糧食危機？</vt:lpstr>
      <vt:lpstr>持續衝突</vt:lpstr>
      <vt:lpstr>持續衝突</vt:lpstr>
      <vt:lpstr>乾旱 </vt:lpstr>
      <vt:lpstr>社區及經濟不穩定</vt:lpstr>
      <vt:lpstr>社區及經濟不穩定</vt:lpstr>
      <vt:lpstr>PowerPoint 簡報</vt:lpstr>
      <vt:lpstr>PowerPoint 簡報</vt:lpstr>
      <vt:lpstr>PowerPoint 簡報</vt:lpstr>
      <vt:lpstr>人們需要甚麼幫助？</vt:lpstr>
      <vt:lpstr>人們需要甚麼幫助？</vt:lpstr>
      <vt:lpstr>人們需要甚麼幫助？</vt:lpstr>
      <vt:lpstr>國際紅十字會的工作</vt:lpstr>
      <vt:lpstr>香港紅十字會的工作</vt:lpstr>
      <vt:lpstr>PowerPoint 簡報</vt:lpstr>
      <vt:lpstr>我們的行動</vt:lpstr>
      <vt:lpstr>PowerPoint 簡報</vt:lpstr>
      <vt:lpstr>六月非餐</vt:lpstr>
      <vt:lpstr>六月非餐</vt:lpstr>
      <vt:lpstr>六月非餐</vt:lpstr>
      <vt:lpstr>PowerPoint 簡報</vt:lpstr>
      <vt:lpstr>你也可以為人們帶來希望 </vt:lpstr>
      <vt:lpstr>PowerPoint 簡報</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Terry Wong</dc:creator>
  <cp:lastModifiedBy>Phoebe Lai</cp:lastModifiedBy>
  <cp:revision>209</cp:revision>
  <dcterms:created xsi:type="dcterms:W3CDTF">2016-01-08T10:06:37Z</dcterms:created>
  <dcterms:modified xsi:type="dcterms:W3CDTF">2017-06-08T02:15:11Z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0x010100E56F5AAB55A3664AA44E9D376C52AC900002AE7A8C7ECE804EAC641B7107919F79</vt:lpwstr>
  </property>
  <property fmtid="{D5CDD505-2E9C-101B-9397-08002B2CF9AE}" pid="3" name="Security_x0020_Classification_x0020_Label">
    <vt:lpwstr/>
  </property>
  <property fmtid="{D5CDD505-2E9C-101B-9397-08002B2CF9AE}" pid="4" name="Security Classification Label">
    <vt:lpwstr>1;#General|0c2ab0c4-2992-4bcc-ab24-da851a0bdfda</vt:lpwstr>
  </property>
</Properties>
</file>