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6" r:id="rId2"/>
    <p:sldId id="266" r:id="rId3"/>
    <p:sldId id="450" r:id="rId4"/>
    <p:sldId id="447" r:id="rId5"/>
    <p:sldId id="449" r:id="rId6"/>
    <p:sldId id="267" r:id="rId7"/>
    <p:sldId id="448" r:id="rId8"/>
    <p:sldId id="268" r:id="rId9"/>
    <p:sldId id="269" r:id="rId10"/>
    <p:sldId id="270" r:id="rId11"/>
    <p:sldId id="274" r:id="rId12"/>
    <p:sldId id="272" r:id="rId13"/>
    <p:sldId id="275" r:id="rId14"/>
    <p:sldId id="273" r:id="rId15"/>
    <p:sldId id="452" r:id="rId16"/>
    <p:sldId id="451" r:id="rId17"/>
    <p:sldId id="444" r:id="rId18"/>
    <p:sldId id="445" r:id="rId19"/>
    <p:sldId id="446"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FD16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4281" autoAdjust="0"/>
  </p:normalViewPr>
  <p:slideViewPr>
    <p:cSldViewPr snapToGrid="0">
      <p:cViewPr varScale="1">
        <p:scale>
          <a:sx n="51" d="100"/>
          <a:sy n="51" d="100"/>
        </p:scale>
        <p:origin x="1896" y="78"/>
      </p:cViewPr>
      <p:guideLst/>
    </p:cSldViewPr>
  </p:slideViewPr>
  <p:notesTextViewPr>
    <p:cViewPr>
      <p:scale>
        <a:sx n="1" d="1"/>
        <a:sy n="1" d="1"/>
      </p:scale>
      <p:origin x="0" y="0"/>
    </p:cViewPr>
  </p:notesTextViewPr>
  <p:sorterViewPr>
    <p:cViewPr varScale="1">
      <p:scale>
        <a:sx n="100" d="100"/>
        <a:sy n="100" d="100"/>
      </p:scale>
      <p:origin x="0" y="-155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95635D-052B-4C5D-8AFF-148C44821AEF}" type="datetimeFigureOut">
              <a:rPr lang="zh-TW" altLang="en-US" smtClean="0"/>
              <a:t>2018/10/4</a:t>
            </a:fld>
            <a:endParaRPr lang="zh-TW" altLang="en-US"/>
          </a:p>
        </p:txBody>
      </p:sp>
      <p:sp>
        <p:nvSpPr>
          <p:cNvPr id="4" name="投影片影像版面配置區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02CE6F-252E-4D02-8DA8-876A8C291EA8}" type="slidenum">
              <a:rPr lang="zh-TW" altLang="en-US" smtClean="0"/>
              <a:t>‹#›</a:t>
            </a:fld>
            <a:endParaRPr lang="zh-TW" altLang="en-US"/>
          </a:p>
        </p:txBody>
      </p:sp>
    </p:spTree>
    <p:extLst>
      <p:ext uri="{BB962C8B-B14F-4D97-AF65-F5344CB8AC3E}">
        <p14:creationId xmlns:p14="http://schemas.microsoft.com/office/powerpoint/2010/main" val="20142468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此簡報的主要目的：</a:t>
            </a:r>
            <a:endParaRPr lang="en-US" altLang="zh-TW" dirty="0" smtClean="0"/>
          </a:p>
          <a:p>
            <a:endParaRPr lang="en-US" altLang="zh-TW" dirty="0" smtClean="0"/>
          </a:p>
          <a:p>
            <a:pPr marL="228600" indent="-228600">
              <a:buAutoNum type="arabicPeriod"/>
            </a:pPr>
            <a:r>
              <a:rPr lang="zh-TW" altLang="en-US" dirty="0" smtClean="0"/>
              <a:t>讓大家認識</a:t>
            </a:r>
            <a:r>
              <a:rPr lang="zh-TW" altLang="en-US" u="sng" dirty="0" smtClean="0"/>
              <a:t>印尼地震及海嘯</a:t>
            </a:r>
            <a:r>
              <a:rPr lang="zh-TW" altLang="en-US" dirty="0" smtClean="0"/>
              <a:t>現正面對的人道危機；</a:t>
            </a:r>
            <a:endParaRPr lang="en-US" altLang="zh-TW" dirty="0" smtClean="0"/>
          </a:p>
          <a:p>
            <a:pPr marL="228600" indent="-228600">
              <a:buAutoNum type="arabicPeriod"/>
            </a:pPr>
            <a:r>
              <a:rPr lang="zh-TW" altLang="en-US" dirty="0" smtClean="0"/>
              <a:t>跟大家分析</a:t>
            </a:r>
            <a:r>
              <a:rPr lang="zh-TW" altLang="en-US" u="sng" dirty="0" smtClean="0"/>
              <a:t>印尼地震及海嘯</a:t>
            </a:r>
            <a:r>
              <a:rPr lang="zh-TW" altLang="en-US" u="none" dirty="0" smtClean="0"/>
              <a:t>受災人士</a:t>
            </a:r>
            <a:r>
              <a:rPr lang="zh-TW" altLang="en-US" dirty="0" smtClean="0"/>
              <a:t>面對的人道後果及人道需要；</a:t>
            </a:r>
            <a:endParaRPr lang="en-US" altLang="zh-TW" dirty="0" smtClean="0"/>
          </a:p>
          <a:p>
            <a:pPr marL="228600" indent="-228600">
              <a:buAutoNum type="arabicPeriod"/>
            </a:pPr>
            <a:r>
              <a:rPr lang="zh-TW" altLang="en-US" dirty="0" smtClean="0"/>
              <a:t>向大家報告紅十字運動現正為受災人士提供的人道救助；</a:t>
            </a:r>
            <a:endParaRPr lang="en-US" altLang="zh-TW" dirty="0" smtClean="0"/>
          </a:p>
          <a:p>
            <a:pPr marL="228600" indent="-228600">
              <a:buAutoNum type="arabicPeriod"/>
            </a:pPr>
            <a:r>
              <a:rPr lang="zh-TW" altLang="en-US" dirty="0" smtClean="0"/>
              <a:t>鼓勵大家身體力行，以人道行動表達對受災人士的關懷。</a:t>
            </a:r>
            <a:endParaRPr lang="en-US" altLang="zh-TW" dirty="0" smtClean="0">
              <a:solidFill>
                <a:srgbClr val="FF0000"/>
              </a:solidFill>
            </a:endParaRPr>
          </a:p>
          <a:p>
            <a:pPr marL="0" indent="0">
              <a:buNone/>
            </a:pPr>
            <a:endParaRPr lang="en-US" altLang="zh-TW" dirty="0" smtClean="0"/>
          </a:p>
          <a:p>
            <a:endParaRPr lang="zh-HK" altLang="en-US" dirty="0"/>
          </a:p>
        </p:txBody>
      </p:sp>
      <p:sp>
        <p:nvSpPr>
          <p:cNvPr id="4" name="投影片編號版面配置區 3"/>
          <p:cNvSpPr>
            <a:spLocks noGrp="1"/>
          </p:cNvSpPr>
          <p:nvPr>
            <p:ph type="sldNum" sz="quarter" idx="10"/>
          </p:nvPr>
        </p:nvSpPr>
        <p:spPr/>
        <p:txBody>
          <a:bodyPr/>
          <a:lstStyle/>
          <a:p>
            <a:fld id="{6F02CE6F-252E-4D02-8DA8-876A8C291EA8}" type="slidenum">
              <a:rPr lang="zh-TW" altLang="en-US" smtClean="0"/>
              <a:t>1</a:t>
            </a:fld>
            <a:endParaRPr lang="zh-TW" altLang="en-US"/>
          </a:p>
        </p:txBody>
      </p:sp>
    </p:spTree>
    <p:extLst>
      <p:ext uri="{BB962C8B-B14F-4D97-AF65-F5344CB8AC3E}">
        <p14:creationId xmlns:p14="http://schemas.microsoft.com/office/powerpoint/2010/main" val="14253136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是次地震強度為黎克特制</a:t>
            </a:r>
            <a:r>
              <a:rPr lang="en-US" altLang="zh-TW" dirty="0"/>
              <a:t>7.4</a:t>
            </a:r>
            <a:r>
              <a:rPr lang="zh-TW" altLang="en-US" dirty="0"/>
              <a:t>震級為印尼政府官方公佈資料，全球災害警報和協調系統的資料為</a:t>
            </a:r>
            <a:r>
              <a:rPr lang="en-US" altLang="zh-TW" dirty="0"/>
              <a:t>7.5</a:t>
            </a:r>
            <a:r>
              <a:rPr lang="zh-TW" altLang="en-US" dirty="0"/>
              <a:t>級。</a:t>
            </a:r>
            <a:endParaRPr lang="en-US" altLang="zh-TW" dirty="0"/>
          </a:p>
          <a:p>
            <a:r>
              <a:rPr lang="zh-TW" altLang="en-US" sz="1200" b="0" i="0" kern="1200" dirty="0">
                <a:solidFill>
                  <a:schemeClr val="tx1"/>
                </a:solidFill>
                <a:effectLst/>
                <a:latin typeface="+mn-lt"/>
                <a:ea typeface="+mn-ea"/>
                <a:cs typeface="+mn-cs"/>
              </a:rPr>
              <a:t>約一個多月前，印尼龍目島發生一連串強烈地震，龍目島與蘇拉威西島相距約</a:t>
            </a:r>
            <a:r>
              <a:rPr lang="en-US" altLang="zh-TW" sz="1200" b="0" i="0" kern="1200" dirty="0">
                <a:solidFill>
                  <a:schemeClr val="tx1"/>
                </a:solidFill>
                <a:effectLst/>
                <a:latin typeface="+mn-lt"/>
                <a:ea typeface="+mn-ea"/>
                <a:cs typeface="+mn-cs"/>
              </a:rPr>
              <a:t>70</a:t>
            </a:r>
            <a:r>
              <a:rPr lang="zh-TW" altLang="en-US" sz="1200" b="0" i="0" kern="1200" dirty="0">
                <a:solidFill>
                  <a:schemeClr val="tx1"/>
                </a:solidFill>
                <a:effectLst/>
                <a:latin typeface="+mn-lt"/>
                <a:ea typeface="+mn-ea"/>
                <a:cs typeface="+mn-cs"/>
              </a:rPr>
              <a:t>分鐘的航程，同樣受到大規模的破壞，目前龍目島地震的賑災工作仍然持續。</a:t>
            </a:r>
            <a:endParaRPr lang="en-US" altLang="zh-TW" dirty="0"/>
          </a:p>
          <a:p>
            <a:endParaRPr lang="zh-TW" altLang="en-US" dirty="0"/>
          </a:p>
        </p:txBody>
      </p:sp>
      <p:sp>
        <p:nvSpPr>
          <p:cNvPr id="4" name="投影片編號版面配置區 3"/>
          <p:cNvSpPr>
            <a:spLocks noGrp="1"/>
          </p:cNvSpPr>
          <p:nvPr>
            <p:ph type="sldNum" sz="quarter" idx="5"/>
          </p:nvPr>
        </p:nvSpPr>
        <p:spPr/>
        <p:txBody>
          <a:bodyPr/>
          <a:lstStyle/>
          <a:p>
            <a:fld id="{6F02CE6F-252E-4D02-8DA8-876A8C291EA8}" type="slidenum">
              <a:rPr lang="zh-TW" altLang="en-US" smtClean="0"/>
              <a:t>2</a:t>
            </a:fld>
            <a:endParaRPr lang="zh-TW" altLang="en-US"/>
          </a:p>
        </p:txBody>
      </p:sp>
    </p:spTree>
    <p:extLst>
      <p:ext uri="{BB962C8B-B14F-4D97-AF65-F5344CB8AC3E}">
        <p14:creationId xmlns:p14="http://schemas.microsoft.com/office/powerpoint/2010/main" val="18225867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dirty="0"/>
          </a:p>
        </p:txBody>
      </p:sp>
      <p:sp>
        <p:nvSpPr>
          <p:cNvPr id="4" name="投影片編號版面配置區 3"/>
          <p:cNvSpPr>
            <a:spLocks noGrp="1"/>
          </p:cNvSpPr>
          <p:nvPr>
            <p:ph type="sldNum" sz="quarter" idx="10"/>
          </p:nvPr>
        </p:nvSpPr>
        <p:spPr/>
        <p:txBody>
          <a:bodyPr/>
          <a:lstStyle/>
          <a:p>
            <a:fld id="{6F02CE6F-252E-4D02-8DA8-876A8C291EA8}" type="slidenum">
              <a:rPr lang="zh-TW" altLang="en-US" smtClean="0"/>
              <a:t>3</a:t>
            </a:fld>
            <a:endParaRPr lang="zh-TW" altLang="en-US"/>
          </a:p>
        </p:txBody>
      </p:sp>
    </p:spTree>
    <p:extLst>
      <p:ext uri="{BB962C8B-B14F-4D97-AF65-F5344CB8AC3E}">
        <p14:creationId xmlns:p14="http://schemas.microsoft.com/office/powerpoint/2010/main" val="2394414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200" b="0" i="0" kern="1200" dirty="0" smtClean="0">
                <a:solidFill>
                  <a:schemeClr val="tx1"/>
                </a:solidFill>
                <a:effectLst/>
                <a:latin typeface="+mn-lt"/>
                <a:ea typeface="+mn-ea"/>
                <a:cs typeface="+mn-cs"/>
              </a:rPr>
              <a:t>目前，如何妥善處理屍體成為災區其中一樣需要面對的問題。</a:t>
            </a:r>
            <a:endParaRPr lang="en-US" altLang="zh-TW" sz="1200" b="0" i="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200" b="0" i="0" kern="1200" dirty="0" smtClean="0">
                <a:solidFill>
                  <a:schemeClr val="tx1"/>
                </a:solidFill>
                <a:effectLst/>
                <a:latin typeface="+mn-lt"/>
                <a:ea typeface="+mn-ea"/>
                <a:cs typeface="+mn-cs"/>
              </a:rPr>
              <a:t>首先，印尼是一個穆斯林佔多數人口的國家，宗教習俗要求，死者去世一日內須下葬。</a:t>
            </a:r>
            <a:endParaRPr lang="en-US" altLang="zh-TW" sz="1200" b="0" i="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200" b="0" i="0" kern="1200" dirty="0" smtClean="0">
                <a:solidFill>
                  <a:schemeClr val="tx1"/>
                </a:solidFill>
                <a:effectLst/>
                <a:latin typeface="+mn-lt"/>
                <a:ea typeface="+mn-ea"/>
                <a:cs typeface="+mn-cs"/>
              </a:rPr>
              <a:t>而從衛生去考慮，大量未被處理的屍體有機會引起疫病的爆發。</a:t>
            </a:r>
            <a:endParaRPr lang="en-US" altLang="zh-TW" sz="1200" b="0" i="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200" b="0" i="0" kern="1200" dirty="0" smtClean="0">
                <a:solidFill>
                  <a:schemeClr val="tx1"/>
                </a:solidFill>
                <a:effectLst/>
                <a:latin typeface="+mn-lt"/>
                <a:ea typeface="+mn-ea"/>
                <a:cs typeface="+mn-cs"/>
              </a:rPr>
              <a:t>受災地區處理屍體的殮葬資源亦不敷應用，故需要採取集體埋葬的處理方法。</a:t>
            </a:r>
            <a:endParaRPr lang="en-US" altLang="zh-TW" sz="1200" b="0" i="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200" b="0" i="0" kern="1200" dirty="0" smtClean="0">
                <a:solidFill>
                  <a:schemeClr val="tx1"/>
                </a:solidFill>
                <a:effectLst/>
                <a:latin typeface="+mn-lt"/>
                <a:ea typeface="+mn-ea"/>
                <a:cs typeface="+mn-cs"/>
              </a:rPr>
              <a:t>可是，未能安排親屬認領遺體，採取集體埋葬的處理方式，亦有可能為死者家屬帶來另一重的傷痛，產生對心理支援的需求。</a:t>
            </a:r>
            <a:endParaRPr lang="en-US" altLang="zh-TW" dirty="0"/>
          </a:p>
          <a:p>
            <a:endParaRPr lang="en-US" altLang="zh-TW" dirty="0"/>
          </a:p>
          <a:p>
            <a:r>
              <a:rPr lang="zh-TW" altLang="en-US" dirty="0"/>
              <a:t>相關報道：</a:t>
            </a:r>
            <a:endParaRPr lang="en-US" altLang="zh-TW" dirty="0"/>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200" b="1" i="0" kern="1200" dirty="0">
                <a:solidFill>
                  <a:schemeClr val="tx1"/>
                </a:solidFill>
                <a:effectLst/>
                <a:latin typeface="+mn-lt"/>
                <a:ea typeface="+mn-ea"/>
                <a:cs typeface="+mn-cs"/>
              </a:rPr>
              <a:t>印尼地震海嘯</a:t>
            </a:r>
            <a:r>
              <a:rPr lang="en-US" altLang="zh-TW" sz="1200" b="1" i="0" kern="1200" dirty="0">
                <a:solidFill>
                  <a:schemeClr val="tx1"/>
                </a:solidFill>
                <a:effectLst/>
                <a:latin typeface="+mn-lt"/>
                <a:ea typeface="+mn-ea"/>
                <a:cs typeface="+mn-cs"/>
              </a:rPr>
              <a:t>1200</a:t>
            </a:r>
            <a:r>
              <a:rPr lang="zh-TW" altLang="en-US" sz="1200" b="1" i="0" kern="1200" dirty="0">
                <a:solidFill>
                  <a:schemeClr val="tx1"/>
                </a:solidFill>
                <a:effectLst/>
                <a:latin typeface="+mn-lt"/>
                <a:ea typeface="+mn-ea"/>
                <a:cs typeface="+mn-cs"/>
              </a:rPr>
              <a:t>死　屍臭彌漫中人欲嘔　災區開始集體掩埋死難者</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t>https://www.hk01.com/%E4%B8%96%E7%95%8C%E8%AA%AA/241737/%E5%8D%B0%E5%B0%BC%E5%9C%B0%E9%9C%87%E6%B5%B7%E5%98%AF1200%E6%AD%BB-%E5%B1%8D%E8%87%AD%E5%BD%8C%E6%BC%AB%E4%B8%AD%E4%BA%BA%E6%AC%B2%E5%98%94-%E7%81%BD%E5%8D%80%E9%96%8B%E5%A7%8B%E9%9B%86%E9%AB%94%E6%8E%A9%E5%9F%8B%E6%AD%BB%E9%9B%A3%E8%80%85</a:t>
            </a:r>
          </a:p>
          <a:p>
            <a:r>
              <a:rPr lang="en-US" altLang="zh-TW" dirty="0"/>
              <a:t>%E7%81%BD%E5%8D%80%E9%96%8B%E5%A7%8B%E9%9B%86%E9%AB%94%E6%8E%A9%E5%9F%8B%E6%AD%BB%E9%9B%A3%E8%80%85</a:t>
            </a:r>
          </a:p>
          <a:p>
            <a:endParaRPr lang="en-US" altLang="zh-TW" dirty="0"/>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200" b="1" i="0" kern="1200" dirty="0">
                <a:solidFill>
                  <a:schemeClr val="tx1"/>
                </a:solidFill>
                <a:effectLst/>
                <a:latin typeface="+mn-lt"/>
                <a:ea typeface="+mn-ea"/>
                <a:cs typeface="+mn-cs"/>
              </a:rPr>
              <a:t>印尼地震增至</a:t>
            </a:r>
            <a:r>
              <a:rPr lang="en-US" altLang="zh-TW" sz="1200" b="1" i="0" kern="1200" dirty="0">
                <a:solidFill>
                  <a:schemeClr val="tx1"/>
                </a:solidFill>
                <a:effectLst/>
                <a:latin typeface="+mn-lt"/>
                <a:ea typeface="+mn-ea"/>
                <a:cs typeface="+mn-cs"/>
              </a:rPr>
              <a:t>1203</a:t>
            </a:r>
            <a:r>
              <a:rPr lang="zh-TW" altLang="en-US" sz="1200" b="1" i="0" kern="1200" dirty="0">
                <a:solidFill>
                  <a:schemeClr val="tx1"/>
                </a:solidFill>
                <a:effectLst/>
                <a:latin typeface="+mn-lt"/>
                <a:ea typeface="+mn-ea"/>
                <a:cs typeface="+mn-cs"/>
              </a:rPr>
              <a:t>人死　千人塚開挖　集體埋葬罹難者</a:t>
            </a:r>
          </a:p>
          <a:p>
            <a:r>
              <a:rPr lang="en-US" altLang="zh-TW" dirty="0"/>
              <a:t>https://www.hk01.com/%E5%8D%B3%E6%99%82%E5%9C%8B%E9%9A%9B/241876/%E5%8D%B0%E5%B0%BC%E5%9C%B0%E9%9C%87%E5%A2%9E%E8%87%B31203%E4%BA%BA%E6%AD%BB-%E5%8D%83%E4%BA%BA%E5%A1%9A%E9%96%8B%E6%8C%96-%E9%9B%86%E9%AB%94%E5%9F%8B%E8%91%AC%E7%BD%B9%E9%9B%A3%E8%80%85</a:t>
            </a:r>
            <a:endParaRPr lang="zh-TW"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dirty="0"/>
          </a:p>
          <a:p>
            <a:endParaRPr lang="zh-TW" altLang="en-US" dirty="0"/>
          </a:p>
        </p:txBody>
      </p:sp>
      <p:sp>
        <p:nvSpPr>
          <p:cNvPr id="4" name="投影片編號版面配置區 3"/>
          <p:cNvSpPr>
            <a:spLocks noGrp="1"/>
          </p:cNvSpPr>
          <p:nvPr>
            <p:ph type="sldNum" sz="quarter" idx="5"/>
          </p:nvPr>
        </p:nvSpPr>
        <p:spPr/>
        <p:txBody>
          <a:bodyPr/>
          <a:lstStyle/>
          <a:p>
            <a:fld id="{6F02CE6F-252E-4D02-8DA8-876A8C291EA8}" type="slidenum">
              <a:rPr lang="zh-TW" altLang="en-US" smtClean="0"/>
              <a:t>4</a:t>
            </a:fld>
            <a:endParaRPr lang="zh-TW" altLang="en-US"/>
          </a:p>
        </p:txBody>
      </p:sp>
    </p:spTree>
    <p:extLst>
      <p:ext uri="{BB962C8B-B14F-4D97-AF65-F5344CB8AC3E}">
        <p14:creationId xmlns:p14="http://schemas.microsoft.com/office/powerpoint/2010/main" val="38123492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文字引述來源：</a:t>
            </a:r>
            <a:r>
              <a:rPr lang="en-US" altLang="zh-TW" dirty="0"/>
              <a:t>https://www.hk01.com/%E5%8D%B3%E6%99%82%E5%9C%8B%E9%9A%9B/242455/%E5%8D%B0%E5%B0%BC%E5%9C%B0%E9%9C%87%E5%A2%9E%E8%87%B31407%E6%AD%BB-%E9%87%8D%E7%81%BD%E5%8D%80%E6%A3%9F%E5%8A%A0%E6%8B%89%E6%B0%91%E7%9C%BE-%E4%B8%8D%E6%BB%BF%E6%94%BF%E5%BA%9C%E5%85%88%E6%95%91%E9%81%8A%E5%AE%A2</a:t>
            </a:r>
          </a:p>
          <a:p>
            <a:endParaRPr lang="en-US" altLang="zh-TW" dirty="0"/>
          </a:p>
          <a:p>
            <a:r>
              <a:rPr lang="en-US" altLang="zh-TW" dirty="0"/>
              <a:t>https://www.hk01.com/%E4%B8%96%E7%95%8C%E8%AA%AA/242007/%E5%8D%B0%E5%B0%BC%E5%9C%B0%E9%9C%87%E6%B5%B7%E5%98%AF%E7%81%BD%E6%B0%91%E6%80%A5%E6%96%BC%E7%99%BB%E6%A9%9F%E9%9B%A2%E9%96%8B-%E5%AE%98%E5%93%A1%E6%8C%87%E6%AD%BB%E4%BA%A1%E4%BA%BA%E6%95%B8%E5%A2%9E%E8%87%B31-200</a:t>
            </a:r>
            <a:endParaRPr lang="zh-TW" altLang="en-US" dirty="0"/>
          </a:p>
        </p:txBody>
      </p:sp>
      <p:sp>
        <p:nvSpPr>
          <p:cNvPr id="4" name="投影片編號版面配置區 3"/>
          <p:cNvSpPr>
            <a:spLocks noGrp="1"/>
          </p:cNvSpPr>
          <p:nvPr>
            <p:ph type="sldNum" sz="quarter" idx="5"/>
          </p:nvPr>
        </p:nvSpPr>
        <p:spPr/>
        <p:txBody>
          <a:bodyPr/>
          <a:lstStyle/>
          <a:p>
            <a:fld id="{6F02CE6F-252E-4D02-8DA8-876A8C291EA8}" type="slidenum">
              <a:rPr lang="zh-TW" altLang="en-US" smtClean="0"/>
              <a:t>5</a:t>
            </a:fld>
            <a:endParaRPr lang="zh-TW" altLang="en-US"/>
          </a:p>
        </p:txBody>
      </p:sp>
    </p:spTree>
    <p:extLst>
      <p:ext uri="{BB962C8B-B14F-4D97-AF65-F5344CB8AC3E}">
        <p14:creationId xmlns:p14="http://schemas.microsoft.com/office/powerpoint/2010/main" val="22664503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截至</a:t>
            </a:r>
            <a:r>
              <a:rPr lang="en-US" altLang="zh-TW" dirty="0"/>
              <a:t>2018</a:t>
            </a:r>
            <a:r>
              <a:rPr lang="zh-TW" altLang="en-US" dirty="0"/>
              <a:t>年</a:t>
            </a:r>
            <a:r>
              <a:rPr lang="en-US" altLang="zh-TW" dirty="0"/>
              <a:t>10</a:t>
            </a:r>
            <a:r>
              <a:rPr lang="zh-TW" altLang="en-US" dirty="0"/>
              <a:t>月</a:t>
            </a:r>
            <a:r>
              <a:rPr lang="en-US" altLang="zh-TW" dirty="0"/>
              <a:t>3</a:t>
            </a:r>
            <a:r>
              <a:rPr lang="zh-TW" altLang="en-US" dirty="0"/>
              <a:t>日的資料，最少</a:t>
            </a:r>
            <a:r>
              <a:rPr lang="en-US" altLang="zh-TW" dirty="0"/>
              <a:t>1,407</a:t>
            </a:r>
            <a:r>
              <a:rPr lang="zh-TW" altLang="en-US" dirty="0"/>
              <a:t>人在地震中喪生</a:t>
            </a:r>
            <a:r>
              <a:rPr lang="en-US" altLang="zh-TW" dirty="0"/>
              <a:t>[</a:t>
            </a:r>
            <a:r>
              <a:rPr lang="zh-TW" altLang="en-US" dirty="0"/>
              <a:t>註</a:t>
            </a:r>
            <a:r>
              <a:rPr lang="en-US" altLang="zh-TW" dirty="0"/>
              <a:t>]</a:t>
            </a:r>
            <a:r>
              <a:rPr lang="zh-TW" altLang="en-US" dirty="0"/>
              <a:t>，數千幢房屋和基礎設施受損，其中大部份傷亡為帕盧市的統計，而在棟加拉縣、馬穆朱縣和周邊地區的受災情況仍在評估當中。</a:t>
            </a:r>
            <a:endParaRPr lang="en-US" altLang="zh-TW" dirty="0"/>
          </a:p>
          <a:p>
            <a:r>
              <a:rPr lang="zh-TW" altLang="en-US" sz="1200" b="0" i="0" u="none" strike="noStrike" kern="1200" baseline="0" dirty="0">
                <a:solidFill>
                  <a:schemeClr val="tx1"/>
                </a:solidFill>
                <a:latin typeface="+mn-lt"/>
                <a:ea typeface="+mn-ea"/>
                <a:cs typeface="+mn-cs"/>
              </a:rPr>
              <a:t>註</a:t>
            </a:r>
            <a:r>
              <a:rPr lang="zh-TW" altLang="en-US" sz="1200" b="1" i="0" u="none" strike="noStrike" kern="1200" baseline="0" dirty="0">
                <a:solidFill>
                  <a:schemeClr val="tx1"/>
                </a:solidFill>
                <a:latin typeface="+mn-lt"/>
                <a:ea typeface="+mn-ea"/>
                <a:cs typeface="+mn-cs"/>
              </a:rPr>
              <a:t>：</a:t>
            </a:r>
            <a:r>
              <a:rPr lang="zh-TW" altLang="en-US" sz="1200" b="0" i="0" u="none" strike="noStrike" kern="1200" baseline="0" dirty="0">
                <a:solidFill>
                  <a:schemeClr val="tx1"/>
                </a:solidFill>
                <a:latin typeface="+mn-lt"/>
                <a:ea typeface="+mn-ea"/>
                <a:cs typeface="+mn-cs"/>
              </a:rPr>
              <a:t>目前，不同來源的死傷人數存有誤差，印尼政府正從多方面整理及核實數據。香港紅十字會引述的死傷人數為政府災害管理處</a:t>
            </a:r>
            <a:r>
              <a:rPr lang="en-US" altLang="zh-TW" sz="1200" b="0" i="1" u="none" strike="noStrike" kern="1200" baseline="0" dirty="0">
                <a:solidFill>
                  <a:schemeClr val="tx1"/>
                </a:solidFill>
                <a:latin typeface="+mn-lt"/>
                <a:ea typeface="+mn-ea"/>
                <a:cs typeface="+mn-cs"/>
              </a:rPr>
              <a:t>(BNPB)</a:t>
            </a:r>
            <a:r>
              <a:rPr lang="zh-TW" altLang="en-US" sz="1200" b="0" i="0" u="none" strike="noStrike" kern="1200" baseline="0" dirty="0">
                <a:solidFill>
                  <a:schemeClr val="tx1"/>
                </a:solidFill>
                <a:latin typeface="+mn-lt"/>
                <a:ea typeface="+mn-ea"/>
                <a:cs typeface="+mn-cs"/>
              </a:rPr>
              <a:t>的公佈。</a:t>
            </a:r>
            <a:endParaRPr lang="zh-TW" altLang="en-US" dirty="0"/>
          </a:p>
        </p:txBody>
      </p:sp>
      <p:sp>
        <p:nvSpPr>
          <p:cNvPr id="4" name="投影片編號版面配置區 3"/>
          <p:cNvSpPr>
            <a:spLocks noGrp="1"/>
          </p:cNvSpPr>
          <p:nvPr>
            <p:ph type="sldNum" sz="quarter" idx="5"/>
          </p:nvPr>
        </p:nvSpPr>
        <p:spPr/>
        <p:txBody>
          <a:bodyPr/>
          <a:lstStyle/>
          <a:p>
            <a:fld id="{6F02CE6F-252E-4D02-8DA8-876A8C291EA8}" type="slidenum">
              <a:rPr lang="zh-TW" altLang="en-US" smtClean="0"/>
              <a:t>6</a:t>
            </a:fld>
            <a:endParaRPr lang="zh-TW" altLang="en-US"/>
          </a:p>
        </p:txBody>
      </p:sp>
    </p:spTree>
    <p:extLst>
      <p:ext uri="{BB962C8B-B14F-4D97-AF65-F5344CB8AC3E}">
        <p14:creationId xmlns:p14="http://schemas.microsoft.com/office/powerpoint/2010/main" val="16329319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sz="1200" b="0" i="0" u="none" strike="noStrike" kern="1200" baseline="0" dirty="0">
                <a:solidFill>
                  <a:schemeClr val="tx1"/>
                </a:solidFill>
                <a:latin typeface="+mn-lt"/>
                <a:ea typeface="+mn-ea"/>
                <a:cs typeface="+mn-cs"/>
              </a:rPr>
              <a:t>由於受災地區比較遍遠，震央附近的機場還未運作正常，很多道路亦遭地震及海嘯破壞，嚴重影響救援物資及時運抵災區。</a:t>
            </a:r>
            <a:endParaRPr lang="en-US" altLang="zh-TW" sz="1200" b="0" i="0" u="none" strike="noStrike" kern="1200" baseline="0" dirty="0">
              <a:solidFill>
                <a:schemeClr val="tx1"/>
              </a:solidFill>
              <a:latin typeface="+mn-lt"/>
              <a:ea typeface="+mn-ea"/>
              <a:cs typeface="+mn-cs"/>
            </a:endParaRPr>
          </a:p>
          <a:p>
            <a:r>
              <a:rPr lang="zh-TW" altLang="en-US" sz="1200" b="0" i="0" u="none" strike="noStrike" kern="1200" baseline="0" dirty="0">
                <a:solidFill>
                  <a:schemeClr val="tx1"/>
                </a:solidFill>
                <a:latin typeface="+mn-lt"/>
                <a:ea typeface="+mn-ea"/>
                <a:cs typeface="+mn-cs"/>
              </a:rPr>
              <a:t>紅十字會正通過兩個途徑希望使物資及救援人員能儘快到達災區，包括運用島上的另外兩個機場，再隨陸路約</a:t>
            </a:r>
            <a:r>
              <a:rPr lang="en-US" altLang="zh-TW" sz="1200" b="0" i="0" u="none" strike="noStrike" kern="1200" baseline="0" dirty="0">
                <a:solidFill>
                  <a:schemeClr val="tx1"/>
                </a:solidFill>
                <a:latin typeface="+mn-lt"/>
                <a:ea typeface="+mn-ea"/>
                <a:cs typeface="+mn-cs"/>
              </a:rPr>
              <a:t>10-12</a:t>
            </a:r>
            <a:r>
              <a:rPr lang="zh-TW" altLang="en-US" sz="1200" b="0" i="0" u="none" strike="noStrike" kern="1200" baseline="0" dirty="0">
                <a:solidFill>
                  <a:schemeClr val="tx1"/>
                </a:solidFill>
                <a:latin typeface="+mn-lt"/>
                <a:ea typeface="+mn-ea"/>
                <a:cs typeface="+mn-cs"/>
              </a:rPr>
              <a:t>小時到帕盧市</a:t>
            </a:r>
            <a:r>
              <a:rPr lang="en-US" altLang="zh-TW" sz="1200" b="0" i="0" u="none" strike="noStrike" kern="1200" baseline="0" dirty="0">
                <a:solidFill>
                  <a:schemeClr val="tx1"/>
                </a:solidFill>
                <a:latin typeface="+mn-lt"/>
                <a:ea typeface="+mn-ea"/>
                <a:cs typeface="+mn-cs"/>
              </a:rPr>
              <a:t>;</a:t>
            </a:r>
            <a:r>
              <a:rPr lang="zh-TW" altLang="en-US" sz="1200" b="0" i="0" u="none" strike="noStrike" kern="1200" baseline="0" dirty="0">
                <a:solidFill>
                  <a:schemeClr val="tx1"/>
                </a:solidFill>
                <a:latin typeface="+mn-lt"/>
                <a:ea typeface="+mn-ea"/>
                <a:cs typeface="+mn-cs"/>
              </a:rPr>
              <a:t>亦正用</a:t>
            </a:r>
            <a:r>
              <a:rPr lang="en-US" altLang="zh-TW" sz="1200" b="0" i="0" u="none" strike="noStrike" kern="1200" baseline="0" dirty="0">
                <a:solidFill>
                  <a:schemeClr val="tx1"/>
                </a:solidFill>
                <a:latin typeface="+mn-lt"/>
                <a:ea typeface="+mn-ea"/>
                <a:cs typeface="+mn-cs"/>
              </a:rPr>
              <a:t>3</a:t>
            </a:r>
            <a:r>
              <a:rPr lang="zh-TW" altLang="en-US" sz="1200" b="0" i="0" u="none" strike="noStrike" kern="1200" baseline="0" dirty="0">
                <a:solidFill>
                  <a:schemeClr val="tx1"/>
                </a:solidFill>
                <a:latin typeface="+mn-lt"/>
                <a:ea typeface="+mn-ea"/>
                <a:cs typeface="+mn-cs"/>
              </a:rPr>
              <a:t>艘船隻從海路出發，希望把更多的救援物品送抵災民手中。</a:t>
            </a:r>
            <a:endParaRPr lang="zh-TW" altLang="en-US" dirty="0"/>
          </a:p>
        </p:txBody>
      </p:sp>
      <p:sp>
        <p:nvSpPr>
          <p:cNvPr id="4" name="投影片編號版面配置區 3"/>
          <p:cNvSpPr>
            <a:spLocks noGrp="1"/>
          </p:cNvSpPr>
          <p:nvPr>
            <p:ph type="sldNum" sz="quarter" idx="5"/>
          </p:nvPr>
        </p:nvSpPr>
        <p:spPr/>
        <p:txBody>
          <a:bodyPr/>
          <a:lstStyle/>
          <a:p>
            <a:fld id="{6F02CE6F-252E-4D02-8DA8-876A8C291EA8}" type="slidenum">
              <a:rPr lang="zh-TW" altLang="en-US" smtClean="0"/>
              <a:t>8</a:t>
            </a:fld>
            <a:endParaRPr lang="zh-TW" altLang="en-US"/>
          </a:p>
        </p:txBody>
      </p:sp>
    </p:spTree>
    <p:extLst>
      <p:ext uri="{BB962C8B-B14F-4D97-AF65-F5344CB8AC3E}">
        <p14:creationId xmlns:p14="http://schemas.microsoft.com/office/powerpoint/2010/main" val="35744590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6F02CE6F-252E-4D02-8DA8-876A8C291EA8}" type="slidenum">
              <a:rPr lang="zh-TW" altLang="en-US" smtClean="0"/>
              <a:t>9</a:t>
            </a:fld>
            <a:endParaRPr lang="zh-TW" altLang="en-US"/>
          </a:p>
        </p:txBody>
      </p:sp>
    </p:spTree>
    <p:extLst>
      <p:ext uri="{BB962C8B-B14F-4D97-AF65-F5344CB8AC3E}">
        <p14:creationId xmlns:p14="http://schemas.microsoft.com/office/powerpoint/2010/main" val="5899740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dirty="0"/>
              <a:t>截至</a:t>
            </a:r>
            <a:r>
              <a:rPr lang="en-US" altLang="zh-TW" dirty="0"/>
              <a:t>2018</a:t>
            </a:r>
            <a:r>
              <a:rPr lang="zh-TW" altLang="en-US" dirty="0"/>
              <a:t>年</a:t>
            </a:r>
            <a:r>
              <a:rPr lang="en-US" altLang="zh-TW" dirty="0"/>
              <a:t>10</a:t>
            </a:r>
            <a:r>
              <a:rPr lang="zh-TW" altLang="en-US" dirty="0"/>
              <a:t>月</a:t>
            </a:r>
            <a:r>
              <a:rPr lang="en-US" altLang="zh-TW" dirty="0"/>
              <a:t>3</a:t>
            </a:r>
            <a:r>
              <a:rPr lang="zh-TW" altLang="en-US" dirty="0"/>
              <a:t>日的資料，</a:t>
            </a:r>
            <a:r>
              <a:rPr lang="en-US" altLang="zh-TW" dirty="0"/>
              <a:t>300</a:t>
            </a:r>
            <a:r>
              <a:rPr lang="zh-TW" altLang="en-US" dirty="0"/>
              <a:t>名職員或義工已在災區支援搜救、急救及醫療服務、供水及提供食物和派發物資。</a:t>
            </a:r>
            <a:endParaRPr lang="en-US" altLang="zh-TW" dirty="0"/>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dirty="0"/>
              <a:t>動員</a:t>
            </a:r>
            <a:r>
              <a:rPr lang="en-US" altLang="zh-TW" dirty="0"/>
              <a:t>5</a:t>
            </a:r>
            <a:r>
              <a:rPr lang="zh-TW" altLang="en-US" dirty="0"/>
              <a:t>架救護車、</a:t>
            </a:r>
            <a:r>
              <a:rPr lang="en-US" altLang="zh-TW" dirty="0"/>
              <a:t>15</a:t>
            </a:r>
            <a:r>
              <a:rPr lang="zh-TW" altLang="en-US" dirty="0"/>
              <a:t>輛供水車在災區服務。</a:t>
            </a:r>
            <a:endParaRPr lang="en-US" altLang="zh-TW" dirty="0"/>
          </a:p>
          <a:p>
            <a:r>
              <a:rPr lang="zh-TW" altLang="en-US" sz="1200" b="0" i="0" u="none" strike="noStrike" kern="1200" baseline="0" dirty="0">
                <a:solidFill>
                  <a:schemeClr val="tx1"/>
                </a:solidFill>
                <a:latin typeface="+mn-lt"/>
                <a:ea typeface="+mn-ea"/>
                <a:cs typeface="+mn-cs"/>
              </a:rPr>
              <a:t>除陸路外，印尼紅十字會已採用水路，用</a:t>
            </a:r>
            <a:r>
              <a:rPr lang="en-US" altLang="zh-TW" sz="1200" b="0" i="0" u="none" strike="noStrike" kern="1200" baseline="0" dirty="0">
                <a:solidFill>
                  <a:schemeClr val="tx1"/>
                </a:solidFill>
                <a:latin typeface="+mn-lt"/>
                <a:ea typeface="+mn-ea"/>
                <a:cs typeface="+mn-cs"/>
              </a:rPr>
              <a:t>3 </a:t>
            </a:r>
            <a:r>
              <a:rPr lang="zh-TW" altLang="en-US" sz="1200" b="0" i="0" u="none" strike="noStrike" kern="1200" baseline="0" dirty="0">
                <a:solidFill>
                  <a:schemeClr val="tx1"/>
                </a:solidFill>
                <a:latin typeface="+mn-lt"/>
                <a:ea typeface="+mn-ea"/>
                <a:cs typeface="+mn-cs"/>
              </a:rPr>
              <a:t>艘船隻運送</a:t>
            </a:r>
            <a:r>
              <a:rPr lang="en-US" altLang="zh-TW" sz="1200" b="0" i="0" u="none" strike="noStrike" kern="1200" baseline="0" dirty="0">
                <a:solidFill>
                  <a:schemeClr val="tx1"/>
                </a:solidFill>
                <a:latin typeface="+mn-lt"/>
                <a:ea typeface="+mn-ea"/>
                <a:cs typeface="+mn-cs"/>
              </a:rPr>
              <a:t>7 </a:t>
            </a:r>
            <a:r>
              <a:rPr lang="zh-TW" altLang="en-US" sz="1200" b="0" i="0" u="none" strike="noStrike" kern="1200" baseline="0" dirty="0">
                <a:solidFill>
                  <a:schemeClr val="tx1"/>
                </a:solidFill>
                <a:latin typeface="+mn-lt"/>
                <a:ea typeface="+mn-ea"/>
                <a:cs typeface="+mn-cs"/>
              </a:rPr>
              <a:t>輛供水車、</a:t>
            </a:r>
            <a:r>
              <a:rPr lang="en-US" altLang="zh-TW" sz="1200" b="0" i="0" u="none" strike="noStrike" kern="1200" baseline="0" dirty="0">
                <a:solidFill>
                  <a:schemeClr val="tx1"/>
                </a:solidFill>
                <a:latin typeface="+mn-lt"/>
                <a:ea typeface="+mn-ea"/>
                <a:cs typeface="+mn-cs"/>
              </a:rPr>
              <a:t>5 </a:t>
            </a:r>
            <a:r>
              <a:rPr lang="zh-TW" altLang="en-US" sz="1200" b="0" i="0" u="none" strike="noStrike" kern="1200" baseline="0" dirty="0">
                <a:solidFill>
                  <a:schemeClr val="tx1"/>
                </a:solidFill>
                <a:latin typeface="+mn-lt"/>
                <a:ea typeface="+mn-ea"/>
                <a:cs typeface="+mn-cs"/>
              </a:rPr>
              <a:t>個災區供食廚房、</a:t>
            </a:r>
            <a:r>
              <a:rPr lang="en-US" altLang="zh-TW" sz="1200" b="0" i="0" u="none" strike="noStrike" kern="1200" baseline="0" dirty="0">
                <a:solidFill>
                  <a:schemeClr val="tx1"/>
                </a:solidFill>
                <a:latin typeface="+mn-lt"/>
                <a:ea typeface="+mn-ea"/>
                <a:cs typeface="+mn-cs"/>
              </a:rPr>
              <a:t>947 </a:t>
            </a:r>
            <a:r>
              <a:rPr lang="zh-TW" altLang="en-US" sz="1200" b="0" i="0" u="none" strike="noStrike" kern="1200" baseline="0" dirty="0">
                <a:solidFill>
                  <a:schemeClr val="tx1"/>
                </a:solidFill>
                <a:latin typeface="+mn-lt"/>
                <a:ea typeface="+mn-ea"/>
                <a:cs typeface="+mn-cs"/>
              </a:rPr>
              <a:t>份嬰兒用品包、</a:t>
            </a:r>
            <a:r>
              <a:rPr lang="en-US" altLang="zh-TW" sz="1200" b="0" i="0" u="none" strike="noStrike" kern="1200" baseline="0" dirty="0">
                <a:solidFill>
                  <a:schemeClr val="tx1"/>
                </a:solidFill>
                <a:latin typeface="+mn-lt"/>
                <a:ea typeface="+mn-ea"/>
                <a:cs typeface="+mn-cs"/>
              </a:rPr>
              <a:t>10,000 </a:t>
            </a:r>
            <a:r>
              <a:rPr lang="zh-TW" altLang="en-US" sz="1200" b="0" i="0" u="none" strike="noStrike" kern="1200" baseline="0" dirty="0">
                <a:solidFill>
                  <a:schemeClr val="tx1"/>
                </a:solidFill>
                <a:latin typeface="+mn-lt"/>
                <a:ea typeface="+mn-ea"/>
                <a:cs typeface="+mn-cs"/>
              </a:rPr>
              <a:t>頂蚊帳、</a:t>
            </a:r>
            <a:r>
              <a:rPr lang="en-US" altLang="zh-TW" sz="1200" b="0" i="0" u="none" strike="noStrike" kern="1200" baseline="0" dirty="0">
                <a:solidFill>
                  <a:schemeClr val="tx1"/>
                </a:solidFill>
                <a:latin typeface="+mn-lt"/>
                <a:ea typeface="+mn-ea"/>
                <a:cs typeface="+mn-cs"/>
              </a:rPr>
              <a:t>650 </a:t>
            </a:r>
            <a:r>
              <a:rPr lang="zh-TW" altLang="en-US" sz="1200" b="0" i="0" u="none" strike="noStrike" kern="1200" baseline="0" dirty="0">
                <a:solidFill>
                  <a:schemeClr val="tx1"/>
                </a:solidFill>
                <a:latin typeface="+mn-lt"/>
                <a:ea typeface="+mn-ea"/>
                <a:cs typeface="+mn-cs"/>
              </a:rPr>
              <a:t>張地蓆、</a:t>
            </a:r>
            <a:r>
              <a:rPr lang="en-US" altLang="zh-TW" sz="1200" b="0" i="0" u="none" strike="noStrike" kern="1200" baseline="0" dirty="0">
                <a:solidFill>
                  <a:schemeClr val="tx1"/>
                </a:solidFill>
                <a:latin typeface="+mn-lt"/>
                <a:ea typeface="+mn-ea"/>
                <a:cs typeface="+mn-cs"/>
              </a:rPr>
              <a:t>3,700 </a:t>
            </a:r>
            <a:r>
              <a:rPr lang="zh-TW" altLang="en-US" sz="1200" b="0" i="0" u="none" strike="noStrike" kern="1200" baseline="0" dirty="0">
                <a:solidFill>
                  <a:schemeClr val="tx1"/>
                </a:solidFill>
                <a:latin typeface="+mn-lt"/>
                <a:ea typeface="+mn-ea"/>
                <a:cs typeface="+mn-cs"/>
              </a:rPr>
              <a:t>個衛生包、</a:t>
            </a:r>
            <a:r>
              <a:rPr lang="en-US" altLang="zh-TW" sz="1200" b="0" i="0" u="none" strike="noStrike" kern="1200" baseline="0" dirty="0">
                <a:solidFill>
                  <a:schemeClr val="tx1"/>
                </a:solidFill>
                <a:latin typeface="+mn-lt"/>
                <a:ea typeface="+mn-ea"/>
                <a:cs typeface="+mn-cs"/>
              </a:rPr>
              <a:t>12</a:t>
            </a:r>
            <a:r>
              <a:rPr lang="zh-TW" altLang="en-US" sz="1200" b="0" i="0" u="none" strike="noStrike" kern="1200" baseline="0" dirty="0">
                <a:solidFill>
                  <a:schemeClr val="tx1"/>
                </a:solidFill>
                <a:latin typeface="+mn-lt"/>
                <a:ea typeface="+mn-ea"/>
                <a:cs typeface="+mn-cs"/>
              </a:rPr>
              <a:t>頂蚊帳及</a:t>
            </a:r>
            <a:r>
              <a:rPr lang="en-US" altLang="zh-TW" sz="1200" b="0" i="0" u="none" strike="noStrike" kern="1200" baseline="0" dirty="0">
                <a:solidFill>
                  <a:schemeClr val="tx1"/>
                </a:solidFill>
                <a:latin typeface="+mn-lt"/>
                <a:ea typeface="+mn-ea"/>
                <a:cs typeface="+mn-cs"/>
              </a:rPr>
              <a:t>300</a:t>
            </a:r>
            <a:r>
              <a:rPr lang="zh-TW" altLang="en-US" sz="1200" b="0" i="0" u="none" strike="noStrike" kern="1200" baseline="0" dirty="0">
                <a:solidFill>
                  <a:schemeClr val="tx1"/>
                </a:solidFill>
                <a:latin typeface="+mn-lt"/>
                <a:ea typeface="+mn-ea"/>
                <a:cs typeface="+mn-cs"/>
              </a:rPr>
              <a:t>個裹屍袋，預計本週五到達。</a:t>
            </a:r>
          </a:p>
          <a:p>
            <a:r>
              <a:rPr lang="zh-TW" altLang="en-US" sz="1200" b="0" i="0" u="none" strike="noStrike" kern="1200" baseline="0" dirty="0">
                <a:solidFill>
                  <a:schemeClr val="tx1"/>
                </a:solidFill>
                <a:latin typeface="+mn-lt"/>
                <a:ea typeface="+mn-ea"/>
                <a:cs typeface="+mn-cs"/>
              </a:rPr>
              <a:t>除在首府帕盧提供即時援助外，紅十字會的救援隊伍在</a:t>
            </a:r>
            <a:r>
              <a:rPr lang="en-US" altLang="zh-TW" sz="1200" b="0" i="0" u="none" strike="noStrike" kern="1200" baseline="0" dirty="0">
                <a:solidFill>
                  <a:schemeClr val="tx1"/>
                </a:solidFill>
                <a:latin typeface="+mn-lt"/>
                <a:ea typeface="+mn-ea"/>
                <a:cs typeface="+mn-cs"/>
              </a:rPr>
              <a:t>10</a:t>
            </a:r>
            <a:r>
              <a:rPr lang="zh-TW" altLang="en-US" sz="1200" b="0" i="0" u="none" strike="noStrike" kern="1200" baseline="0" dirty="0">
                <a:solidFill>
                  <a:schemeClr val="tx1"/>
                </a:solidFill>
                <a:latin typeface="+mn-lt"/>
                <a:ea typeface="+mn-ea"/>
                <a:cs typeface="+mn-cs"/>
              </a:rPr>
              <a:t>月</a:t>
            </a:r>
            <a:r>
              <a:rPr lang="en-US" altLang="zh-TW" sz="1200" b="0" i="0" u="none" strike="noStrike" kern="1200" baseline="0" dirty="0">
                <a:solidFill>
                  <a:schemeClr val="tx1"/>
                </a:solidFill>
                <a:latin typeface="+mn-lt"/>
                <a:ea typeface="+mn-ea"/>
                <a:cs typeface="+mn-cs"/>
              </a:rPr>
              <a:t>1</a:t>
            </a:r>
            <a:r>
              <a:rPr lang="zh-TW" altLang="en-US" sz="1200" b="0" i="0" u="none" strike="noStrike" kern="1200" baseline="0" dirty="0">
                <a:solidFill>
                  <a:schemeClr val="tx1"/>
                </a:solidFill>
                <a:latin typeface="+mn-lt"/>
                <a:ea typeface="+mn-ea"/>
                <a:cs typeface="+mn-cs"/>
              </a:rPr>
              <a:t>日抵達早前因通訊及道路破壞而失聯的重災區棟加拉縣，現正協助搜救並提供流動醫療服務，為傷者提供治療，其中大部分受傷求診人士為婦女及兒童。</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TW" altLang="en-US" dirty="0"/>
          </a:p>
          <a:p>
            <a:endParaRPr lang="zh-TW" altLang="en-US" dirty="0"/>
          </a:p>
        </p:txBody>
      </p:sp>
      <p:sp>
        <p:nvSpPr>
          <p:cNvPr id="4" name="投影片編號版面配置區 3"/>
          <p:cNvSpPr>
            <a:spLocks noGrp="1"/>
          </p:cNvSpPr>
          <p:nvPr>
            <p:ph type="sldNum" sz="quarter" idx="5"/>
          </p:nvPr>
        </p:nvSpPr>
        <p:spPr/>
        <p:txBody>
          <a:bodyPr/>
          <a:lstStyle/>
          <a:p>
            <a:fld id="{6F02CE6F-252E-4D02-8DA8-876A8C291EA8}" type="slidenum">
              <a:rPr lang="zh-TW" altLang="en-US" smtClean="0"/>
              <a:t>10</a:t>
            </a:fld>
            <a:endParaRPr lang="zh-TW" altLang="en-US"/>
          </a:p>
        </p:txBody>
      </p:sp>
    </p:spTree>
    <p:extLst>
      <p:ext uri="{BB962C8B-B14F-4D97-AF65-F5344CB8AC3E}">
        <p14:creationId xmlns:p14="http://schemas.microsoft.com/office/powerpoint/2010/main" val="31755160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dirty="0"/>
              <a:t>截至</a:t>
            </a:r>
            <a:r>
              <a:rPr lang="en-US" altLang="zh-TW" dirty="0"/>
              <a:t>2018</a:t>
            </a:r>
            <a:r>
              <a:rPr lang="zh-TW" altLang="en-US" dirty="0"/>
              <a:t>年</a:t>
            </a:r>
            <a:r>
              <a:rPr lang="en-US" altLang="zh-TW" dirty="0"/>
              <a:t>10</a:t>
            </a:r>
            <a:r>
              <a:rPr lang="zh-TW" altLang="en-US" dirty="0"/>
              <a:t>月</a:t>
            </a:r>
            <a:r>
              <a:rPr lang="en-US" altLang="zh-TW" dirty="0"/>
              <a:t>3</a:t>
            </a:r>
            <a:r>
              <a:rPr lang="zh-TW" altLang="en-US" dirty="0"/>
              <a:t>日的資料，</a:t>
            </a:r>
            <a:r>
              <a:rPr lang="en-US" altLang="zh-TW" dirty="0"/>
              <a:t>300</a:t>
            </a:r>
            <a:r>
              <a:rPr lang="zh-TW" altLang="en-US" dirty="0"/>
              <a:t>名職員或義工已在災區支援搜救、急救及醫療服務、供水及提供食物和派發物資。</a:t>
            </a:r>
            <a:endParaRPr lang="en-US" altLang="zh-TW" dirty="0"/>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dirty="0"/>
              <a:t>動員</a:t>
            </a:r>
            <a:r>
              <a:rPr lang="en-US" altLang="zh-TW" dirty="0"/>
              <a:t>5</a:t>
            </a:r>
            <a:r>
              <a:rPr lang="zh-TW" altLang="en-US" dirty="0"/>
              <a:t>架救護車、</a:t>
            </a:r>
            <a:r>
              <a:rPr lang="en-US" altLang="zh-TW" dirty="0"/>
              <a:t>15</a:t>
            </a:r>
            <a:r>
              <a:rPr lang="zh-TW" altLang="en-US" dirty="0"/>
              <a:t>輛供水車在災區服務。</a:t>
            </a:r>
            <a:endParaRPr lang="en-US" altLang="zh-TW" dirty="0"/>
          </a:p>
          <a:p>
            <a:r>
              <a:rPr lang="zh-TW" altLang="en-US" sz="1200" b="0" i="0" u="none" strike="noStrike" kern="1200" baseline="0" dirty="0">
                <a:solidFill>
                  <a:schemeClr val="tx1"/>
                </a:solidFill>
                <a:latin typeface="+mn-lt"/>
                <a:ea typeface="+mn-ea"/>
                <a:cs typeface="+mn-cs"/>
              </a:rPr>
              <a:t>除陸路外，印尼紅十字會已採用水路，用</a:t>
            </a:r>
            <a:r>
              <a:rPr lang="en-US" altLang="zh-TW" sz="1200" b="0" i="0" u="none" strike="noStrike" kern="1200" baseline="0" dirty="0">
                <a:solidFill>
                  <a:schemeClr val="tx1"/>
                </a:solidFill>
                <a:latin typeface="+mn-lt"/>
                <a:ea typeface="+mn-ea"/>
                <a:cs typeface="+mn-cs"/>
              </a:rPr>
              <a:t>3 </a:t>
            </a:r>
            <a:r>
              <a:rPr lang="zh-TW" altLang="en-US" sz="1200" b="0" i="0" u="none" strike="noStrike" kern="1200" baseline="0" dirty="0">
                <a:solidFill>
                  <a:schemeClr val="tx1"/>
                </a:solidFill>
                <a:latin typeface="+mn-lt"/>
                <a:ea typeface="+mn-ea"/>
                <a:cs typeface="+mn-cs"/>
              </a:rPr>
              <a:t>艘船隻運送</a:t>
            </a:r>
            <a:r>
              <a:rPr lang="en-US" altLang="zh-TW" sz="1200" b="0" i="0" u="none" strike="noStrike" kern="1200" baseline="0" dirty="0">
                <a:solidFill>
                  <a:schemeClr val="tx1"/>
                </a:solidFill>
                <a:latin typeface="+mn-lt"/>
                <a:ea typeface="+mn-ea"/>
                <a:cs typeface="+mn-cs"/>
              </a:rPr>
              <a:t>7 </a:t>
            </a:r>
            <a:r>
              <a:rPr lang="zh-TW" altLang="en-US" sz="1200" b="0" i="0" u="none" strike="noStrike" kern="1200" baseline="0" dirty="0">
                <a:solidFill>
                  <a:schemeClr val="tx1"/>
                </a:solidFill>
                <a:latin typeface="+mn-lt"/>
                <a:ea typeface="+mn-ea"/>
                <a:cs typeface="+mn-cs"/>
              </a:rPr>
              <a:t>輛供水車、</a:t>
            </a:r>
            <a:r>
              <a:rPr lang="en-US" altLang="zh-TW" sz="1200" b="0" i="0" u="none" strike="noStrike" kern="1200" baseline="0" dirty="0">
                <a:solidFill>
                  <a:schemeClr val="tx1"/>
                </a:solidFill>
                <a:latin typeface="+mn-lt"/>
                <a:ea typeface="+mn-ea"/>
                <a:cs typeface="+mn-cs"/>
              </a:rPr>
              <a:t>5 </a:t>
            </a:r>
            <a:r>
              <a:rPr lang="zh-TW" altLang="en-US" sz="1200" b="0" i="0" u="none" strike="noStrike" kern="1200" baseline="0" dirty="0">
                <a:solidFill>
                  <a:schemeClr val="tx1"/>
                </a:solidFill>
                <a:latin typeface="+mn-lt"/>
                <a:ea typeface="+mn-ea"/>
                <a:cs typeface="+mn-cs"/>
              </a:rPr>
              <a:t>個災區供食廚房、</a:t>
            </a:r>
            <a:r>
              <a:rPr lang="en-US" altLang="zh-TW" sz="1200" b="0" i="0" u="none" strike="noStrike" kern="1200" baseline="0" dirty="0">
                <a:solidFill>
                  <a:schemeClr val="tx1"/>
                </a:solidFill>
                <a:latin typeface="+mn-lt"/>
                <a:ea typeface="+mn-ea"/>
                <a:cs typeface="+mn-cs"/>
              </a:rPr>
              <a:t>947 </a:t>
            </a:r>
            <a:r>
              <a:rPr lang="zh-TW" altLang="en-US" sz="1200" b="0" i="0" u="none" strike="noStrike" kern="1200" baseline="0" dirty="0">
                <a:solidFill>
                  <a:schemeClr val="tx1"/>
                </a:solidFill>
                <a:latin typeface="+mn-lt"/>
                <a:ea typeface="+mn-ea"/>
                <a:cs typeface="+mn-cs"/>
              </a:rPr>
              <a:t>份嬰兒用品包、</a:t>
            </a:r>
            <a:r>
              <a:rPr lang="en-US" altLang="zh-TW" sz="1200" b="0" i="0" u="none" strike="noStrike" kern="1200" baseline="0" dirty="0">
                <a:solidFill>
                  <a:schemeClr val="tx1"/>
                </a:solidFill>
                <a:latin typeface="+mn-lt"/>
                <a:ea typeface="+mn-ea"/>
                <a:cs typeface="+mn-cs"/>
              </a:rPr>
              <a:t>10,000 </a:t>
            </a:r>
            <a:r>
              <a:rPr lang="zh-TW" altLang="en-US" sz="1200" b="0" i="0" u="none" strike="noStrike" kern="1200" baseline="0" dirty="0">
                <a:solidFill>
                  <a:schemeClr val="tx1"/>
                </a:solidFill>
                <a:latin typeface="+mn-lt"/>
                <a:ea typeface="+mn-ea"/>
                <a:cs typeface="+mn-cs"/>
              </a:rPr>
              <a:t>頂蚊帳、</a:t>
            </a:r>
            <a:r>
              <a:rPr lang="en-US" altLang="zh-TW" sz="1200" b="0" i="0" u="none" strike="noStrike" kern="1200" baseline="0" dirty="0">
                <a:solidFill>
                  <a:schemeClr val="tx1"/>
                </a:solidFill>
                <a:latin typeface="+mn-lt"/>
                <a:ea typeface="+mn-ea"/>
                <a:cs typeface="+mn-cs"/>
              </a:rPr>
              <a:t>650 </a:t>
            </a:r>
            <a:r>
              <a:rPr lang="zh-TW" altLang="en-US" sz="1200" b="0" i="0" u="none" strike="noStrike" kern="1200" baseline="0" dirty="0">
                <a:solidFill>
                  <a:schemeClr val="tx1"/>
                </a:solidFill>
                <a:latin typeface="+mn-lt"/>
                <a:ea typeface="+mn-ea"/>
                <a:cs typeface="+mn-cs"/>
              </a:rPr>
              <a:t>張地蓆、</a:t>
            </a:r>
            <a:r>
              <a:rPr lang="en-US" altLang="zh-TW" sz="1200" b="0" i="0" u="none" strike="noStrike" kern="1200" baseline="0" dirty="0">
                <a:solidFill>
                  <a:schemeClr val="tx1"/>
                </a:solidFill>
                <a:latin typeface="+mn-lt"/>
                <a:ea typeface="+mn-ea"/>
                <a:cs typeface="+mn-cs"/>
              </a:rPr>
              <a:t>3,700 </a:t>
            </a:r>
            <a:r>
              <a:rPr lang="zh-TW" altLang="en-US" sz="1200" b="0" i="0" u="none" strike="noStrike" kern="1200" baseline="0" dirty="0">
                <a:solidFill>
                  <a:schemeClr val="tx1"/>
                </a:solidFill>
                <a:latin typeface="+mn-lt"/>
                <a:ea typeface="+mn-ea"/>
                <a:cs typeface="+mn-cs"/>
              </a:rPr>
              <a:t>個衛生包、</a:t>
            </a:r>
            <a:r>
              <a:rPr lang="en-US" altLang="zh-TW" sz="1200" b="0" i="0" u="none" strike="noStrike" kern="1200" baseline="0" dirty="0">
                <a:solidFill>
                  <a:schemeClr val="tx1"/>
                </a:solidFill>
                <a:latin typeface="+mn-lt"/>
                <a:ea typeface="+mn-ea"/>
                <a:cs typeface="+mn-cs"/>
              </a:rPr>
              <a:t>12</a:t>
            </a:r>
            <a:r>
              <a:rPr lang="zh-TW" altLang="en-US" sz="1200" b="0" i="0" u="none" strike="noStrike" kern="1200" baseline="0" dirty="0">
                <a:solidFill>
                  <a:schemeClr val="tx1"/>
                </a:solidFill>
                <a:latin typeface="+mn-lt"/>
                <a:ea typeface="+mn-ea"/>
                <a:cs typeface="+mn-cs"/>
              </a:rPr>
              <a:t>頂蚊帳及</a:t>
            </a:r>
            <a:r>
              <a:rPr lang="en-US" altLang="zh-TW" sz="1200" b="0" i="0" u="none" strike="noStrike" kern="1200" baseline="0" dirty="0">
                <a:solidFill>
                  <a:schemeClr val="tx1"/>
                </a:solidFill>
                <a:latin typeface="+mn-lt"/>
                <a:ea typeface="+mn-ea"/>
                <a:cs typeface="+mn-cs"/>
              </a:rPr>
              <a:t>300</a:t>
            </a:r>
            <a:r>
              <a:rPr lang="zh-TW" altLang="en-US" sz="1200" b="0" i="0" u="none" strike="noStrike" kern="1200" baseline="0" dirty="0">
                <a:solidFill>
                  <a:schemeClr val="tx1"/>
                </a:solidFill>
                <a:latin typeface="+mn-lt"/>
                <a:ea typeface="+mn-ea"/>
                <a:cs typeface="+mn-cs"/>
              </a:rPr>
              <a:t>個裹屍袋，預計本週五到達。</a:t>
            </a:r>
          </a:p>
          <a:p>
            <a:r>
              <a:rPr lang="zh-TW" altLang="en-US" sz="1200" b="0" i="0" u="none" strike="noStrike" kern="1200" baseline="0" dirty="0">
                <a:solidFill>
                  <a:schemeClr val="tx1"/>
                </a:solidFill>
                <a:latin typeface="+mn-lt"/>
                <a:ea typeface="+mn-ea"/>
                <a:cs typeface="+mn-cs"/>
              </a:rPr>
              <a:t>除在首府帕盧提供即時援助外，紅十字會的救援隊伍在</a:t>
            </a:r>
            <a:r>
              <a:rPr lang="en-US" altLang="zh-TW" sz="1200" b="0" i="0" u="none" strike="noStrike" kern="1200" baseline="0" dirty="0">
                <a:solidFill>
                  <a:schemeClr val="tx1"/>
                </a:solidFill>
                <a:latin typeface="+mn-lt"/>
                <a:ea typeface="+mn-ea"/>
                <a:cs typeface="+mn-cs"/>
              </a:rPr>
              <a:t>10</a:t>
            </a:r>
            <a:r>
              <a:rPr lang="zh-TW" altLang="en-US" sz="1200" b="0" i="0" u="none" strike="noStrike" kern="1200" baseline="0" dirty="0">
                <a:solidFill>
                  <a:schemeClr val="tx1"/>
                </a:solidFill>
                <a:latin typeface="+mn-lt"/>
                <a:ea typeface="+mn-ea"/>
                <a:cs typeface="+mn-cs"/>
              </a:rPr>
              <a:t>月</a:t>
            </a:r>
            <a:r>
              <a:rPr lang="en-US" altLang="zh-TW" sz="1200" b="0" i="0" u="none" strike="noStrike" kern="1200" baseline="0" dirty="0">
                <a:solidFill>
                  <a:schemeClr val="tx1"/>
                </a:solidFill>
                <a:latin typeface="+mn-lt"/>
                <a:ea typeface="+mn-ea"/>
                <a:cs typeface="+mn-cs"/>
              </a:rPr>
              <a:t>1</a:t>
            </a:r>
            <a:r>
              <a:rPr lang="zh-TW" altLang="en-US" sz="1200" b="0" i="0" u="none" strike="noStrike" kern="1200" baseline="0" dirty="0">
                <a:solidFill>
                  <a:schemeClr val="tx1"/>
                </a:solidFill>
                <a:latin typeface="+mn-lt"/>
                <a:ea typeface="+mn-ea"/>
                <a:cs typeface="+mn-cs"/>
              </a:rPr>
              <a:t>日抵達早前因通訊及道路破壞而失聯的重災區棟加拉縣，現正協助搜救並提供流動醫療服務，為傷者提供治療，其中大部分受傷求診人士為婦女及兒童。</a:t>
            </a:r>
          </a:p>
          <a:p>
            <a:endParaRPr lang="zh-TW" altLang="en-US" dirty="0"/>
          </a:p>
        </p:txBody>
      </p:sp>
      <p:sp>
        <p:nvSpPr>
          <p:cNvPr id="4" name="投影片編號版面配置區 3"/>
          <p:cNvSpPr>
            <a:spLocks noGrp="1"/>
          </p:cNvSpPr>
          <p:nvPr>
            <p:ph type="sldNum" sz="quarter" idx="5"/>
          </p:nvPr>
        </p:nvSpPr>
        <p:spPr/>
        <p:txBody>
          <a:bodyPr/>
          <a:lstStyle/>
          <a:p>
            <a:fld id="{6F02CE6F-252E-4D02-8DA8-876A8C291EA8}" type="slidenum">
              <a:rPr lang="zh-TW" altLang="en-US" smtClean="0"/>
              <a:t>12</a:t>
            </a:fld>
            <a:endParaRPr lang="zh-TW" altLang="en-US"/>
          </a:p>
        </p:txBody>
      </p:sp>
    </p:spTree>
    <p:extLst>
      <p:ext uri="{BB962C8B-B14F-4D97-AF65-F5344CB8AC3E}">
        <p14:creationId xmlns:p14="http://schemas.microsoft.com/office/powerpoint/2010/main" val="16608412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dirty="0"/>
              <a:t>在</a:t>
            </a:r>
            <a:r>
              <a:rPr lang="en-US" altLang="zh-TW" dirty="0"/>
              <a:t>10</a:t>
            </a:r>
            <a:r>
              <a:rPr lang="zh-TW" altLang="en-US" dirty="0"/>
              <a:t>月</a:t>
            </a:r>
            <a:r>
              <a:rPr lang="en-US" altLang="zh-TW" dirty="0"/>
              <a:t>1</a:t>
            </a:r>
            <a:r>
              <a:rPr lang="zh-TW" altLang="en-US" dirty="0"/>
              <a:t>日，香港紅十字會已即時撥款</a:t>
            </a:r>
            <a:r>
              <a:rPr lang="en-US" altLang="zh-TW" dirty="0"/>
              <a:t>20</a:t>
            </a:r>
            <a:r>
              <a:rPr lang="zh-TW" altLang="en-US" dirty="0"/>
              <a:t>萬港元支持國際紅十字會在</a:t>
            </a:r>
            <a:r>
              <a:rPr lang="zh-TW" altLang="en-US" dirty="0" smtClean="0"/>
              <a:t>印尼蘇拉威西的</a:t>
            </a:r>
            <a:r>
              <a:rPr lang="zh-TW" altLang="en-US" dirty="0"/>
              <a:t>工作。</a:t>
            </a:r>
            <a:endParaRPr lang="en-US" altLang="zh-TW" dirty="0"/>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dirty="0"/>
              <a:t>香港紅十字會現正密切留意事態發展，並與印尼紅十字會及國際紅十字會保持緊密聯繫，將按需要設定未來的支援計劃</a:t>
            </a:r>
            <a:r>
              <a:rPr lang="zh-TW" altLang="en-US" dirty="0" smtClean="0"/>
              <a:t>。</a:t>
            </a:r>
            <a:endParaRPr lang="en-US" altLang="zh-TW" dirty="0" smtClean="0"/>
          </a:p>
          <a:p>
            <a:endParaRPr lang="en-US" altLang="zh-TW" dirty="0" smtClean="0"/>
          </a:p>
          <a:p>
            <a:r>
              <a:rPr lang="zh-TW" altLang="en-US" dirty="0" smtClean="0"/>
              <a:t>而在</a:t>
            </a:r>
            <a:r>
              <a:rPr lang="en-US" altLang="zh-TW" dirty="0" smtClean="0"/>
              <a:t>2009</a:t>
            </a:r>
            <a:r>
              <a:rPr lang="zh-TW" altLang="en-US" dirty="0" smtClean="0"/>
              <a:t>至</a:t>
            </a:r>
            <a:r>
              <a:rPr lang="en-US" altLang="zh-TW" dirty="0" smtClean="0"/>
              <a:t>2016</a:t>
            </a:r>
            <a:r>
              <a:rPr lang="zh-TW" altLang="en-US" dirty="0" smtClean="0"/>
              <a:t>年期間，香港紅十字會和印尼紅十字會共同於西努沙登加拉省開展綜合社區為本減災計劃，</a:t>
            </a:r>
            <a:endParaRPr lang="en-US" altLang="zh-TW" dirty="0" smtClean="0"/>
          </a:p>
          <a:p>
            <a:r>
              <a:rPr lang="zh-TW" altLang="en-US" dirty="0" smtClean="0"/>
              <a:t>以加強當地社區應對災害的能力，包括成立社區義工隊。在早前印尼龍目島的地震救援工作中，曾接受培訓的社區義工隊擔任重要角色，</a:t>
            </a:r>
            <a:endParaRPr lang="en-US" altLang="zh-TW" dirty="0" smtClean="0"/>
          </a:p>
          <a:p>
            <a:r>
              <a:rPr lang="zh-TW" altLang="en-US" dirty="0" smtClean="0"/>
              <a:t>包括支援疏散和急救服務，並在庇護中心設置社區廚房，為社區人士提供熱食。</a:t>
            </a:r>
            <a:endParaRPr lang="en-US" altLang="zh-HK" dirty="0" smtClean="0"/>
          </a:p>
          <a:p>
            <a:endParaRPr lang="zh-TW" altLang="en-US" dirty="0"/>
          </a:p>
        </p:txBody>
      </p:sp>
      <p:sp>
        <p:nvSpPr>
          <p:cNvPr id="4" name="投影片編號版面配置區 3"/>
          <p:cNvSpPr>
            <a:spLocks noGrp="1"/>
          </p:cNvSpPr>
          <p:nvPr>
            <p:ph type="sldNum" sz="quarter" idx="5"/>
          </p:nvPr>
        </p:nvSpPr>
        <p:spPr/>
        <p:txBody>
          <a:bodyPr/>
          <a:lstStyle/>
          <a:p>
            <a:fld id="{6F02CE6F-252E-4D02-8DA8-876A8C291EA8}" type="slidenum">
              <a:rPr lang="zh-TW" altLang="en-US" smtClean="0"/>
              <a:t>14</a:t>
            </a:fld>
            <a:endParaRPr lang="zh-TW" altLang="en-US"/>
          </a:p>
        </p:txBody>
      </p:sp>
    </p:spTree>
    <p:extLst>
      <p:ext uri="{BB962C8B-B14F-4D97-AF65-F5344CB8AC3E}">
        <p14:creationId xmlns:p14="http://schemas.microsoft.com/office/powerpoint/2010/main" val="35100120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sz="1200" b="0" i="0" kern="1200" dirty="0">
                <a:solidFill>
                  <a:schemeClr val="tx1"/>
                </a:solidFill>
                <a:effectLst/>
                <a:latin typeface="+mn-lt"/>
                <a:ea typeface="+mn-ea"/>
                <a:cs typeface="+mn-cs"/>
              </a:rPr>
              <a:t>香港紅十字會於</a:t>
            </a:r>
            <a:r>
              <a:rPr lang="en-US" altLang="zh-TW" sz="1200" b="0" i="0" kern="1200" dirty="0">
                <a:solidFill>
                  <a:schemeClr val="tx1"/>
                </a:solidFill>
                <a:effectLst/>
                <a:latin typeface="+mn-lt"/>
                <a:ea typeface="+mn-ea"/>
                <a:cs typeface="+mn-cs"/>
              </a:rPr>
              <a:t>2018</a:t>
            </a:r>
            <a:r>
              <a:rPr lang="zh-TW" altLang="en-US" sz="1200" b="0" i="0" kern="1200" dirty="0">
                <a:solidFill>
                  <a:schemeClr val="tx1"/>
                </a:solidFill>
                <a:effectLst/>
                <a:latin typeface="+mn-lt"/>
                <a:ea typeface="+mn-ea"/>
                <a:cs typeface="+mn-cs"/>
              </a:rPr>
              <a:t>年</a:t>
            </a:r>
            <a:r>
              <a:rPr lang="en-US" altLang="zh-TW" sz="1200" b="0" i="0" kern="1200" dirty="0">
                <a:solidFill>
                  <a:schemeClr val="tx1"/>
                </a:solidFill>
                <a:effectLst/>
                <a:latin typeface="+mn-lt"/>
                <a:ea typeface="+mn-ea"/>
                <a:cs typeface="+mn-cs"/>
              </a:rPr>
              <a:t>10</a:t>
            </a:r>
            <a:r>
              <a:rPr lang="zh-TW" altLang="en-US" sz="1200" b="0" i="0" kern="1200" dirty="0">
                <a:solidFill>
                  <a:schemeClr val="tx1"/>
                </a:solidFill>
                <a:effectLst/>
                <a:latin typeface="+mn-lt"/>
                <a:ea typeface="+mn-ea"/>
                <a:cs typeface="+mn-cs"/>
              </a:rPr>
              <a:t>月</a:t>
            </a:r>
            <a:r>
              <a:rPr lang="en-US" altLang="zh-TW" sz="1200" b="0" i="0" kern="1200" dirty="0">
                <a:solidFill>
                  <a:schemeClr val="tx1"/>
                </a:solidFill>
                <a:effectLst/>
                <a:latin typeface="+mn-lt"/>
                <a:ea typeface="+mn-ea"/>
                <a:cs typeface="+mn-cs"/>
              </a:rPr>
              <a:t>2</a:t>
            </a:r>
            <a:r>
              <a:rPr lang="zh-TW" altLang="en-US" sz="1200" b="0" i="0" kern="1200" dirty="0">
                <a:solidFill>
                  <a:schemeClr val="tx1"/>
                </a:solidFill>
                <a:effectLst/>
                <a:latin typeface="+mn-lt"/>
                <a:ea typeface="+mn-ea"/>
                <a:cs typeface="+mn-cs"/>
              </a:rPr>
              <a:t>日在港就「印尼地震和海嘯</a:t>
            </a:r>
            <a:r>
              <a:rPr lang="en-US" altLang="zh-TW" sz="1200" b="0" i="0" kern="1200" dirty="0">
                <a:solidFill>
                  <a:schemeClr val="tx1"/>
                </a:solidFill>
                <a:effectLst/>
                <a:latin typeface="+mn-lt"/>
                <a:ea typeface="+mn-ea"/>
                <a:cs typeface="+mn-cs"/>
              </a:rPr>
              <a:t>2018</a:t>
            </a:r>
            <a:r>
              <a:rPr lang="zh-TW" altLang="en-US" sz="1200" b="0" i="0" kern="1200" dirty="0">
                <a:solidFill>
                  <a:schemeClr val="tx1"/>
                </a:solidFill>
                <a:effectLst/>
                <a:latin typeface="+mn-lt"/>
                <a:ea typeface="+mn-ea"/>
                <a:cs typeface="+mn-cs"/>
              </a:rPr>
              <a:t>」發出緊急呼籲，以應對蘇拉威西島中部和龍目島受地震和海嘯所造成的大量人道需要。</a:t>
            </a:r>
            <a:endParaRPr lang="en-US" altLang="zh-TW" sz="1200" b="0" i="0" kern="1200" dirty="0">
              <a:solidFill>
                <a:schemeClr val="tx1"/>
              </a:solidFill>
              <a:effectLst/>
              <a:latin typeface="+mn-lt"/>
              <a:ea typeface="+mn-ea"/>
              <a:cs typeface="+mn-cs"/>
            </a:endParaRPr>
          </a:p>
          <a:p>
            <a:endParaRPr lang="en-US" altLang="zh-HK"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200" b="0" i="0" u="none" strike="noStrike" kern="1200" baseline="0" dirty="0">
                <a:solidFill>
                  <a:schemeClr val="tx1"/>
                </a:solidFill>
                <a:latin typeface="+mn-lt"/>
                <a:ea typeface="+mn-ea"/>
                <a:cs typeface="+mn-cs"/>
              </a:rPr>
              <a:t>早前的龍目島地震，香港紅十字會已撥款近</a:t>
            </a:r>
            <a:r>
              <a:rPr lang="en-US" altLang="zh-TW" sz="1200" b="0" i="0" u="none" strike="noStrike" kern="1200" baseline="0" dirty="0">
                <a:solidFill>
                  <a:schemeClr val="tx1"/>
                </a:solidFill>
                <a:latin typeface="+mn-lt"/>
                <a:ea typeface="+mn-ea"/>
                <a:cs typeface="+mn-cs"/>
              </a:rPr>
              <a:t>350</a:t>
            </a:r>
            <a:r>
              <a:rPr lang="zh-TW" altLang="en-US" sz="1200" b="0" i="0" u="none" strike="noStrike" kern="1200" baseline="0" dirty="0">
                <a:solidFill>
                  <a:schemeClr val="tx1"/>
                </a:solidFill>
                <a:latin typeface="+mn-lt"/>
                <a:ea typeface="+mn-ea"/>
                <a:cs typeface="+mn-cs"/>
              </a:rPr>
              <a:t>萬元，支持緊急救援，及派發建房工具和物料，協助東龍目縣內</a:t>
            </a:r>
            <a:r>
              <a:rPr lang="en-US" altLang="zh-TW" sz="1200" b="0" i="0" u="none" strike="noStrike" kern="1200" baseline="0" dirty="0">
                <a:solidFill>
                  <a:schemeClr val="tx1"/>
                </a:solidFill>
                <a:latin typeface="+mn-lt"/>
                <a:ea typeface="+mn-ea"/>
                <a:cs typeface="+mn-cs"/>
              </a:rPr>
              <a:t>3,300</a:t>
            </a:r>
            <a:r>
              <a:rPr lang="zh-TW" altLang="en-US" sz="1200" b="0" i="0" u="none" strike="noStrike" kern="1200" baseline="0" dirty="0">
                <a:solidFill>
                  <a:schemeClr val="tx1"/>
                </a:solidFill>
                <a:latin typeface="+mn-lt"/>
                <a:ea typeface="+mn-ea"/>
                <a:cs typeface="+mn-cs"/>
              </a:rPr>
              <a:t>個受地震影響的家庭搭建臨時帳篷，這將為受災人士在重建前及</a:t>
            </a:r>
            <a:r>
              <a:rPr lang="en-US" altLang="zh-TW" sz="1200" b="0" i="0" u="none" strike="noStrike" kern="1200" baseline="0" dirty="0">
                <a:solidFill>
                  <a:schemeClr val="tx1"/>
                </a:solidFill>
                <a:latin typeface="+mn-lt"/>
                <a:ea typeface="+mn-ea"/>
                <a:cs typeface="+mn-cs"/>
              </a:rPr>
              <a:t>9</a:t>
            </a:r>
            <a:r>
              <a:rPr lang="zh-TW" altLang="en-US" sz="1200" b="0" i="0" u="none" strike="noStrike" kern="1200" baseline="0" dirty="0">
                <a:solidFill>
                  <a:schemeClr val="tx1"/>
                </a:solidFill>
                <a:latin typeface="+mn-lt"/>
                <a:ea typeface="+mn-ea"/>
                <a:cs typeface="+mn-cs"/>
              </a:rPr>
              <a:t>至</a:t>
            </a:r>
            <a:r>
              <a:rPr lang="en-US" altLang="zh-TW" sz="1200" b="0" i="0" u="none" strike="noStrike" kern="1200" baseline="0" dirty="0">
                <a:solidFill>
                  <a:schemeClr val="tx1"/>
                </a:solidFill>
                <a:latin typeface="+mn-lt"/>
                <a:ea typeface="+mn-ea"/>
                <a:cs typeface="+mn-cs"/>
              </a:rPr>
              <a:t>12</a:t>
            </a:r>
            <a:r>
              <a:rPr lang="zh-TW" altLang="en-US" sz="1200" b="0" i="0" u="none" strike="noStrike" kern="1200" baseline="0" dirty="0">
                <a:solidFill>
                  <a:schemeClr val="tx1"/>
                </a:solidFill>
                <a:latin typeface="+mn-lt"/>
                <a:ea typeface="+mn-ea"/>
                <a:cs typeface="+mn-cs"/>
              </a:rPr>
              <a:t>月的雨季期間提供容身之所。</a:t>
            </a:r>
            <a:endParaRPr lang="en-US" altLang="zh-TW"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HK" dirty="0"/>
          </a:p>
          <a:p>
            <a:r>
              <a:rPr lang="zh-TW" altLang="en-US" dirty="0"/>
              <a:t>而國際紅十字會在 </a:t>
            </a:r>
            <a:r>
              <a:rPr lang="en-US" altLang="zh-TW" dirty="0"/>
              <a:t>2018 </a:t>
            </a:r>
            <a:r>
              <a:rPr lang="zh-TW" altLang="en-US" dirty="0"/>
              <a:t>年 </a:t>
            </a:r>
            <a:r>
              <a:rPr lang="en-US" altLang="zh-TW" dirty="0"/>
              <a:t>9 </a:t>
            </a:r>
            <a:r>
              <a:rPr lang="zh-TW" altLang="en-US" dirty="0"/>
              <a:t>月 </a:t>
            </a:r>
            <a:r>
              <a:rPr lang="en-US" altLang="zh-TW" dirty="0"/>
              <a:t>29 </a:t>
            </a:r>
            <a:r>
              <a:rPr lang="zh-TW" altLang="en-US" dirty="0"/>
              <a:t>日，已從其緊急賑災金撥款約港幣 </a:t>
            </a:r>
            <a:r>
              <a:rPr lang="en-US" altLang="zh-TW" dirty="0"/>
              <a:t>600 </a:t>
            </a:r>
            <a:r>
              <a:rPr lang="zh-TW" altLang="en-US" dirty="0"/>
              <a:t>萬元，支持蘇拉威西 島</a:t>
            </a:r>
            <a:r>
              <a:rPr lang="en-US" altLang="zh-TW" dirty="0"/>
              <a:t>(Sulawesi)</a:t>
            </a:r>
            <a:r>
              <a:rPr lang="zh-TW" altLang="en-US" dirty="0"/>
              <a:t>地震及海嘯的賑災工作。結合早前就印尼龍目島</a:t>
            </a:r>
            <a:r>
              <a:rPr lang="en-US" altLang="zh-TW" dirty="0"/>
              <a:t>(Lombok Island)</a:t>
            </a:r>
            <a:r>
              <a:rPr lang="zh-TW" altLang="en-US" dirty="0"/>
              <a:t>地震的緊急呼籲，國際紅十字會現正就印尼地震及海嘯 </a:t>
            </a:r>
            <a:r>
              <a:rPr lang="en-US" altLang="zh-TW" dirty="0"/>
              <a:t>(</a:t>
            </a:r>
            <a:r>
              <a:rPr lang="zh-TW" altLang="en-US" dirty="0"/>
              <a:t>包括印尼龍目島地震及蘇拉威西島地震及海嘯</a:t>
            </a:r>
            <a:r>
              <a:rPr lang="en-US" altLang="zh-TW" dirty="0"/>
              <a:t>)</a:t>
            </a:r>
            <a:r>
              <a:rPr lang="zh-TW" altLang="en-US" dirty="0"/>
              <a:t>的人道工作，向全球發出緊急呼籲，籌募約港幣 </a:t>
            </a:r>
            <a:r>
              <a:rPr lang="en-US" altLang="zh-TW" dirty="0"/>
              <a:t>1 .76</a:t>
            </a:r>
            <a:r>
              <a:rPr lang="zh-TW" altLang="en-US" dirty="0"/>
              <a:t>億元，支持受災地區的緊急賑災及重建。 </a:t>
            </a:r>
            <a:endParaRPr lang="zh-HK" altLang="en-US" dirty="0"/>
          </a:p>
        </p:txBody>
      </p:sp>
      <p:sp>
        <p:nvSpPr>
          <p:cNvPr id="4" name="投影片編號版面配置區 3"/>
          <p:cNvSpPr>
            <a:spLocks noGrp="1"/>
          </p:cNvSpPr>
          <p:nvPr>
            <p:ph type="sldNum" sz="quarter" idx="10"/>
          </p:nvPr>
        </p:nvSpPr>
        <p:spPr/>
        <p:txBody>
          <a:bodyPr/>
          <a:lstStyle/>
          <a:p>
            <a:fld id="{6D0383A2-D6BD-4D52-9F91-CE8172D96FE8}" type="slidenum">
              <a:rPr lang="zh-HK" altLang="en-US" smtClean="0"/>
              <a:pPr/>
              <a:t>17</a:t>
            </a:fld>
            <a:endParaRPr lang="zh-HK" altLang="en-US"/>
          </a:p>
        </p:txBody>
      </p:sp>
    </p:spTree>
    <p:extLst>
      <p:ext uri="{BB962C8B-B14F-4D97-AF65-F5344CB8AC3E}">
        <p14:creationId xmlns:p14="http://schemas.microsoft.com/office/powerpoint/2010/main" val="12950068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HK" sz="1200" kern="1200">
                <a:solidFill>
                  <a:schemeClr val="tx1"/>
                </a:solidFill>
                <a:effectLst/>
                <a:latin typeface="+mn-lt"/>
                <a:ea typeface="+mn-ea"/>
                <a:cs typeface="+mn-cs"/>
              </a:rPr>
              <a:t> </a:t>
            </a:r>
            <a:endParaRPr lang="en-US" altLang="zh-TW"/>
          </a:p>
          <a:p>
            <a:endParaRPr lang="en-US" altLang="zh-TW"/>
          </a:p>
          <a:p>
            <a:endParaRPr lang="en-US" altLang="zh-TW"/>
          </a:p>
          <a:p>
            <a:endParaRPr lang="en-US" altLang="zh-HK"/>
          </a:p>
        </p:txBody>
      </p:sp>
      <p:sp>
        <p:nvSpPr>
          <p:cNvPr id="4" name="投影片編號版面配置區 3"/>
          <p:cNvSpPr>
            <a:spLocks noGrp="1"/>
          </p:cNvSpPr>
          <p:nvPr>
            <p:ph type="sldNum" sz="quarter" idx="10"/>
          </p:nvPr>
        </p:nvSpPr>
        <p:spPr/>
        <p:txBody>
          <a:bodyPr/>
          <a:lstStyle/>
          <a:p>
            <a:fld id="{6D0383A2-D6BD-4D52-9F91-CE8172D96FE8}" type="slidenum">
              <a:rPr lang="zh-HK" altLang="en-US" smtClean="0"/>
              <a:pPr/>
              <a:t>18</a:t>
            </a:fld>
            <a:endParaRPr lang="zh-HK" altLang="en-US"/>
          </a:p>
        </p:txBody>
      </p:sp>
    </p:spTree>
    <p:extLst>
      <p:ext uri="{BB962C8B-B14F-4D97-AF65-F5344CB8AC3E}">
        <p14:creationId xmlns:p14="http://schemas.microsoft.com/office/powerpoint/2010/main" val="12400154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TW" altLang="en-US"/>
              <a:t>按一下以編輯母片標題樣式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按一下以編輯母片子標題樣式</a:t>
            </a:r>
            <a:endParaRPr lang="en-US" dirty="0"/>
          </a:p>
        </p:txBody>
      </p:sp>
      <p:sp>
        <p:nvSpPr>
          <p:cNvPr id="4" name="Date Placeholder 3"/>
          <p:cNvSpPr>
            <a:spLocks noGrp="1"/>
          </p:cNvSpPr>
          <p:nvPr>
            <p:ph type="dt" sz="half" idx="10"/>
          </p:nvPr>
        </p:nvSpPr>
        <p:spPr/>
        <p:txBody>
          <a:bodyPr/>
          <a:lstStyle/>
          <a:p>
            <a:fld id="{029D46C6-CDC3-428B-8686-B3B44F8716D1}" type="datetimeFigureOut">
              <a:rPr lang="zh-TW" altLang="en-US" smtClean="0"/>
              <a:t>2018/10/4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5678C754-AD79-49B3-BF13-E700D64EF660}" type="slidenum">
              <a:rPr lang="zh-TW" altLang="en-US" smtClean="0"/>
              <a:t>‹#›</a:t>
            </a:fld>
            <a:endParaRPr lang="zh-TW" altLang="en-US"/>
          </a:p>
        </p:txBody>
      </p:sp>
    </p:spTree>
    <p:extLst>
      <p:ext uri="{BB962C8B-B14F-4D97-AF65-F5344CB8AC3E}">
        <p14:creationId xmlns:p14="http://schemas.microsoft.com/office/powerpoint/2010/main" val="9333707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029D46C6-CDC3-428B-8686-B3B44F8716D1}" type="datetimeFigureOut">
              <a:rPr lang="zh-TW" altLang="en-US" smtClean="0"/>
              <a:t>2018/10/4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5678C754-AD79-49B3-BF13-E700D64EF660}" type="slidenum">
              <a:rPr lang="zh-TW" altLang="en-US" smtClean="0"/>
              <a:t>‹#›</a:t>
            </a:fld>
            <a:endParaRPr lang="zh-TW" altLang="en-US"/>
          </a:p>
        </p:txBody>
      </p:sp>
    </p:spTree>
    <p:extLst>
      <p:ext uri="{BB962C8B-B14F-4D97-AF65-F5344CB8AC3E}">
        <p14:creationId xmlns:p14="http://schemas.microsoft.com/office/powerpoint/2010/main" val="622828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TW" altLang="en-US"/>
              <a:t>按一下以編輯母片標題樣式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p>
            <a:fld id="{029D46C6-CDC3-428B-8686-B3B44F8716D1}" type="datetimeFigureOut">
              <a:rPr lang="zh-TW" altLang="en-US" smtClean="0"/>
              <a:t>2018/10/4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5678C754-AD79-49B3-BF13-E700D64EF660}" type="slidenum">
              <a:rPr lang="zh-TW" altLang="en-US" smtClean="0"/>
              <a:t>‹#›</a:t>
            </a:fld>
            <a:endParaRPr lang="zh-TW" altLang="en-US"/>
          </a:p>
        </p:txBody>
      </p:sp>
    </p:spTree>
    <p:extLst>
      <p:ext uri="{BB962C8B-B14F-4D97-AF65-F5344CB8AC3E}">
        <p14:creationId xmlns:p14="http://schemas.microsoft.com/office/powerpoint/2010/main" val="1172322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p:cNvSpPr>
            <a:spLocks noGrp="1"/>
          </p:cNvSpPr>
          <p:nvPr>
            <p:ph type="dt" sz="half" idx="10"/>
          </p:nvPr>
        </p:nvSpPr>
        <p:spPr/>
        <p:txBody>
          <a:bodyPr/>
          <a:lstStyle/>
          <a:p>
            <a:fld id="{029D46C6-CDC3-428B-8686-B3B44F8716D1}" type="datetimeFigureOut">
              <a:rPr lang="zh-TW" altLang="en-US" smtClean="0"/>
              <a:t>2018/10/4</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5678C754-AD79-49B3-BF13-E700D64EF660}" type="slidenum">
              <a:rPr lang="zh-TW" altLang="en-US" smtClean="0"/>
              <a:t>‹#›</a:t>
            </a:fld>
            <a:endParaRPr lang="zh-TW" altLang="en-US"/>
          </a:p>
        </p:txBody>
      </p:sp>
    </p:spTree>
    <p:extLst>
      <p:ext uri="{BB962C8B-B14F-4D97-AF65-F5344CB8AC3E}">
        <p14:creationId xmlns:p14="http://schemas.microsoft.com/office/powerpoint/2010/main" val="37288924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TW" altLang="en-US"/>
              <a:t>按一下以編輯母片標題樣式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4" name="Content Placeholder 3"/>
          <p:cNvSpPr>
            <a:spLocks noGrp="1"/>
          </p:cNvSpPr>
          <p:nvPr>
            <p:ph sz="half" idx="2"/>
          </p:nvPr>
        </p:nvSpPr>
        <p:spPr>
          <a:xfrm>
            <a:off x="629842" y="2505075"/>
            <a:ext cx="3868340"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6" name="Content Placeholder 5"/>
          <p:cNvSpPr>
            <a:spLocks noGrp="1"/>
          </p:cNvSpPr>
          <p:nvPr>
            <p:ph sz="quarter" idx="4"/>
          </p:nvPr>
        </p:nvSpPr>
        <p:spPr>
          <a:xfrm>
            <a:off x="4629150" y="2505075"/>
            <a:ext cx="3887391"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fld id="{029D46C6-CDC3-428B-8686-B3B44F8716D1}" type="datetimeFigureOut">
              <a:rPr lang="zh-TW" altLang="en-US" smtClean="0"/>
              <a:t>2018/10/4</a:t>
            </a:fld>
            <a:endParaRPr lang="zh-TW" altLang="en-US"/>
          </a:p>
        </p:txBody>
      </p:sp>
      <p:sp>
        <p:nvSpPr>
          <p:cNvPr id="8" name="Footer Placeholder 7"/>
          <p:cNvSpPr>
            <a:spLocks noGrp="1"/>
          </p:cNvSpPr>
          <p:nvPr>
            <p:ph type="ftr" sz="quarter" idx="11"/>
          </p:nvPr>
        </p:nvSpPr>
        <p:spPr/>
        <p:txBody>
          <a:bodyPr/>
          <a:lstStyle/>
          <a:p>
            <a:endParaRPr lang="zh-TW" altLang="en-US"/>
          </a:p>
        </p:txBody>
      </p:sp>
      <p:sp>
        <p:nvSpPr>
          <p:cNvPr id="9" name="Slide Number Placeholder 8"/>
          <p:cNvSpPr>
            <a:spLocks noGrp="1"/>
          </p:cNvSpPr>
          <p:nvPr>
            <p:ph type="sldNum" sz="quarter" idx="12"/>
          </p:nvPr>
        </p:nvSpPr>
        <p:spPr/>
        <p:txBody>
          <a:bodyPr/>
          <a:lstStyle/>
          <a:p>
            <a:fld id="{5678C754-AD79-49B3-BF13-E700D64EF660}" type="slidenum">
              <a:rPr lang="zh-TW" altLang="en-US" smtClean="0"/>
              <a:t>‹#›</a:t>
            </a:fld>
            <a:endParaRPr lang="zh-TW" altLang="en-US"/>
          </a:p>
        </p:txBody>
      </p:sp>
    </p:spTree>
    <p:extLst>
      <p:ext uri="{BB962C8B-B14F-4D97-AF65-F5344CB8AC3E}">
        <p14:creationId xmlns:p14="http://schemas.microsoft.com/office/powerpoint/2010/main" val="38627459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2"/>
          <p:cNvSpPr>
            <a:spLocks noGrp="1"/>
          </p:cNvSpPr>
          <p:nvPr>
            <p:ph type="dt" sz="half" idx="10"/>
          </p:nvPr>
        </p:nvSpPr>
        <p:spPr/>
        <p:txBody>
          <a:bodyPr/>
          <a:lstStyle/>
          <a:p>
            <a:fld id="{029D46C6-CDC3-428B-8686-B3B44F8716D1}" type="datetimeFigureOut">
              <a:rPr lang="zh-TW" altLang="en-US" smtClean="0"/>
              <a:t>2018/10/4</a:t>
            </a:fld>
            <a:endParaRPr lang="zh-TW" altLang="en-US"/>
          </a:p>
        </p:txBody>
      </p:sp>
      <p:sp>
        <p:nvSpPr>
          <p:cNvPr id="4" name="Footer Placeholder 3"/>
          <p:cNvSpPr>
            <a:spLocks noGrp="1"/>
          </p:cNvSpPr>
          <p:nvPr>
            <p:ph type="ftr" sz="quarter" idx="11"/>
          </p:nvPr>
        </p:nvSpPr>
        <p:spPr/>
        <p:txBody>
          <a:bodyPr/>
          <a:lstStyle/>
          <a:p>
            <a:endParaRPr lang="zh-TW" altLang="en-US"/>
          </a:p>
        </p:txBody>
      </p:sp>
      <p:sp>
        <p:nvSpPr>
          <p:cNvPr id="5" name="Slide Number Placeholder 4"/>
          <p:cNvSpPr>
            <a:spLocks noGrp="1"/>
          </p:cNvSpPr>
          <p:nvPr>
            <p:ph type="sldNum" sz="quarter" idx="12"/>
          </p:nvPr>
        </p:nvSpPr>
        <p:spPr/>
        <p:txBody>
          <a:bodyPr/>
          <a:lstStyle/>
          <a:p>
            <a:fld id="{5678C754-AD79-49B3-BF13-E700D64EF660}" type="slidenum">
              <a:rPr lang="zh-TW" altLang="en-US" smtClean="0"/>
              <a:t>‹#›</a:t>
            </a:fld>
            <a:endParaRPr lang="zh-TW" altLang="en-US"/>
          </a:p>
        </p:txBody>
      </p:sp>
    </p:spTree>
    <p:extLst>
      <p:ext uri="{BB962C8B-B14F-4D97-AF65-F5344CB8AC3E}">
        <p14:creationId xmlns:p14="http://schemas.microsoft.com/office/powerpoint/2010/main" val="14093398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9D46C6-CDC3-428B-8686-B3B44F8716D1}" type="datetimeFigureOut">
              <a:rPr lang="zh-TW" altLang="en-US" smtClean="0"/>
              <a:t>2018/10/4</a:t>
            </a:fld>
            <a:endParaRPr lang="zh-TW" altLang="en-US"/>
          </a:p>
        </p:txBody>
      </p:sp>
      <p:sp>
        <p:nvSpPr>
          <p:cNvPr id="3" name="Footer Placeholder 2"/>
          <p:cNvSpPr>
            <a:spLocks noGrp="1"/>
          </p:cNvSpPr>
          <p:nvPr>
            <p:ph type="ftr" sz="quarter" idx="11"/>
          </p:nvPr>
        </p:nvSpPr>
        <p:spPr/>
        <p:txBody>
          <a:bodyPr/>
          <a:lstStyle/>
          <a:p>
            <a:endParaRPr lang="zh-TW" altLang="en-US"/>
          </a:p>
        </p:txBody>
      </p:sp>
      <p:sp>
        <p:nvSpPr>
          <p:cNvPr id="4" name="Slide Number Placeholder 3"/>
          <p:cNvSpPr>
            <a:spLocks noGrp="1"/>
          </p:cNvSpPr>
          <p:nvPr>
            <p:ph type="sldNum" sz="quarter" idx="12"/>
          </p:nvPr>
        </p:nvSpPr>
        <p:spPr/>
        <p:txBody>
          <a:bodyPr/>
          <a:lstStyle/>
          <a:p>
            <a:fld id="{5678C754-AD79-49B3-BF13-E700D64EF660}" type="slidenum">
              <a:rPr lang="zh-TW" altLang="en-US" smtClean="0"/>
              <a:t>‹#›</a:t>
            </a:fld>
            <a:endParaRPr lang="zh-TW" altLang="en-US"/>
          </a:p>
        </p:txBody>
      </p:sp>
    </p:spTree>
    <p:extLst>
      <p:ext uri="{BB962C8B-B14F-4D97-AF65-F5344CB8AC3E}">
        <p14:creationId xmlns:p14="http://schemas.microsoft.com/office/powerpoint/2010/main" val="14086026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TW" altLang="en-US"/>
              <a:t>按一下以編輯母片標題樣式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Date Placeholder 4"/>
          <p:cNvSpPr>
            <a:spLocks noGrp="1"/>
          </p:cNvSpPr>
          <p:nvPr>
            <p:ph type="dt" sz="half" idx="10"/>
          </p:nvPr>
        </p:nvSpPr>
        <p:spPr/>
        <p:txBody>
          <a:bodyPr/>
          <a:lstStyle/>
          <a:p>
            <a:fld id="{029D46C6-CDC3-428B-8686-B3B44F8716D1}" type="datetimeFigureOut">
              <a:rPr lang="zh-TW" altLang="en-US" smtClean="0"/>
              <a:t>2018/10/4</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5678C754-AD79-49B3-BF13-E700D64EF660}" type="slidenum">
              <a:rPr lang="zh-TW" altLang="en-US" smtClean="0"/>
              <a:t>‹#›</a:t>
            </a:fld>
            <a:endParaRPr lang="zh-TW" altLang="en-US"/>
          </a:p>
        </p:txBody>
      </p:sp>
    </p:spTree>
    <p:extLst>
      <p:ext uri="{BB962C8B-B14F-4D97-AF65-F5344CB8AC3E}">
        <p14:creationId xmlns:p14="http://schemas.microsoft.com/office/powerpoint/2010/main" val="8656824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a:t>按一下圖示以新增圖片</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Date Placeholder 4"/>
          <p:cNvSpPr>
            <a:spLocks noGrp="1"/>
          </p:cNvSpPr>
          <p:nvPr>
            <p:ph type="dt" sz="half" idx="10"/>
          </p:nvPr>
        </p:nvSpPr>
        <p:spPr/>
        <p:txBody>
          <a:bodyPr/>
          <a:lstStyle/>
          <a:p>
            <a:fld id="{029D46C6-CDC3-428B-8686-B3B44F8716D1}" type="datetimeFigureOut">
              <a:rPr lang="zh-TW" altLang="en-US" smtClean="0"/>
              <a:t>2018/10/4</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5678C754-AD79-49B3-BF13-E700D64EF660}" type="slidenum">
              <a:rPr lang="zh-TW" altLang="en-US" smtClean="0"/>
              <a:t>‹#›</a:t>
            </a:fld>
            <a:endParaRPr lang="zh-TW" altLang="en-US"/>
          </a:p>
        </p:txBody>
      </p:sp>
    </p:spTree>
    <p:extLst>
      <p:ext uri="{BB962C8B-B14F-4D97-AF65-F5344CB8AC3E}">
        <p14:creationId xmlns:p14="http://schemas.microsoft.com/office/powerpoint/2010/main" val="12519950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029D46C6-CDC3-428B-8686-B3B44F8716D1}" type="datetimeFigureOut">
              <a:rPr lang="zh-TW" altLang="en-US" smtClean="0"/>
              <a:t>2018/10/4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5678C754-AD79-49B3-BF13-E700D64EF660}" type="slidenum">
              <a:rPr lang="zh-TW" altLang="en-US" smtClean="0"/>
              <a:t>‹#›</a:t>
            </a:fld>
            <a:endParaRPr lang="zh-TW" altLang="en-US"/>
          </a:p>
        </p:txBody>
      </p:sp>
    </p:spTree>
    <p:extLst>
      <p:ext uri="{BB962C8B-B14F-4D97-AF65-F5344CB8AC3E}">
        <p14:creationId xmlns:p14="http://schemas.microsoft.com/office/powerpoint/2010/main" val="28629540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029D46C6-CDC3-428B-8686-B3B44F8716D1}" type="datetimeFigureOut">
              <a:rPr lang="zh-TW" altLang="en-US" smtClean="0"/>
              <a:t>2018/10/4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5678C754-AD79-49B3-BF13-E700D64EF660}" type="slidenum">
              <a:rPr lang="zh-TW" altLang="en-US" smtClean="0"/>
              <a:t>‹#›</a:t>
            </a:fld>
            <a:endParaRPr lang="zh-TW" altLang="en-US"/>
          </a:p>
        </p:txBody>
      </p:sp>
    </p:spTree>
    <p:extLst>
      <p:ext uri="{BB962C8B-B14F-4D97-AF65-F5344CB8AC3E}">
        <p14:creationId xmlns:p14="http://schemas.microsoft.com/office/powerpoint/2010/main" val="4063696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9D46C6-CDC3-428B-8686-B3B44F8716D1}" type="datetimeFigureOut">
              <a:rPr lang="zh-TW" altLang="en-US" smtClean="0"/>
              <a:t>2018/10/4</a:t>
            </a:fld>
            <a:endParaRPr lang="zh-TW"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78C754-AD79-49B3-BF13-E700D64EF660}" type="slidenum">
              <a:rPr lang="zh-TW" altLang="en-US" smtClean="0"/>
              <a:t>‹#›</a:t>
            </a:fld>
            <a:endParaRPr lang="zh-TW" altLang="en-US"/>
          </a:p>
        </p:txBody>
      </p:sp>
      <p:pic>
        <p:nvPicPr>
          <p:cNvPr id="7" name="Picture 4">
            <a:extLst>
              <a:ext uri="{FF2B5EF4-FFF2-40B4-BE49-F238E27FC236}">
                <a16:creationId xmlns:a16="http://schemas.microsoft.com/office/drawing/2014/main" xmlns="" id="{0A23A7E5-0ADD-490B-B80A-CF7B2BF81D84}"/>
              </a:ext>
            </a:extLst>
          </p:cNvPr>
          <p:cNvPicPr>
            <a:picLocks noChangeAspect="1" noChangeArrowheads="1"/>
          </p:cNvPicPr>
          <p:nvPr userDrawn="1"/>
        </p:nvPicPr>
        <p:blipFill>
          <a:blip r:embed="rId13" cstate="email">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w="9525">
            <a:noFill/>
            <a:miter lim="800000"/>
            <a:headEnd/>
            <a:tailEnd/>
          </a:ln>
          <a:effectLst/>
        </p:spPr>
      </p:pic>
    </p:spTree>
    <p:extLst>
      <p:ext uri="{BB962C8B-B14F-4D97-AF65-F5344CB8AC3E}">
        <p14:creationId xmlns:p14="http://schemas.microsoft.com/office/powerpoint/2010/main" val="14602815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time_continue=17&amp;v=YHW_pYaQUjQ" TargetMode="Externa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redcross.org.hk/"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rotWithShape="1">
          <a:blip r:embed="rId3" cstate="print">
            <a:extLst>
              <a:ext uri="{28A0092B-C50C-407E-A947-70E740481C1C}">
                <a14:useLocalDpi xmlns:a14="http://schemas.microsoft.com/office/drawing/2010/main" val="0"/>
              </a:ext>
            </a:extLst>
          </a:blip>
          <a:srcRect t="-1" b="46979"/>
          <a:stretch/>
        </p:blipFill>
        <p:spPr>
          <a:xfrm>
            <a:off x="0" y="0"/>
            <a:ext cx="9144000" cy="6858000"/>
          </a:xfrm>
          <a:prstGeom prst="rect">
            <a:avLst/>
          </a:prstGeom>
        </p:spPr>
      </p:pic>
    </p:spTree>
    <p:extLst>
      <p:ext uri="{BB962C8B-B14F-4D97-AF65-F5344CB8AC3E}">
        <p14:creationId xmlns:p14="http://schemas.microsoft.com/office/powerpoint/2010/main" val="4068450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a:extLst>
              <a:ext uri="{FF2B5EF4-FFF2-40B4-BE49-F238E27FC236}">
                <a16:creationId xmlns:a16="http://schemas.microsoft.com/office/drawing/2014/main" xmlns="" id="{11F19F9E-568F-475E-B4C7-3A76A6256BBA}"/>
              </a:ext>
            </a:extLst>
          </p:cNvPr>
          <p:cNvSpPr>
            <a:spLocks noGrp="1"/>
          </p:cNvSpPr>
          <p:nvPr>
            <p:ph type="title"/>
          </p:nvPr>
        </p:nvSpPr>
        <p:spPr>
          <a:xfrm>
            <a:off x="628650" y="365125"/>
            <a:ext cx="7886700" cy="1325563"/>
          </a:xfrm>
        </p:spPr>
        <p:txBody>
          <a:bodyPr/>
          <a:lstStyle/>
          <a:p>
            <a:r>
              <a:rPr lang="en-US" altLang="zh-TW" b="1" dirty="0"/>
              <a:t>1.</a:t>
            </a:r>
            <a:r>
              <a:rPr lang="zh-TW" altLang="en-US" b="1" dirty="0"/>
              <a:t> </a:t>
            </a:r>
            <a:r>
              <a:rPr lang="zh-TW" altLang="en-US" b="1" dirty="0">
                <a:solidFill>
                  <a:srgbClr val="FF0000"/>
                </a:solidFill>
                <a:latin typeface="微軟正黑體" pitchFamily="34" charset="-120"/>
                <a:ea typeface="微軟正黑體" pitchFamily="34" charset="-120"/>
              </a:rPr>
              <a:t>人道災難</a:t>
            </a:r>
            <a:r>
              <a:rPr lang="zh-TW" altLang="en-US" b="1" dirty="0">
                <a:latin typeface="微軟正黑體" pitchFamily="34" charset="-120"/>
                <a:ea typeface="微軟正黑體" pitchFamily="34" charset="-120"/>
              </a:rPr>
              <a:t>發生在哪裡？</a:t>
            </a:r>
            <a:endParaRPr lang="zh-HK" altLang="en-US" dirty="0"/>
          </a:p>
        </p:txBody>
      </p:sp>
      <p:pic>
        <p:nvPicPr>
          <p:cNvPr id="9" name="內容版面配置區 8">
            <a:extLst>
              <a:ext uri="{FF2B5EF4-FFF2-40B4-BE49-F238E27FC236}">
                <a16:creationId xmlns:a16="http://schemas.microsoft.com/office/drawing/2014/main" xmlns="" id="{556C6959-3F0D-4C68-A77C-D7E09DCFC45D}"/>
              </a:ext>
            </a:extLst>
          </p:cNvPr>
          <p:cNvPicPr>
            <a:picLocks noGrp="1" noChangeAspect="1"/>
          </p:cNvPicPr>
          <p:nvPr>
            <p:ph idx="1"/>
          </p:nvPr>
        </p:nvPicPr>
        <p:blipFill rotWithShape="1">
          <a:blip r:embed="rId3" cstate="email">
            <a:extLst>
              <a:ext uri="{28A0092B-C50C-407E-A947-70E740481C1C}">
                <a14:useLocalDpi xmlns:a14="http://schemas.microsoft.com/office/drawing/2010/main" val="0"/>
              </a:ext>
            </a:extLst>
          </a:blip>
          <a:srcRect b="7058"/>
          <a:stretch/>
        </p:blipFill>
        <p:spPr>
          <a:xfrm>
            <a:off x="0" y="1335276"/>
            <a:ext cx="6302607" cy="4393289"/>
          </a:xfrm>
          <a:prstGeom prst="rect">
            <a:avLst/>
          </a:prstGeom>
        </p:spPr>
      </p:pic>
      <p:sp>
        <p:nvSpPr>
          <p:cNvPr id="11" name="文字方塊 10">
            <a:extLst>
              <a:ext uri="{FF2B5EF4-FFF2-40B4-BE49-F238E27FC236}">
                <a16:creationId xmlns:a16="http://schemas.microsoft.com/office/drawing/2014/main" xmlns="" id="{6D795B66-6B0E-48E4-A664-75CC1895B30B}"/>
              </a:ext>
            </a:extLst>
          </p:cNvPr>
          <p:cNvSpPr txBox="1"/>
          <p:nvPr/>
        </p:nvSpPr>
        <p:spPr>
          <a:xfrm>
            <a:off x="6302606" y="1481792"/>
            <a:ext cx="2704233" cy="3785652"/>
          </a:xfrm>
          <a:prstGeom prst="rect">
            <a:avLst/>
          </a:prstGeom>
          <a:noFill/>
        </p:spPr>
        <p:txBody>
          <a:bodyPr wrap="square" rtlCol="0">
            <a:spAutoFit/>
          </a:bodyPr>
          <a:lstStyle/>
          <a:p>
            <a:pPr marL="342900" indent="-342900">
              <a:buFont typeface="Arial" panose="020B0604020202020204" pitchFamily="34" charset="0"/>
              <a:buChar char="•"/>
            </a:pPr>
            <a:r>
              <a:rPr lang="en-US" altLang="zh-TW" sz="2000" b="1" dirty="0">
                <a:latin typeface="微軟正黑體" panose="020B0604030504040204" pitchFamily="34" charset="-120"/>
                <a:ea typeface="微軟正黑體" panose="020B0604030504040204" pitchFamily="34" charset="-120"/>
              </a:rPr>
              <a:t>2018</a:t>
            </a:r>
            <a:r>
              <a:rPr lang="zh-TW" altLang="en-US" sz="2000" b="1" dirty="0">
                <a:latin typeface="微軟正黑體" panose="020B0604030504040204" pitchFamily="34" charset="-120"/>
                <a:ea typeface="微軟正黑體" panose="020B0604030504040204" pitchFamily="34" charset="-120"/>
              </a:rPr>
              <a:t>年</a:t>
            </a:r>
            <a:r>
              <a:rPr lang="en-US" altLang="zh-TW" sz="2000" b="1" dirty="0">
                <a:latin typeface="微軟正黑體" panose="020B0604030504040204" pitchFamily="34" charset="-120"/>
                <a:ea typeface="微軟正黑體" panose="020B0604030504040204" pitchFamily="34" charset="-120"/>
              </a:rPr>
              <a:t>9</a:t>
            </a:r>
            <a:r>
              <a:rPr lang="zh-TW" altLang="en-US" sz="2000" b="1" dirty="0">
                <a:latin typeface="微軟正黑體" panose="020B0604030504040204" pitchFamily="34" charset="-120"/>
                <a:ea typeface="微軟正黑體" panose="020B0604030504040204" pitchFamily="34" charset="-120"/>
              </a:rPr>
              <a:t>月</a:t>
            </a:r>
            <a:r>
              <a:rPr lang="en-US" altLang="zh-TW" sz="2000" b="1" dirty="0">
                <a:latin typeface="微軟正黑體" panose="020B0604030504040204" pitchFamily="34" charset="-120"/>
                <a:ea typeface="微軟正黑體" panose="020B0604030504040204" pitchFamily="34" charset="-120"/>
              </a:rPr>
              <a:t>28</a:t>
            </a:r>
            <a:r>
              <a:rPr lang="zh-TW" altLang="en-US" sz="2000" b="1" dirty="0">
                <a:latin typeface="微軟正黑體" panose="020B0604030504040204" pitchFamily="34" charset="-120"/>
                <a:ea typeface="微軟正黑體" panose="020B0604030504040204" pitchFamily="34" charset="-120"/>
              </a:rPr>
              <a:t>日，印尼的蘇拉威西島</a:t>
            </a:r>
            <a:r>
              <a:rPr lang="en-US" altLang="zh-TW" sz="2000" b="1" dirty="0">
                <a:latin typeface="微軟正黑體" panose="020B0604030504040204" pitchFamily="34" charset="-120"/>
                <a:ea typeface="微軟正黑體" panose="020B0604030504040204" pitchFamily="34" charset="-120"/>
              </a:rPr>
              <a:t>(Sulawesi)</a:t>
            </a:r>
            <a:r>
              <a:rPr lang="zh-TW" altLang="en-US" sz="2000" b="1" dirty="0">
                <a:latin typeface="微軟正黑體" panose="020B0604030504040204" pitchFamily="34" charset="-120"/>
                <a:ea typeface="微軟正黑體" panose="020B0604030504040204" pitchFamily="34" charset="-120"/>
              </a:rPr>
              <a:t>中部發生黎克特制</a:t>
            </a:r>
            <a:r>
              <a:rPr lang="en-US" altLang="zh-TW" sz="2000" b="1" dirty="0">
                <a:latin typeface="微軟正黑體" panose="020B0604030504040204" pitchFamily="34" charset="-120"/>
                <a:ea typeface="微軟正黑體" panose="020B0604030504040204" pitchFamily="34" charset="-120"/>
              </a:rPr>
              <a:t>7.4</a:t>
            </a:r>
            <a:r>
              <a:rPr lang="zh-TW" altLang="en-US" sz="2000" b="1" dirty="0">
                <a:latin typeface="微軟正黑體" panose="020B0604030504040204" pitchFamily="34" charset="-120"/>
                <a:ea typeface="微軟正黑體" panose="020B0604030504040204" pitchFamily="34" charset="-120"/>
              </a:rPr>
              <a:t>級的</a:t>
            </a:r>
            <a:r>
              <a:rPr lang="zh-TW" altLang="en-US" sz="2000" b="1" dirty="0">
                <a:solidFill>
                  <a:srgbClr val="FF0000"/>
                </a:solidFill>
                <a:latin typeface="微軟正黑體" panose="020B0604030504040204" pitchFamily="34" charset="-120"/>
                <a:ea typeface="微軟正黑體" panose="020B0604030504040204" pitchFamily="34" charset="-120"/>
              </a:rPr>
              <a:t>強烈地震</a:t>
            </a:r>
            <a:endParaRPr lang="en-US" altLang="zh-TW" sz="2000" b="1" dirty="0">
              <a:solidFill>
                <a:srgbClr val="FF0000"/>
              </a:solidFill>
              <a:latin typeface="微軟正黑體" panose="020B0604030504040204" pitchFamily="34" charset="-120"/>
              <a:ea typeface="微軟正黑體" panose="020B0604030504040204" pitchFamily="34" charset="-120"/>
            </a:endParaRPr>
          </a:p>
          <a:p>
            <a:pPr marL="342900" indent="-342900">
              <a:buFont typeface="Arial" panose="020B0604020202020204" pitchFamily="34" charset="0"/>
              <a:buChar char="•"/>
            </a:pPr>
            <a:r>
              <a:rPr lang="zh-TW" altLang="en-US" sz="2000" b="1" dirty="0">
                <a:latin typeface="微軟正黑體" panose="020B0604030504040204" pitchFamily="34" charset="-120"/>
                <a:ea typeface="微軟正黑體" panose="020B0604030504040204" pitchFamily="34" charset="-120"/>
              </a:rPr>
              <a:t>隨後發生超過</a:t>
            </a:r>
            <a:r>
              <a:rPr lang="en-US" altLang="zh-TW" sz="2000" b="1" dirty="0">
                <a:latin typeface="微軟正黑體" panose="020B0604030504040204" pitchFamily="34" charset="-120"/>
                <a:ea typeface="微軟正黑體" panose="020B0604030504040204" pitchFamily="34" charset="-120"/>
              </a:rPr>
              <a:t>170</a:t>
            </a:r>
            <a:r>
              <a:rPr lang="zh-TW" altLang="en-US" sz="2000" b="1" dirty="0">
                <a:latin typeface="微軟正黑體" panose="020B0604030504040204" pitchFamily="34" charset="-120"/>
                <a:ea typeface="微軟正黑體" panose="020B0604030504040204" pitchFamily="34" charset="-120"/>
              </a:rPr>
              <a:t>次餘震</a:t>
            </a:r>
            <a:endParaRPr lang="en-US" altLang="zh-TW" sz="2000" b="1" dirty="0">
              <a:latin typeface="微軟正黑體" panose="020B0604030504040204" pitchFamily="34" charset="-120"/>
              <a:ea typeface="微軟正黑體" panose="020B0604030504040204" pitchFamily="34" charset="-120"/>
            </a:endParaRPr>
          </a:p>
          <a:p>
            <a:pPr marL="342900" indent="-342900">
              <a:buFont typeface="Arial" panose="020B0604020202020204" pitchFamily="34" charset="0"/>
              <a:buChar char="•"/>
            </a:pPr>
            <a:r>
              <a:rPr lang="zh-TW" altLang="en-US" sz="2000" b="1" dirty="0">
                <a:latin typeface="微軟正黑體" panose="020B0604030504040204" pitchFamily="34" charset="-120"/>
                <a:ea typeface="微軟正黑體" panose="020B0604030504040204" pitchFamily="34" charset="-120"/>
              </a:rPr>
              <a:t>首府帕盧（</a:t>
            </a:r>
            <a:r>
              <a:rPr lang="en-US" altLang="zh-TW" sz="2000" b="1" dirty="0" err="1">
                <a:latin typeface="微軟正黑體" panose="020B0604030504040204" pitchFamily="34" charset="-120"/>
                <a:ea typeface="微軟正黑體" panose="020B0604030504040204" pitchFamily="34" charset="-120"/>
              </a:rPr>
              <a:t>Palu</a:t>
            </a:r>
            <a:r>
              <a:rPr lang="zh-TW" altLang="en-US" sz="2000" b="1" dirty="0">
                <a:latin typeface="微軟正黑體" panose="020B0604030504040204" pitchFamily="34" charset="-120"/>
                <a:ea typeface="微軟正黑體" panose="020B0604030504040204" pitchFamily="34" charset="-120"/>
              </a:rPr>
              <a:t>）、棟加拉縣</a:t>
            </a:r>
            <a:r>
              <a:rPr lang="en-US" altLang="zh-TW" sz="2000" b="1" dirty="0">
                <a:latin typeface="微軟正黑體" panose="020B0604030504040204" pitchFamily="34" charset="-120"/>
                <a:ea typeface="微軟正黑體" panose="020B0604030504040204" pitchFamily="34" charset="-120"/>
              </a:rPr>
              <a:t>(</a:t>
            </a:r>
            <a:r>
              <a:rPr lang="en-US" altLang="zh-TW" sz="2000" b="1" dirty="0" err="1">
                <a:latin typeface="微軟正黑體" panose="020B0604030504040204" pitchFamily="34" charset="-120"/>
                <a:ea typeface="微軟正黑體" panose="020B0604030504040204" pitchFamily="34" charset="-120"/>
              </a:rPr>
              <a:t>Donggala</a:t>
            </a:r>
            <a:r>
              <a:rPr lang="en-US" altLang="zh-TW" sz="2000" b="1" dirty="0">
                <a:latin typeface="微軟正黑體" panose="020B0604030504040204" pitchFamily="34" charset="-120"/>
                <a:ea typeface="微軟正黑體" panose="020B0604030504040204" pitchFamily="34" charset="-120"/>
              </a:rPr>
              <a:t>)</a:t>
            </a:r>
            <a:r>
              <a:rPr lang="zh-TW" altLang="en-US" sz="2000" b="1" dirty="0">
                <a:latin typeface="微軟正黑體" panose="020B0604030504040204" pitchFamily="34" charset="-120"/>
                <a:ea typeface="微軟正黑體" panose="020B0604030504040204" pitchFamily="34" charset="-120"/>
              </a:rPr>
              <a:t>和馬穆朱縣</a:t>
            </a:r>
            <a:r>
              <a:rPr lang="en-US" altLang="zh-TW" sz="2000" b="1" dirty="0">
                <a:latin typeface="微軟正黑體" panose="020B0604030504040204" pitchFamily="34" charset="-120"/>
                <a:ea typeface="微軟正黑體" panose="020B0604030504040204" pitchFamily="34" charset="-120"/>
              </a:rPr>
              <a:t>(</a:t>
            </a:r>
            <a:r>
              <a:rPr lang="en-US" altLang="zh-TW" sz="2000" b="1" dirty="0" err="1">
                <a:latin typeface="微軟正黑體" panose="020B0604030504040204" pitchFamily="34" charset="-120"/>
                <a:ea typeface="微軟正黑體" panose="020B0604030504040204" pitchFamily="34" charset="-120"/>
              </a:rPr>
              <a:t>Mamuju</a:t>
            </a:r>
            <a:r>
              <a:rPr lang="en-US" altLang="zh-TW" sz="2000" b="1" dirty="0">
                <a:latin typeface="微軟正黑體" panose="020B0604030504040204" pitchFamily="34" charset="-120"/>
                <a:ea typeface="微軟正黑體" panose="020B0604030504040204" pitchFamily="34" charset="-120"/>
              </a:rPr>
              <a:t>)</a:t>
            </a:r>
            <a:r>
              <a:rPr lang="zh-TW" altLang="en-US" sz="2000" b="1" dirty="0">
                <a:latin typeface="微軟正黑體" panose="020B0604030504040204" pitchFamily="34" charset="-120"/>
                <a:ea typeface="微軟正黑體" panose="020B0604030504040204" pitchFamily="34" charset="-120"/>
              </a:rPr>
              <a:t>亦有</a:t>
            </a:r>
            <a:r>
              <a:rPr lang="zh-TW" altLang="en-US" sz="2000" b="1" dirty="0">
                <a:solidFill>
                  <a:srgbClr val="FF0000"/>
                </a:solidFill>
                <a:latin typeface="微軟正黑體" panose="020B0604030504040204" pitchFamily="34" charset="-120"/>
                <a:ea typeface="微軟正黑體" panose="020B0604030504040204" pitchFamily="34" charset="-120"/>
              </a:rPr>
              <a:t>海嘯</a:t>
            </a:r>
            <a:r>
              <a:rPr lang="zh-TW" altLang="en-US" sz="2000" b="1" dirty="0">
                <a:latin typeface="微軟正黑體" panose="020B0604030504040204" pitchFamily="34" charset="-120"/>
                <a:ea typeface="微軟正黑體" panose="020B0604030504040204" pitchFamily="34" charset="-120"/>
              </a:rPr>
              <a:t>記錄</a:t>
            </a:r>
          </a:p>
        </p:txBody>
      </p:sp>
      <p:grpSp>
        <p:nvGrpSpPr>
          <p:cNvPr id="16" name="群組 15">
            <a:extLst>
              <a:ext uri="{FF2B5EF4-FFF2-40B4-BE49-F238E27FC236}">
                <a16:creationId xmlns:a16="http://schemas.microsoft.com/office/drawing/2014/main" xmlns="" id="{D94E1909-33C7-46D4-8E63-0B4C2FB1CF86}"/>
              </a:ext>
            </a:extLst>
          </p:cNvPr>
          <p:cNvGrpSpPr/>
          <p:nvPr/>
        </p:nvGrpSpPr>
        <p:grpSpPr>
          <a:xfrm>
            <a:off x="0" y="3429000"/>
            <a:ext cx="2034540" cy="1992332"/>
            <a:chOff x="0" y="3429000"/>
            <a:chExt cx="2034540" cy="1992332"/>
          </a:xfrm>
        </p:grpSpPr>
        <p:sp>
          <p:nvSpPr>
            <p:cNvPr id="12" name="文字方塊 11">
              <a:extLst>
                <a:ext uri="{FF2B5EF4-FFF2-40B4-BE49-F238E27FC236}">
                  <a16:creationId xmlns:a16="http://schemas.microsoft.com/office/drawing/2014/main" xmlns="" id="{F3C10BC8-8BEF-4C02-8B3F-B99E2B6DD82E}"/>
                </a:ext>
              </a:extLst>
            </p:cNvPr>
            <p:cNvSpPr txBox="1"/>
            <p:nvPr/>
          </p:nvSpPr>
          <p:spPr>
            <a:xfrm>
              <a:off x="1485900" y="3429000"/>
              <a:ext cx="548640" cy="313353"/>
            </a:xfrm>
            <a:prstGeom prst="rect">
              <a:avLst/>
            </a:prstGeom>
            <a:solidFill>
              <a:schemeClr val="bg1"/>
            </a:solidFill>
            <a:ln>
              <a:noFill/>
            </a:ln>
          </p:spPr>
          <p:txBody>
            <a:bodyPr wrap="square" rtlCol="0">
              <a:spAutoFit/>
            </a:bodyPr>
            <a:lstStyle/>
            <a:p>
              <a:r>
                <a:rPr lang="zh-TW" altLang="en-US" sz="1400" dirty="0">
                  <a:latin typeface="微軟正黑體" panose="020B0604030504040204" pitchFamily="34" charset="-120"/>
                  <a:ea typeface="微軟正黑體" panose="020B0604030504040204" pitchFamily="34" charset="-120"/>
                </a:rPr>
                <a:t>帕盧</a:t>
              </a:r>
            </a:p>
          </p:txBody>
        </p:sp>
        <p:sp>
          <p:nvSpPr>
            <p:cNvPr id="13" name="文字方塊 12">
              <a:extLst>
                <a:ext uri="{FF2B5EF4-FFF2-40B4-BE49-F238E27FC236}">
                  <a16:creationId xmlns:a16="http://schemas.microsoft.com/office/drawing/2014/main" xmlns="" id="{4316E9D5-C47E-48D2-B753-6156A9B1BB7D}"/>
                </a:ext>
              </a:extLst>
            </p:cNvPr>
            <p:cNvSpPr txBox="1"/>
            <p:nvPr/>
          </p:nvSpPr>
          <p:spPr>
            <a:xfrm>
              <a:off x="0" y="3889923"/>
              <a:ext cx="944880" cy="307777"/>
            </a:xfrm>
            <a:prstGeom prst="rect">
              <a:avLst/>
            </a:prstGeom>
            <a:solidFill>
              <a:schemeClr val="bg1"/>
            </a:solidFill>
            <a:ln>
              <a:noFill/>
            </a:ln>
          </p:spPr>
          <p:txBody>
            <a:bodyPr wrap="square" rtlCol="0">
              <a:spAutoFit/>
            </a:bodyPr>
            <a:lstStyle/>
            <a:p>
              <a:pPr algn="ctr"/>
              <a:r>
                <a:rPr lang="zh-TW" altLang="en-US" sz="1400" dirty="0">
                  <a:latin typeface="微軟正黑體" panose="020B0604030504040204" pitchFamily="34" charset="-120"/>
                  <a:ea typeface="微軟正黑體" panose="020B0604030504040204" pitchFamily="34" charset="-120"/>
                </a:rPr>
                <a:t>棟加拉縣</a:t>
              </a:r>
            </a:p>
          </p:txBody>
        </p:sp>
        <p:sp>
          <p:nvSpPr>
            <p:cNvPr id="14" name="文字方塊 13">
              <a:extLst>
                <a:ext uri="{FF2B5EF4-FFF2-40B4-BE49-F238E27FC236}">
                  <a16:creationId xmlns:a16="http://schemas.microsoft.com/office/drawing/2014/main" xmlns="" id="{197CB13E-2517-4C4F-886A-ACEABCBBCCCF}"/>
                </a:ext>
              </a:extLst>
            </p:cNvPr>
            <p:cNvSpPr txBox="1"/>
            <p:nvPr/>
          </p:nvSpPr>
          <p:spPr>
            <a:xfrm>
              <a:off x="628650" y="5113555"/>
              <a:ext cx="944880" cy="307777"/>
            </a:xfrm>
            <a:prstGeom prst="rect">
              <a:avLst/>
            </a:prstGeom>
            <a:solidFill>
              <a:schemeClr val="bg1"/>
            </a:solidFill>
            <a:ln>
              <a:noFill/>
            </a:ln>
          </p:spPr>
          <p:txBody>
            <a:bodyPr wrap="square" rtlCol="0">
              <a:spAutoFit/>
            </a:bodyPr>
            <a:lstStyle/>
            <a:p>
              <a:pPr algn="ctr"/>
              <a:r>
                <a:rPr lang="zh-TW" altLang="en-US" sz="1400" dirty="0">
                  <a:latin typeface="微軟正黑體" panose="020B0604030504040204" pitchFamily="34" charset="-120"/>
                  <a:ea typeface="微軟正黑體" panose="020B0604030504040204" pitchFamily="34" charset="-120"/>
                </a:rPr>
                <a:t>馬穆朱縣</a:t>
              </a:r>
            </a:p>
          </p:txBody>
        </p:sp>
      </p:grpSp>
    </p:spTree>
    <p:extLst>
      <p:ext uri="{BB962C8B-B14F-4D97-AF65-F5344CB8AC3E}">
        <p14:creationId xmlns:p14="http://schemas.microsoft.com/office/powerpoint/2010/main" val="10340995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3">
            <a:extLst>
              <a:ext uri="{FF2B5EF4-FFF2-40B4-BE49-F238E27FC236}">
                <a16:creationId xmlns:a16="http://schemas.microsoft.com/office/drawing/2014/main" xmlns="" id="{11F19F9E-568F-475E-B4C7-3A76A6256BBA}"/>
              </a:ext>
            </a:extLst>
          </p:cNvPr>
          <p:cNvSpPr>
            <a:spLocks noGrp="1"/>
          </p:cNvSpPr>
          <p:nvPr>
            <p:ph type="title"/>
          </p:nvPr>
        </p:nvSpPr>
        <p:spPr/>
        <p:txBody>
          <a:bodyPr/>
          <a:lstStyle/>
          <a:p>
            <a:r>
              <a:rPr lang="en-US" altLang="zh-TW" b="1" dirty="0"/>
              <a:t>1.</a:t>
            </a:r>
            <a:r>
              <a:rPr lang="zh-TW" altLang="en-US" b="1" dirty="0"/>
              <a:t> </a:t>
            </a:r>
            <a:r>
              <a:rPr lang="zh-TW" altLang="en-US" b="1" dirty="0">
                <a:solidFill>
                  <a:srgbClr val="FF0000"/>
                </a:solidFill>
                <a:latin typeface="微軟正黑體" pitchFamily="34" charset="-120"/>
                <a:ea typeface="微軟正黑體" pitchFamily="34" charset="-120"/>
              </a:rPr>
              <a:t>人道災難</a:t>
            </a:r>
            <a:r>
              <a:rPr lang="zh-TW" altLang="en-US" b="1" dirty="0">
                <a:latin typeface="微軟正黑體" pitchFamily="34" charset="-120"/>
                <a:ea typeface="微軟正黑體" pitchFamily="34" charset="-120"/>
              </a:rPr>
              <a:t>發生在哪裡？</a:t>
            </a:r>
            <a:endParaRPr lang="zh-HK" altLang="en-US" dirty="0"/>
          </a:p>
        </p:txBody>
      </p:sp>
      <p:sp>
        <p:nvSpPr>
          <p:cNvPr id="7" name="文字方塊 6">
            <a:extLst>
              <a:ext uri="{FF2B5EF4-FFF2-40B4-BE49-F238E27FC236}">
                <a16:creationId xmlns:a16="http://schemas.microsoft.com/office/drawing/2014/main" xmlns="" id="{6D795B66-6B0E-48E4-A664-75CC1895B30B}"/>
              </a:ext>
            </a:extLst>
          </p:cNvPr>
          <p:cNvSpPr txBox="1"/>
          <p:nvPr/>
        </p:nvSpPr>
        <p:spPr>
          <a:xfrm>
            <a:off x="6113208" y="1589089"/>
            <a:ext cx="2893631" cy="2862322"/>
          </a:xfrm>
          <a:prstGeom prst="rect">
            <a:avLst/>
          </a:prstGeom>
          <a:noFill/>
        </p:spPr>
        <p:txBody>
          <a:bodyPr wrap="square" rtlCol="0">
            <a:spAutoFit/>
          </a:bodyPr>
          <a:lstStyle/>
          <a:p>
            <a:pPr marL="342900" indent="-342900">
              <a:buFont typeface="Arial" panose="020B0604020202020204" pitchFamily="34" charset="0"/>
              <a:buChar char="•"/>
            </a:pPr>
            <a:r>
              <a:rPr lang="zh-TW" altLang="en-US" sz="2000" b="1" dirty="0" smtClean="0">
                <a:latin typeface="微軟正黑體" panose="020B0604030504040204" pitchFamily="34" charset="-120"/>
                <a:ea typeface="微軟正黑體" panose="020B0604030504040204" pitchFamily="34" charset="-120"/>
              </a:rPr>
              <a:t>距離蘇拉威西島約</a:t>
            </a:r>
            <a:r>
              <a:rPr lang="en-US" altLang="zh-TW" sz="2000" b="1" dirty="0" smtClean="0">
                <a:latin typeface="微軟正黑體" panose="020B0604030504040204" pitchFamily="34" charset="-120"/>
                <a:ea typeface="微軟正黑體" panose="020B0604030504040204" pitchFamily="34" charset="-120"/>
              </a:rPr>
              <a:t>1,500</a:t>
            </a:r>
            <a:r>
              <a:rPr lang="zh-TW" altLang="en-US" sz="2000" b="1" dirty="0" smtClean="0">
                <a:latin typeface="微軟正黑體" panose="020B0604030504040204" pitchFamily="34" charset="-120"/>
                <a:ea typeface="微軟正黑體" panose="020B0604030504040204" pitchFamily="34" charset="-120"/>
              </a:rPr>
              <a:t>公里的</a:t>
            </a:r>
            <a:r>
              <a:rPr lang="zh-TW" altLang="en-US" sz="2000" b="1" dirty="0" smtClean="0">
                <a:solidFill>
                  <a:srgbClr val="FF0000"/>
                </a:solidFill>
                <a:latin typeface="微軟正黑體" panose="020B0604030504040204" pitchFamily="34" charset="-120"/>
                <a:ea typeface="微軟正黑體" panose="020B0604030504040204" pitchFamily="34" charset="-120"/>
              </a:rPr>
              <a:t>印尼龍目島</a:t>
            </a:r>
            <a:r>
              <a:rPr lang="zh-TW" altLang="en-US" sz="2000" b="1" dirty="0" smtClean="0">
                <a:latin typeface="微軟正黑體" panose="020B0604030504040204" pitchFamily="34" charset="-120"/>
                <a:ea typeface="微軟正黑體" panose="020B0604030504040204" pitchFamily="34" charset="-120"/>
              </a:rPr>
              <a:t>亦在</a:t>
            </a:r>
            <a:r>
              <a:rPr lang="en-US" altLang="zh-TW" sz="2000" b="1" dirty="0" smtClean="0">
                <a:latin typeface="微軟正黑體" panose="020B0604030504040204" pitchFamily="34" charset="-120"/>
                <a:ea typeface="微軟正黑體" panose="020B0604030504040204" pitchFamily="34" charset="-120"/>
              </a:rPr>
              <a:t>7-8</a:t>
            </a:r>
            <a:r>
              <a:rPr lang="zh-TW" altLang="en-US" sz="2000" b="1" dirty="0" smtClean="0">
                <a:latin typeface="微軟正黑體" panose="020B0604030504040204" pitchFamily="34" charset="-120"/>
                <a:ea typeface="微軟正黑體" panose="020B0604030504040204" pitchFamily="34" charset="-120"/>
              </a:rPr>
              <a:t>月遭到多次</a:t>
            </a:r>
            <a:r>
              <a:rPr lang="zh-TW" altLang="en-US" sz="2000" b="1" dirty="0" smtClean="0">
                <a:solidFill>
                  <a:srgbClr val="FF0000"/>
                </a:solidFill>
                <a:latin typeface="微軟正黑體" panose="020B0604030504040204" pitchFamily="34" charset="-120"/>
                <a:ea typeface="微軟正黑體" panose="020B0604030504040204" pitchFamily="34" charset="-120"/>
              </a:rPr>
              <a:t>強烈地震</a:t>
            </a:r>
            <a:r>
              <a:rPr lang="zh-TW" altLang="en-US" sz="2000" b="1" dirty="0" smtClean="0">
                <a:latin typeface="微軟正黑體" panose="020B0604030504040204" pitchFamily="34" charset="-120"/>
                <a:ea typeface="微軟正黑體" panose="020B0604030504040204" pitchFamily="34" charset="-120"/>
              </a:rPr>
              <a:t>破壞</a:t>
            </a:r>
            <a:endParaRPr lang="en-US" altLang="zh-TW" sz="2000" b="1" dirty="0" smtClean="0">
              <a:latin typeface="微軟正黑體" panose="020B0604030504040204" pitchFamily="34" charset="-120"/>
              <a:ea typeface="微軟正黑體" panose="020B0604030504040204" pitchFamily="34" charset="-120"/>
            </a:endParaRPr>
          </a:p>
          <a:p>
            <a:pPr marL="342900" indent="-342900">
              <a:buFont typeface="Arial" panose="020B0604020202020204" pitchFamily="34" charset="0"/>
              <a:buChar char="•"/>
            </a:pPr>
            <a:r>
              <a:rPr lang="zh-TW" altLang="en-US" sz="2000" b="1" dirty="0" smtClean="0">
                <a:latin typeface="微軟正黑體" panose="020B0604030504040204" pitchFamily="34" charset="-120"/>
                <a:ea typeface="微軟正黑體" panose="020B0604030504040204" pitchFamily="34" charset="-120"/>
              </a:rPr>
              <a:t>導致</a:t>
            </a:r>
            <a:r>
              <a:rPr lang="en-US" altLang="zh-TW" sz="2000" b="1" dirty="0" smtClean="0">
                <a:solidFill>
                  <a:srgbClr val="FF0000"/>
                </a:solidFill>
                <a:latin typeface="微軟正黑體" panose="020B0604030504040204" pitchFamily="34" charset="-120"/>
                <a:ea typeface="微軟正黑體" panose="020B0604030504040204" pitchFamily="34" charset="-120"/>
              </a:rPr>
              <a:t>555</a:t>
            </a:r>
            <a:r>
              <a:rPr lang="zh-TW" altLang="en-US" sz="2000" b="1" dirty="0" smtClean="0">
                <a:latin typeface="微軟正黑體" panose="020B0604030504040204" pitchFamily="34" charset="-120"/>
                <a:ea typeface="微軟正黑體" panose="020B0604030504040204" pitchFamily="34" charset="-120"/>
              </a:rPr>
              <a:t>人喪生，</a:t>
            </a:r>
            <a:r>
              <a:rPr lang="en-US" altLang="zh-TW" sz="2000" b="1" dirty="0" smtClean="0">
                <a:solidFill>
                  <a:srgbClr val="FF0000"/>
                </a:solidFill>
                <a:latin typeface="微軟正黑體" panose="020B0604030504040204" pitchFamily="34" charset="-120"/>
                <a:ea typeface="微軟正黑體" panose="020B0604030504040204" pitchFamily="34" charset="-120"/>
              </a:rPr>
              <a:t>7,575</a:t>
            </a:r>
            <a:r>
              <a:rPr lang="zh-TW" altLang="en-US" sz="2000" b="1" dirty="0" smtClean="0">
                <a:latin typeface="微軟正黑體" panose="020B0604030504040204" pitchFamily="34" charset="-120"/>
                <a:ea typeface="微軟正黑體" panose="020B0604030504040204" pitchFamily="34" charset="-120"/>
              </a:rPr>
              <a:t>人受傷</a:t>
            </a:r>
            <a:endParaRPr lang="en-US" altLang="zh-TW" sz="2000" b="1" dirty="0" smtClean="0">
              <a:latin typeface="微軟正黑體" panose="020B0604030504040204" pitchFamily="34" charset="-120"/>
              <a:ea typeface="微軟正黑體" panose="020B0604030504040204" pitchFamily="34" charset="-120"/>
            </a:endParaRPr>
          </a:p>
          <a:p>
            <a:pPr marL="342900" indent="-342900">
              <a:buFont typeface="Arial" panose="020B0604020202020204" pitchFamily="34" charset="0"/>
              <a:buChar char="•"/>
            </a:pPr>
            <a:r>
              <a:rPr lang="zh-TW" altLang="en-US" sz="2000" b="1" dirty="0" smtClean="0">
                <a:latin typeface="微軟正黑體" panose="020B0604030504040204" pitchFamily="34" charset="-120"/>
                <a:ea typeface="微軟正黑體" panose="020B0604030504040204" pitchFamily="34" charset="-120"/>
              </a:rPr>
              <a:t>超過</a:t>
            </a:r>
            <a:r>
              <a:rPr lang="en-US" altLang="zh-TW" sz="2000" b="1" dirty="0" smtClean="0">
                <a:solidFill>
                  <a:srgbClr val="FF0000"/>
                </a:solidFill>
                <a:latin typeface="微軟正黑體" panose="020B0604030504040204" pitchFamily="34" charset="-120"/>
                <a:ea typeface="微軟正黑體" panose="020B0604030504040204" pitchFamily="34" charset="-120"/>
              </a:rPr>
              <a:t>39</a:t>
            </a:r>
            <a:r>
              <a:rPr lang="zh-TW" altLang="en-US" sz="2000" b="1" dirty="0" smtClean="0">
                <a:solidFill>
                  <a:srgbClr val="FF0000"/>
                </a:solidFill>
                <a:latin typeface="微軟正黑體" panose="020B0604030504040204" pitchFamily="34" charset="-120"/>
                <a:ea typeface="微軟正黑體" panose="020B0604030504040204" pitchFamily="34" charset="-120"/>
              </a:rPr>
              <a:t>萬</a:t>
            </a:r>
            <a:r>
              <a:rPr lang="zh-TW" altLang="en-US" sz="2000" b="1" dirty="0" smtClean="0">
                <a:latin typeface="微軟正黑體" panose="020B0604030504040204" pitchFamily="34" charset="-120"/>
                <a:ea typeface="微軟正黑體" panose="020B0604030504040204" pitchFamily="34" charset="-120"/>
              </a:rPr>
              <a:t>人流離失所</a:t>
            </a:r>
            <a:endParaRPr lang="en-US" altLang="zh-TW" sz="2000" b="1" dirty="0" smtClean="0">
              <a:latin typeface="微軟正黑體" panose="020B0604030504040204" pitchFamily="34" charset="-120"/>
              <a:ea typeface="微軟正黑體" panose="020B0604030504040204" pitchFamily="34" charset="-120"/>
            </a:endParaRPr>
          </a:p>
          <a:p>
            <a:pPr marL="342900" indent="-342900">
              <a:buFont typeface="Arial" panose="020B0604020202020204" pitchFamily="34" charset="0"/>
              <a:buChar char="•"/>
            </a:pPr>
            <a:r>
              <a:rPr lang="zh-TW" altLang="en-US" sz="2000" b="1" dirty="0" smtClean="0">
                <a:latin typeface="微軟正黑體" panose="020B0604030504040204" pitchFamily="34" charset="-120"/>
                <a:ea typeface="微軟正黑體" panose="020B0604030504040204" pitchFamily="34" charset="-120"/>
              </a:rPr>
              <a:t>龍目島的救災工作仍然持續</a:t>
            </a:r>
            <a:endParaRPr lang="en-US" altLang="zh-TW" sz="2000" b="1" dirty="0" smtClean="0">
              <a:latin typeface="微軟正黑體" panose="020B0604030504040204" pitchFamily="34" charset="-120"/>
              <a:ea typeface="微軟正黑體" panose="020B0604030504040204" pitchFamily="34" charset="-120"/>
            </a:endParaRPr>
          </a:p>
        </p:txBody>
      </p:sp>
      <p:sp>
        <p:nvSpPr>
          <p:cNvPr id="8" name="圓角矩形圖說文字 7"/>
          <p:cNvSpPr/>
          <p:nvPr/>
        </p:nvSpPr>
        <p:spPr>
          <a:xfrm>
            <a:off x="6759923" y="4562945"/>
            <a:ext cx="1600201" cy="771055"/>
          </a:xfrm>
          <a:prstGeom prst="wedgeRoundRectCallout">
            <a:avLst/>
          </a:prstGeom>
          <a:solidFill>
            <a:srgbClr val="FFFFFF">
              <a:alpha val="85098"/>
            </a:srgb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b="1" dirty="0" smtClean="0">
                <a:solidFill>
                  <a:schemeClr val="tx1"/>
                </a:solidFill>
                <a:latin typeface="微軟正黑體" panose="020B0604030504040204" pitchFamily="34" charset="-120"/>
                <a:ea typeface="微軟正黑體" panose="020B0604030504040204" pitchFamily="34" charset="-120"/>
              </a:rPr>
              <a:t>你還記得嗎？</a:t>
            </a:r>
            <a:endParaRPr lang="en-US" altLang="zh-TW" b="1" dirty="0" smtClean="0">
              <a:solidFill>
                <a:schemeClr val="tx1"/>
              </a:solidFill>
              <a:latin typeface="微軟正黑體" panose="020B0604030504040204" pitchFamily="34" charset="-120"/>
              <a:ea typeface="微軟正黑體" panose="020B0604030504040204" pitchFamily="34" charset="-120"/>
            </a:endParaRPr>
          </a:p>
        </p:txBody>
      </p:sp>
      <p:pic>
        <p:nvPicPr>
          <p:cNvPr id="6" name="Picture 2" descr="https://www.redcross.org.hk/irsd_files/International_Projects/IndonesiaEQ2018/WR2_map_c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1589089"/>
            <a:ext cx="5309304" cy="3981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483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1">
            <a:extLst>
              <a:ext uri="{FF2B5EF4-FFF2-40B4-BE49-F238E27FC236}">
                <a16:creationId xmlns:a16="http://schemas.microsoft.com/office/drawing/2014/main" xmlns="" id="{9433045F-A282-4C45-A1A1-A8C2C818D5F2}"/>
              </a:ext>
            </a:extLst>
          </p:cNvPr>
          <p:cNvSpPr>
            <a:spLocks noGrp="1"/>
          </p:cNvSpPr>
          <p:nvPr>
            <p:ph type="title"/>
          </p:nvPr>
        </p:nvSpPr>
        <p:spPr>
          <a:xfrm>
            <a:off x="628650" y="365125"/>
            <a:ext cx="8241030" cy="1325563"/>
          </a:xfrm>
        </p:spPr>
        <p:txBody>
          <a:bodyPr/>
          <a:lstStyle/>
          <a:p>
            <a:r>
              <a:rPr lang="en-US" altLang="zh-TW" b="1" dirty="0">
                <a:latin typeface="微軟正黑體" panose="020B0604030504040204" pitchFamily="34" charset="-120"/>
                <a:ea typeface="微軟正黑體" panose="020B0604030504040204" pitchFamily="34" charset="-120"/>
              </a:rPr>
              <a:t>2.</a:t>
            </a:r>
            <a:r>
              <a:rPr lang="zh-TW" altLang="en-US" b="1" dirty="0">
                <a:latin typeface="微軟正黑體" panose="020B0604030504040204" pitchFamily="34" charset="-120"/>
                <a:ea typeface="微軟正黑體" panose="020B0604030504040204" pitchFamily="34" charset="-120"/>
              </a:rPr>
              <a:t> 印尼的受災人士面對什麼</a:t>
            </a:r>
            <a:r>
              <a:rPr lang="en-US" altLang="zh-TW" b="1" dirty="0">
                <a:latin typeface="微軟正黑體" panose="020B0604030504040204" pitchFamily="34" charset="-120"/>
                <a:ea typeface="微軟正黑體" panose="020B0604030504040204" pitchFamily="34" charset="-120"/>
              </a:rPr>
              <a:t/>
            </a:r>
            <a:br>
              <a:rPr lang="en-US" altLang="zh-TW" b="1" dirty="0">
                <a:latin typeface="微軟正黑體" panose="020B0604030504040204" pitchFamily="34" charset="-120"/>
                <a:ea typeface="微軟正黑體" panose="020B0604030504040204" pitchFamily="34" charset="-120"/>
              </a:rPr>
            </a:br>
            <a:r>
              <a:rPr lang="zh-TW" altLang="en-US" b="1" dirty="0">
                <a:solidFill>
                  <a:srgbClr val="FF0000"/>
                </a:solidFill>
                <a:latin typeface="微軟正黑體" panose="020B0604030504040204" pitchFamily="34" charset="-120"/>
                <a:ea typeface="微軟正黑體" panose="020B0604030504040204" pitchFamily="34" charset="-120"/>
              </a:rPr>
              <a:t>人道後果</a:t>
            </a:r>
            <a:r>
              <a:rPr lang="zh-TW" altLang="en-US" b="1" dirty="0">
                <a:latin typeface="微軟正黑體" panose="020B0604030504040204" pitchFamily="34" charset="-120"/>
                <a:ea typeface="微軟正黑體" panose="020B0604030504040204" pitchFamily="34" charset="-120"/>
              </a:rPr>
              <a:t>？</a:t>
            </a:r>
            <a:endParaRPr lang="zh-HK" altLang="en-US" b="1" dirty="0">
              <a:latin typeface="微軟正黑體" panose="020B0604030504040204" pitchFamily="34" charset="-120"/>
              <a:ea typeface="微軟正黑體" panose="020B0604030504040204" pitchFamily="34" charset="-120"/>
            </a:endParaRPr>
          </a:p>
        </p:txBody>
      </p:sp>
      <p:sp>
        <p:nvSpPr>
          <p:cNvPr id="10" name="AutoShape 2" descr="https://southeastasia1-mediap.svc.ms/transform/thumbnail?provider=spo&amp;inputFormat=jpg&amp;cs=fFNQTw&amp;docid=https%3A%2F%2Fhkredcross-my.sharepoint.com%3A443%2F_api%2Fv2.0%2Fdrives%2Fb!CZW9h2hq_keODhkIL1cUmQG0sPa4hPRHvOvpr814IQDDi9Q4YLuCRba0sDiiHdb8%2Fitems%2F01TCSXO4YLQUU5H43Q2ZE2CIRUYJUEXLVJ%3Fversion%3DPublished&amp;encodeFailures=1&amp;ctag=%22c%3A%7BD329850B-70F3-49D6-A122-34C2684BAEA9%7D%2C2%22&amp;width=1920&amp;height=810&amp;srcWidth=&amp;srcHeight=">
            <a:extLst>
              <a:ext uri="{FF2B5EF4-FFF2-40B4-BE49-F238E27FC236}">
                <a16:creationId xmlns:a16="http://schemas.microsoft.com/office/drawing/2014/main" xmlns="" id="{ACB42581-5666-4DB5-A1CB-333A8FBD338B}"/>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pic>
        <p:nvPicPr>
          <p:cNvPr id="5" name="內容版面配置區 4">
            <a:extLst>
              <a:ext uri="{FF2B5EF4-FFF2-40B4-BE49-F238E27FC236}">
                <a16:creationId xmlns:a16="http://schemas.microsoft.com/office/drawing/2014/main" xmlns="" id="{FDC4C84D-926D-40A4-86BD-7718100FBDF7}"/>
              </a:ext>
            </a:extLst>
          </p:cNvPr>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0" y="1709091"/>
            <a:ext cx="9144000" cy="5148909"/>
          </a:xfrm>
          <a:prstGeom prst="rect">
            <a:avLst/>
          </a:prstGeom>
        </p:spPr>
      </p:pic>
      <p:sp>
        <p:nvSpPr>
          <p:cNvPr id="2" name="圓角矩形圖說文字 1"/>
          <p:cNvSpPr/>
          <p:nvPr/>
        </p:nvSpPr>
        <p:spPr>
          <a:xfrm>
            <a:off x="5897880" y="3064345"/>
            <a:ext cx="2971800" cy="1295400"/>
          </a:xfrm>
          <a:prstGeom prst="wedgeRoundRectCallout">
            <a:avLst/>
          </a:prstGeom>
          <a:solidFill>
            <a:srgbClr val="FFFFFF">
              <a:alpha val="85098"/>
            </a:srgb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b="1" dirty="0" smtClean="0">
                <a:solidFill>
                  <a:schemeClr val="tx1"/>
                </a:solidFill>
                <a:latin typeface="微軟正黑體" panose="020B0604030504040204" pitchFamily="34" charset="-120"/>
                <a:ea typeface="微軟正黑體" panose="020B0604030504040204" pitchFamily="34" charset="-120"/>
              </a:rPr>
              <a:t>想一想，</a:t>
            </a:r>
            <a:endParaRPr lang="en-US" altLang="zh-TW" b="1" dirty="0" smtClean="0">
              <a:solidFill>
                <a:schemeClr val="tx1"/>
              </a:solidFill>
              <a:latin typeface="微軟正黑體" panose="020B0604030504040204" pitchFamily="34" charset="-120"/>
              <a:ea typeface="微軟正黑體" panose="020B0604030504040204" pitchFamily="34" charset="-120"/>
            </a:endParaRPr>
          </a:p>
          <a:p>
            <a:r>
              <a:rPr lang="zh-TW" altLang="en-US" b="1" dirty="0" smtClean="0">
                <a:solidFill>
                  <a:schemeClr val="tx1"/>
                </a:solidFill>
                <a:latin typeface="微軟正黑體" panose="020B0604030504040204" pitchFamily="34" charset="-120"/>
                <a:ea typeface="微軟正黑體" panose="020B0604030504040204" pitchFamily="34" charset="-120"/>
              </a:rPr>
              <a:t>為何要集體埋葬？</a:t>
            </a:r>
            <a:endParaRPr lang="en-US" altLang="zh-TW" b="1" dirty="0" smtClean="0">
              <a:solidFill>
                <a:schemeClr val="tx1"/>
              </a:solidFill>
              <a:latin typeface="微軟正黑體" panose="020B0604030504040204" pitchFamily="34" charset="-120"/>
              <a:ea typeface="微軟正黑體" panose="020B0604030504040204" pitchFamily="34" charset="-120"/>
            </a:endParaRPr>
          </a:p>
          <a:p>
            <a:r>
              <a:rPr lang="zh-TW" altLang="en-US" b="1" dirty="0" smtClean="0">
                <a:solidFill>
                  <a:schemeClr val="tx1"/>
                </a:solidFill>
                <a:latin typeface="微軟正黑體" panose="020B0604030504040204" pitchFamily="34" charset="-120"/>
                <a:ea typeface="微軟正黑體" panose="020B0604030504040204" pitchFamily="34" charset="-120"/>
              </a:rPr>
              <a:t>集體埋葬可能引起的問題？</a:t>
            </a:r>
            <a:endParaRPr lang="zh-HK" altLang="en-US" b="1" dirty="0">
              <a:solidFill>
                <a:schemeClr val="tx1"/>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565793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FC369A11-1BAD-49CB-B79A-C0E6EB2E292A}"/>
              </a:ext>
            </a:extLst>
          </p:cNvPr>
          <p:cNvSpPr>
            <a:spLocks noGrp="1"/>
          </p:cNvSpPr>
          <p:nvPr>
            <p:ph type="title"/>
          </p:nvPr>
        </p:nvSpPr>
        <p:spPr/>
        <p:txBody>
          <a:bodyPr/>
          <a:lstStyle/>
          <a:p>
            <a:r>
              <a:rPr lang="en-US" altLang="zh-TW" b="1" dirty="0">
                <a:latin typeface="微軟正黑體" panose="020B0604030504040204" pitchFamily="34" charset="-120"/>
                <a:ea typeface="微軟正黑體" panose="020B0604030504040204" pitchFamily="34" charset="-120"/>
              </a:rPr>
              <a:t>2.</a:t>
            </a:r>
            <a:r>
              <a:rPr lang="zh-TW" altLang="en-US" b="1" dirty="0">
                <a:latin typeface="微軟正黑體" panose="020B0604030504040204" pitchFamily="34" charset="-120"/>
                <a:ea typeface="微軟正黑體" panose="020B0604030504040204" pitchFamily="34" charset="-120"/>
              </a:rPr>
              <a:t> 印尼的受災人士面對什麼</a:t>
            </a:r>
            <a:r>
              <a:rPr lang="en-US" altLang="zh-TW" b="1" dirty="0">
                <a:latin typeface="微軟正黑體" panose="020B0604030504040204" pitchFamily="34" charset="-120"/>
                <a:ea typeface="微軟正黑體" panose="020B0604030504040204" pitchFamily="34" charset="-120"/>
              </a:rPr>
              <a:t/>
            </a:r>
            <a:br>
              <a:rPr lang="en-US" altLang="zh-TW" b="1" dirty="0">
                <a:latin typeface="微軟正黑體" panose="020B0604030504040204" pitchFamily="34" charset="-120"/>
                <a:ea typeface="微軟正黑體" panose="020B0604030504040204" pitchFamily="34" charset="-120"/>
              </a:rPr>
            </a:br>
            <a:r>
              <a:rPr lang="zh-TW" altLang="en-US" b="1" dirty="0">
                <a:solidFill>
                  <a:srgbClr val="FF0000"/>
                </a:solidFill>
                <a:latin typeface="微軟正黑體" panose="020B0604030504040204" pitchFamily="34" charset="-120"/>
                <a:ea typeface="微軟正黑體" panose="020B0604030504040204" pitchFamily="34" charset="-120"/>
              </a:rPr>
              <a:t>人道後果</a:t>
            </a:r>
            <a:r>
              <a:rPr lang="zh-TW" altLang="en-US" b="1" dirty="0">
                <a:latin typeface="微軟正黑體" panose="020B0604030504040204" pitchFamily="34" charset="-120"/>
                <a:ea typeface="微軟正黑體" panose="020B0604030504040204" pitchFamily="34" charset="-120"/>
              </a:rPr>
              <a:t>？</a:t>
            </a:r>
            <a:endParaRPr lang="zh-TW" altLang="en-US" dirty="0"/>
          </a:p>
        </p:txBody>
      </p:sp>
      <p:pic>
        <p:nvPicPr>
          <p:cNvPr id="5" name="內容版面配置區 4">
            <a:extLst>
              <a:ext uri="{FF2B5EF4-FFF2-40B4-BE49-F238E27FC236}">
                <a16:creationId xmlns:a16="http://schemas.microsoft.com/office/drawing/2014/main" xmlns="" id="{AB1B0DA8-6CC5-4BB8-B9A7-1FD6483D872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690689"/>
            <a:ext cx="9139462" cy="5167311"/>
          </a:xfrm>
        </p:spPr>
      </p:pic>
      <p:sp>
        <p:nvSpPr>
          <p:cNvPr id="7" name="矩形 6">
            <a:extLst>
              <a:ext uri="{FF2B5EF4-FFF2-40B4-BE49-F238E27FC236}">
                <a16:creationId xmlns:a16="http://schemas.microsoft.com/office/drawing/2014/main" xmlns="" id="{36D40A21-A849-417D-882A-B6E9090BB64B}"/>
              </a:ext>
            </a:extLst>
          </p:cNvPr>
          <p:cNvSpPr/>
          <p:nvPr/>
        </p:nvSpPr>
        <p:spPr>
          <a:xfrm>
            <a:off x="942974" y="3456882"/>
            <a:ext cx="7886699" cy="662781"/>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dirty="0">
                <a:solidFill>
                  <a:sysClr val="windowText" lastClr="000000"/>
                </a:solidFill>
                <a:latin typeface="微軟正黑體" panose="020B0604030504040204" pitchFamily="34" charset="-120"/>
                <a:ea typeface="微軟正黑體" panose="020B0604030504040204" pitchFamily="34" charset="-120"/>
              </a:rPr>
              <a:t>這裏有許多年幼的孩子，他們感到飢餓和生病，但沒有牛奶或藥品。</a:t>
            </a:r>
          </a:p>
        </p:txBody>
      </p:sp>
      <p:sp>
        <p:nvSpPr>
          <p:cNvPr id="9" name="矩形 8">
            <a:extLst>
              <a:ext uri="{FF2B5EF4-FFF2-40B4-BE49-F238E27FC236}">
                <a16:creationId xmlns:a16="http://schemas.microsoft.com/office/drawing/2014/main" xmlns="" id="{57AA93A3-A755-4C31-AD08-1B22004229AB}"/>
              </a:ext>
            </a:extLst>
          </p:cNvPr>
          <p:cNvSpPr/>
          <p:nvPr/>
        </p:nvSpPr>
        <p:spPr>
          <a:xfrm>
            <a:off x="628650" y="4660354"/>
            <a:ext cx="6252210" cy="662781"/>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dirty="0">
                <a:solidFill>
                  <a:schemeClr val="tx1"/>
                </a:solidFill>
                <a:latin typeface="微軟正黑體" panose="020B0604030504040204" pitchFamily="34" charset="-120"/>
                <a:ea typeface="微軟正黑體" panose="020B0604030504040204" pitchFamily="34" charset="-120"/>
              </a:rPr>
              <a:t>來得太遲了，醫生說我需要縫針，</a:t>
            </a:r>
            <a:endParaRPr lang="en-US" altLang="zh-TW" sz="2000" b="1" dirty="0">
              <a:solidFill>
                <a:schemeClr val="tx1"/>
              </a:solidFill>
              <a:latin typeface="微軟正黑體" panose="020B0604030504040204" pitchFamily="34" charset="-120"/>
              <a:ea typeface="微軟正黑體" panose="020B0604030504040204" pitchFamily="34" charset="-120"/>
            </a:endParaRPr>
          </a:p>
          <a:p>
            <a:pPr algn="ctr"/>
            <a:r>
              <a:rPr lang="zh-TW" altLang="en-US" sz="2000" b="1" dirty="0">
                <a:solidFill>
                  <a:schemeClr val="tx1"/>
                </a:solidFill>
                <a:latin typeface="微軟正黑體" panose="020B0604030504040204" pitchFamily="34" charset="-120"/>
                <a:ea typeface="微軟正黑體" panose="020B0604030504040204" pitchFamily="34" charset="-120"/>
              </a:rPr>
              <a:t>但我的皮膚已經壞死，傷口再也不會愈合了。</a:t>
            </a:r>
          </a:p>
        </p:txBody>
      </p:sp>
      <p:sp>
        <p:nvSpPr>
          <p:cNvPr id="12" name="矩形 11">
            <a:extLst>
              <a:ext uri="{FF2B5EF4-FFF2-40B4-BE49-F238E27FC236}">
                <a16:creationId xmlns:a16="http://schemas.microsoft.com/office/drawing/2014/main" xmlns="" id="{C20E6B72-622D-4FFF-9A41-382A1C28068A}"/>
              </a:ext>
            </a:extLst>
          </p:cNvPr>
          <p:cNvSpPr/>
          <p:nvPr/>
        </p:nvSpPr>
        <p:spPr>
          <a:xfrm>
            <a:off x="1714498" y="2207492"/>
            <a:ext cx="6343650" cy="662781"/>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dirty="0">
                <a:solidFill>
                  <a:schemeClr val="tx1"/>
                </a:solidFill>
                <a:latin typeface="微軟正黑體" panose="020B0604030504040204" pitchFamily="34" charset="-120"/>
                <a:ea typeface="微軟正黑體" panose="020B0604030504040204" pitchFamily="34" charset="-120"/>
              </a:rPr>
              <a:t>我們已</a:t>
            </a:r>
            <a:r>
              <a:rPr lang="en-US" altLang="zh-TW" sz="2000" b="1" dirty="0">
                <a:solidFill>
                  <a:schemeClr val="tx1"/>
                </a:solidFill>
                <a:latin typeface="微軟正黑體" panose="020B0604030504040204" pitchFamily="34" charset="-120"/>
                <a:ea typeface="微軟正黑體" panose="020B0604030504040204" pitchFamily="34" charset="-120"/>
              </a:rPr>
              <a:t>3</a:t>
            </a:r>
            <a:r>
              <a:rPr lang="zh-TW" altLang="en-US" sz="2000" b="1" dirty="0">
                <a:solidFill>
                  <a:schemeClr val="tx1"/>
                </a:solidFill>
                <a:latin typeface="微軟正黑體" panose="020B0604030504040204" pitchFamily="34" charset="-120"/>
                <a:ea typeface="微軟正黑體" panose="020B0604030504040204" pitchFamily="34" charset="-120"/>
              </a:rPr>
              <a:t>天都沒吃過東西。我們只是想要安全。</a:t>
            </a:r>
          </a:p>
        </p:txBody>
      </p:sp>
    </p:spTree>
    <p:extLst>
      <p:ext uri="{BB962C8B-B14F-4D97-AF65-F5344CB8AC3E}">
        <p14:creationId xmlns:p14="http://schemas.microsoft.com/office/powerpoint/2010/main" val="14764032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1">
            <a:extLst>
              <a:ext uri="{FF2B5EF4-FFF2-40B4-BE49-F238E27FC236}">
                <a16:creationId xmlns:a16="http://schemas.microsoft.com/office/drawing/2014/main" xmlns="" id="{9433045F-A282-4C45-A1A1-A8C2C818D5F2}"/>
              </a:ext>
            </a:extLst>
          </p:cNvPr>
          <p:cNvSpPr>
            <a:spLocks noGrp="1"/>
          </p:cNvSpPr>
          <p:nvPr>
            <p:ph type="title"/>
          </p:nvPr>
        </p:nvSpPr>
        <p:spPr>
          <a:xfrm>
            <a:off x="628650" y="365125"/>
            <a:ext cx="8241030" cy="1325563"/>
          </a:xfrm>
        </p:spPr>
        <p:txBody>
          <a:bodyPr/>
          <a:lstStyle/>
          <a:p>
            <a:r>
              <a:rPr lang="en-US" altLang="zh-TW" b="1" dirty="0">
                <a:latin typeface="微軟正黑體" panose="020B0604030504040204" pitchFamily="34" charset="-120"/>
                <a:ea typeface="微軟正黑體" panose="020B0604030504040204" pitchFamily="34" charset="-120"/>
              </a:rPr>
              <a:t>2.</a:t>
            </a:r>
            <a:r>
              <a:rPr lang="zh-TW" altLang="en-US" b="1" dirty="0">
                <a:latin typeface="微軟正黑體" panose="020B0604030504040204" pitchFamily="34" charset="-120"/>
                <a:ea typeface="微軟正黑體" panose="020B0604030504040204" pitchFamily="34" charset="-120"/>
              </a:rPr>
              <a:t> 印尼的受災人士面對什麼</a:t>
            </a:r>
            <a:r>
              <a:rPr lang="en-US" altLang="zh-TW" b="1" dirty="0">
                <a:latin typeface="微軟正黑體" panose="020B0604030504040204" pitchFamily="34" charset="-120"/>
                <a:ea typeface="微軟正黑體" panose="020B0604030504040204" pitchFamily="34" charset="-120"/>
              </a:rPr>
              <a:t/>
            </a:r>
            <a:br>
              <a:rPr lang="en-US" altLang="zh-TW" b="1" dirty="0">
                <a:latin typeface="微軟正黑體" panose="020B0604030504040204" pitchFamily="34" charset="-120"/>
                <a:ea typeface="微軟正黑體" panose="020B0604030504040204" pitchFamily="34" charset="-120"/>
              </a:rPr>
            </a:br>
            <a:r>
              <a:rPr lang="zh-TW" altLang="en-US" b="1" dirty="0">
                <a:solidFill>
                  <a:srgbClr val="FF0000"/>
                </a:solidFill>
                <a:latin typeface="微軟正黑體" panose="020B0604030504040204" pitchFamily="34" charset="-120"/>
                <a:ea typeface="微軟正黑體" panose="020B0604030504040204" pitchFamily="34" charset="-120"/>
              </a:rPr>
              <a:t>人道後果</a:t>
            </a:r>
            <a:r>
              <a:rPr lang="zh-TW" altLang="en-US" b="1" dirty="0">
                <a:latin typeface="微軟正黑體" panose="020B0604030504040204" pitchFamily="34" charset="-120"/>
                <a:ea typeface="微軟正黑體" panose="020B0604030504040204" pitchFamily="34" charset="-120"/>
              </a:rPr>
              <a:t>？</a:t>
            </a:r>
            <a:endParaRPr lang="zh-HK" altLang="en-US" b="1" dirty="0">
              <a:latin typeface="微軟正黑體" panose="020B0604030504040204" pitchFamily="34" charset="-120"/>
              <a:ea typeface="微軟正黑體" panose="020B0604030504040204" pitchFamily="34" charset="-120"/>
            </a:endParaRPr>
          </a:p>
        </p:txBody>
      </p:sp>
      <p:pic>
        <p:nvPicPr>
          <p:cNvPr id="6" name="內容版面配置區 5">
            <a:extLst>
              <a:ext uri="{FF2B5EF4-FFF2-40B4-BE49-F238E27FC236}">
                <a16:creationId xmlns:a16="http://schemas.microsoft.com/office/drawing/2014/main" xmlns="" id="{04C79997-958B-4E84-B112-A577175050C8}"/>
              </a:ext>
            </a:extLst>
          </p:cNvPr>
          <p:cNvPicPr>
            <a:picLocks noGrp="1" noChangeAspect="1"/>
          </p:cNvPicPr>
          <p:nvPr>
            <p:ph idx="1"/>
          </p:nvPr>
        </p:nvPicPr>
        <p:blipFill rotWithShape="1">
          <a:blip r:embed="rId3" cstate="email">
            <a:extLst>
              <a:ext uri="{28A0092B-C50C-407E-A947-70E740481C1C}">
                <a14:useLocalDpi xmlns:a14="http://schemas.microsoft.com/office/drawing/2010/main" val="0"/>
              </a:ext>
            </a:extLst>
          </a:blip>
          <a:srcRect r="3576" b="3624"/>
          <a:stretch/>
        </p:blipFill>
        <p:spPr>
          <a:xfrm>
            <a:off x="-1" y="1690688"/>
            <a:ext cx="9144001" cy="5167312"/>
          </a:xfrm>
          <a:prstGeom prst="rect">
            <a:avLst/>
          </a:prstGeom>
        </p:spPr>
      </p:pic>
      <p:sp>
        <p:nvSpPr>
          <p:cNvPr id="9" name="矩形 8">
            <a:extLst>
              <a:ext uri="{FF2B5EF4-FFF2-40B4-BE49-F238E27FC236}">
                <a16:creationId xmlns:a16="http://schemas.microsoft.com/office/drawing/2014/main" xmlns="" id="{732C7A91-33EE-47FB-849D-1176F37E94EA}"/>
              </a:ext>
            </a:extLst>
          </p:cNvPr>
          <p:cNvSpPr/>
          <p:nvPr/>
        </p:nvSpPr>
        <p:spPr>
          <a:xfrm>
            <a:off x="3922296" y="1809750"/>
            <a:ext cx="5115318" cy="2870534"/>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zh-TW" b="1" dirty="0">
              <a:solidFill>
                <a:schemeClr val="tx1"/>
              </a:solidFill>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endParaRPr lang="en-US" altLang="zh-TW" sz="2000" b="1" dirty="0">
              <a:solidFill>
                <a:schemeClr val="tx1"/>
              </a:solidFill>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r>
              <a:rPr lang="zh-TW" altLang="en-US" sz="2000" b="1" dirty="0">
                <a:solidFill>
                  <a:schemeClr val="tx1"/>
                </a:solidFill>
                <a:latin typeface="微軟正黑體" panose="020B0604030504040204" pitchFamily="34" charset="-120"/>
                <a:ea typeface="微軟正黑體" panose="020B0604030504040204" pitchFamily="34" charset="-120"/>
              </a:rPr>
              <a:t>最少</a:t>
            </a:r>
            <a:r>
              <a:rPr lang="en-US" altLang="zh-TW" sz="2000" b="1" dirty="0">
                <a:solidFill>
                  <a:srgbClr val="FF0000"/>
                </a:solidFill>
                <a:latin typeface="微軟正黑體" panose="020B0604030504040204" pitchFamily="34" charset="-120"/>
                <a:ea typeface="微軟正黑體" panose="020B0604030504040204" pitchFamily="34" charset="-120"/>
              </a:rPr>
              <a:t>1,407</a:t>
            </a:r>
            <a:r>
              <a:rPr lang="zh-TW" altLang="en-US" sz="2000" b="1" dirty="0">
                <a:solidFill>
                  <a:schemeClr val="tx1"/>
                </a:solidFill>
                <a:latin typeface="微軟正黑體" panose="020B0604030504040204" pitchFamily="34" charset="-120"/>
                <a:ea typeface="微軟正黑體" panose="020B0604030504040204" pitchFamily="34" charset="-120"/>
              </a:rPr>
              <a:t>人</a:t>
            </a:r>
            <a:r>
              <a:rPr lang="zh-TW" altLang="en-US" sz="2000" b="1" dirty="0" smtClean="0">
                <a:solidFill>
                  <a:schemeClr val="tx1"/>
                </a:solidFill>
                <a:latin typeface="微軟正黑體" panose="020B0604030504040204" pitchFamily="34" charset="-120"/>
                <a:ea typeface="微軟正黑體" panose="020B0604030504040204" pitchFamily="34" charset="-120"/>
              </a:rPr>
              <a:t>喪生</a:t>
            </a:r>
            <a:r>
              <a:rPr lang="en-US" altLang="zh-TW" sz="1200" b="1" dirty="0" smtClean="0">
                <a:solidFill>
                  <a:schemeClr val="tx1"/>
                </a:solidFill>
                <a:latin typeface="微軟正黑體" panose="020B0604030504040204" pitchFamily="34" charset="-120"/>
                <a:ea typeface="微軟正黑體" panose="020B0604030504040204" pitchFamily="34" charset="-120"/>
              </a:rPr>
              <a:t>(</a:t>
            </a:r>
            <a:r>
              <a:rPr lang="zh-TW" altLang="en-US" sz="1200" b="1" dirty="0" smtClean="0">
                <a:solidFill>
                  <a:schemeClr val="tx1"/>
                </a:solidFill>
                <a:latin typeface="微軟正黑體" panose="020B0604030504040204" pitchFamily="34" charset="-120"/>
                <a:ea typeface="微軟正黑體" panose="020B0604030504040204" pitchFamily="34" charset="-120"/>
              </a:rPr>
              <a:t>註</a:t>
            </a:r>
            <a:r>
              <a:rPr lang="en-US" altLang="zh-TW" sz="1200" b="1" dirty="0" smtClean="0">
                <a:solidFill>
                  <a:schemeClr val="tx1"/>
                </a:solidFill>
                <a:latin typeface="微軟正黑體" panose="020B0604030504040204" pitchFamily="34" charset="-120"/>
                <a:ea typeface="微軟正黑體" panose="020B0604030504040204" pitchFamily="34" charset="-120"/>
              </a:rPr>
              <a:t>)</a:t>
            </a:r>
            <a:endParaRPr lang="en-US" altLang="zh-TW" sz="1200" b="1" dirty="0">
              <a:solidFill>
                <a:schemeClr val="tx1"/>
              </a:solidFill>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r>
              <a:rPr lang="zh-TW" altLang="en-US" sz="2000" b="1" dirty="0">
                <a:solidFill>
                  <a:schemeClr val="tx1"/>
                </a:solidFill>
                <a:latin typeface="微軟正黑體" panose="020B0604030504040204" pitchFamily="34" charset="-120"/>
                <a:ea typeface="微軟正黑體" panose="020B0604030504040204" pitchFamily="34" charset="-120"/>
              </a:rPr>
              <a:t>近</a:t>
            </a:r>
            <a:r>
              <a:rPr lang="en-US" altLang="zh-TW" sz="2000" b="1" dirty="0">
                <a:solidFill>
                  <a:srgbClr val="FF0000"/>
                </a:solidFill>
                <a:latin typeface="微軟正黑體" panose="020B0604030504040204" pitchFamily="34" charset="-120"/>
                <a:ea typeface="微軟正黑體" panose="020B0604030504040204" pitchFamily="34" charset="-120"/>
              </a:rPr>
              <a:t>800</a:t>
            </a:r>
            <a:r>
              <a:rPr lang="zh-TW" altLang="en-US" sz="2000" b="1" dirty="0">
                <a:solidFill>
                  <a:schemeClr val="tx1"/>
                </a:solidFill>
                <a:latin typeface="微軟正黑體" panose="020B0604030504040204" pitchFamily="34" charset="-120"/>
                <a:ea typeface="微軟正黑體" panose="020B0604030504040204" pitchFamily="34" charset="-120"/>
              </a:rPr>
              <a:t>人受傷</a:t>
            </a:r>
            <a:endParaRPr lang="en-US" altLang="zh-TW" sz="2000" b="1" dirty="0">
              <a:solidFill>
                <a:schemeClr val="tx1"/>
              </a:solidFill>
              <a:latin typeface="微軟正黑體" panose="020B0604030504040204" pitchFamily="34" charset="-120"/>
              <a:ea typeface="微軟正黑體" panose="020B0604030504040204" pitchFamily="34" charset="-120"/>
            </a:endParaRPr>
          </a:p>
          <a:p>
            <a:pPr marL="285750" indent="-285750">
              <a:buClr>
                <a:schemeClr val="tx1"/>
              </a:buClr>
              <a:buFont typeface="Wingdings" panose="05000000000000000000" pitchFamily="2" charset="2"/>
              <a:buChar char="l"/>
            </a:pPr>
            <a:r>
              <a:rPr lang="zh-TW" altLang="en-US" sz="2000" b="1" dirty="0">
                <a:solidFill>
                  <a:schemeClr val="tx1"/>
                </a:solidFill>
                <a:latin typeface="微軟正黑體" panose="020B0604030504040204" pitchFamily="34" charset="-120"/>
                <a:ea typeface="微軟正黑體" panose="020B0604030504040204" pitchFamily="34" charset="-120"/>
              </a:rPr>
              <a:t>超過</a:t>
            </a:r>
            <a:r>
              <a:rPr lang="en-US" altLang="zh-TW" sz="2000" b="1" dirty="0">
                <a:solidFill>
                  <a:srgbClr val="FF0000"/>
                </a:solidFill>
                <a:latin typeface="微軟正黑體" panose="020B0604030504040204" pitchFamily="34" charset="-120"/>
                <a:ea typeface="微軟正黑體" panose="020B0604030504040204" pitchFamily="34" charset="-120"/>
              </a:rPr>
              <a:t>160,000</a:t>
            </a:r>
            <a:r>
              <a:rPr lang="zh-TW" altLang="en-US" sz="2000" b="1" dirty="0">
                <a:solidFill>
                  <a:schemeClr val="tx1"/>
                </a:solidFill>
                <a:latin typeface="微軟正黑體" panose="020B0604030504040204" pitchFamily="34" charset="-120"/>
                <a:ea typeface="微軟正黑體" panose="020B0604030504040204" pitchFamily="34" charset="-120"/>
              </a:rPr>
              <a:t>人流離失所</a:t>
            </a:r>
            <a:endParaRPr lang="en-US" altLang="zh-TW" sz="2000" b="1" dirty="0">
              <a:solidFill>
                <a:srgbClr val="FF0000"/>
              </a:solidFill>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r>
              <a:rPr lang="zh-TW" altLang="en-US" sz="2000" b="1" dirty="0">
                <a:solidFill>
                  <a:schemeClr val="tx1"/>
                </a:solidFill>
                <a:latin typeface="微軟正黑體" panose="020B0604030504040204" pitchFamily="34" charset="-120"/>
                <a:ea typeface="微軟正黑體" panose="020B0604030504040204" pitchFamily="34" charset="-120"/>
              </a:rPr>
              <a:t>最少</a:t>
            </a:r>
            <a:r>
              <a:rPr lang="en-US" altLang="zh-TW" sz="2000" b="1" dirty="0">
                <a:solidFill>
                  <a:srgbClr val="FF0000"/>
                </a:solidFill>
                <a:latin typeface="微軟正黑體" panose="020B0604030504040204" pitchFamily="34" charset="-120"/>
                <a:ea typeface="微軟正黑體" panose="020B0604030504040204" pitchFamily="34" charset="-120"/>
              </a:rPr>
              <a:t>65,000</a:t>
            </a:r>
            <a:r>
              <a:rPr lang="zh-TW" altLang="en-US" sz="2000" b="1" dirty="0">
                <a:solidFill>
                  <a:schemeClr val="tx1"/>
                </a:solidFill>
                <a:latin typeface="微軟正黑體" panose="020B0604030504040204" pitchFamily="34" charset="-120"/>
                <a:ea typeface="微軟正黑體" panose="020B0604030504040204" pitchFamily="34" charset="-120"/>
              </a:rPr>
              <a:t>幢房屋和基礎設施受損</a:t>
            </a:r>
            <a:endParaRPr lang="en-US" altLang="zh-TW" sz="2000" b="1" dirty="0">
              <a:solidFill>
                <a:schemeClr val="tx1"/>
              </a:solidFill>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r>
              <a:rPr lang="zh-TW" altLang="en-US" sz="2000" b="1" dirty="0">
                <a:solidFill>
                  <a:schemeClr val="tx1"/>
                </a:solidFill>
                <a:latin typeface="微軟正黑體" panose="020B0604030504040204" pitchFamily="34" charset="-120"/>
                <a:ea typeface="微軟正黑體" panose="020B0604030504040204" pitchFamily="34" charset="-120"/>
              </a:rPr>
              <a:t>其中，帕盧和棟加拉縣交界的一個村落整個被海嘯沖走，估計最少有</a:t>
            </a:r>
            <a:r>
              <a:rPr lang="en-US" altLang="zh-TW" sz="2000" b="1" dirty="0">
                <a:solidFill>
                  <a:schemeClr val="tx1"/>
                </a:solidFill>
                <a:latin typeface="微軟正黑體" panose="020B0604030504040204" pitchFamily="34" charset="-120"/>
                <a:ea typeface="微軟正黑體" panose="020B0604030504040204" pitchFamily="34" charset="-120"/>
              </a:rPr>
              <a:t>500</a:t>
            </a:r>
            <a:r>
              <a:rPr lang="zh-TW" altLang="en-US" sz="2000" b="1" dirty="0">
                <a:solidFill>
                  <a:schemeClr val="tx1"/>
                </a:solidFill>
                <a:latin typeface="微軟正黑體" panose="020B0604030504040204" pitchFamily="34" charset="-120"/>
                <a:ea typeface="微軟正黑體" panose="020B0604030504040204" pitchFamily="34" charset="-120"/>
              </a:rPr>
              <a:t>人居住，搜救仍在進行</a:t>
            </a:r>
            <a:endParaRPr lang="en-US" altLang="zh-TW" sz="2000" b="1" dirty="0">
              <a:solidFill>
                <a:schemeClr val="tx1"/>
              </a:solidFill>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r>
              <a:rPr lang="zh-TW" altLang="en-US" sz="2000" b="1" dirty="0">
                <a:solidFill>
                  <a:schemeClr val="tx1"/>
                </a:solidFill>
                <a:latin typeface="微軟正黑體" panose="020B0604030504040204" pitchFamily="34" charset="-120"/>
                <a:ea typeface="微軟正黑體" panose="020B0604030504040204" pitchFamily="34" charset="-120"/>
              </a:rPr>
              <a:t>由於受災情況仍在評估，預計受災人數及災情將進一步惡化</a:t>
            </a:r>
            <a:endParaRPr lang="en-US" altLang="zh-TW" sz="2000" b="1" dirty="0">
              <a:solidFill>
                <a:schemeClr val="tx1"/>
              </a:solidFill>
              <a:latin typeface="微軟正黑體" panose="020B0604030504040204" pitchFamily="34" charset="-120"/>
              <a:ea typeface="微軟正黑體" panose="020B0604030504040204" pitchFamily="34" charset="-120"/>
            </a:endParaRPr>
          </a:p>
          <a:p>
            <a:endParaRPr lang="en-US" altLang="zh-TW" sz="1400" dirty="0">
              <a:solidFill>
                <a:schemeClr val="tx1"/>
              </a:solidFill>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endParaRPr lang="en-US" altLang="zh-TW" b="1" dirty="0">
              <a:solidFill>
                <a:schemeClr val="tx1"/>
              </a:solidFill>
              <a:latin typeface="微軟正黑體" panose="020B0604030504040204" pitchFamily="34" charset="-120"/>
              <a:ea typeface="微軟正黑體" panose="020B0604030504040204" pitchFamily="34" charset="-120"/>
            </a:endParaRPr>
          </a:p>
        </p:txBody>
      </p:sp>
      <p:sp>
        <p:nvSpPr>
          <p:cNvPr id="10" name="AutoShape 2" descr="https://southeastasia1-mediap.svc.ms/transform/thumbnail?provider=spo&amp;inputFormat=jpg&amp;cs=fFNQTw&amp;docid=https%3A%2F%2Fhkredcross-my.sharepoint.com%3A443%2F_api%2Fv2.0%2Fdrives%2Fb!CZW9h2hq_keODhkIL1cUmQG0sPa4hPRHvOvpr814IQDDi9Q4YLuCRba0sDiiHdb8%2Fitems%2F01TCSXO4YLQUU5H43Q2ZE2CIRUYJUEXLVJ%3Fversion%3DPublished&amp;encodeFailures=1&amp;ctag=%22c%3A%7BD329850B-70F3-49D6-A122-34C2684BAEA9%7D%2C2%22&amp;width=1920&amp;height=810&amp;srcWidth=&amp;srcHeight=">
            <a:extLst>
              <a:ext uri="{FF2B5EF4-FFF2-40B4-BE49-F238E27FC236}">
                <a16:creationId xmlns:a16="http://schemas.microsoft.com/office/drawing/2014/main" xmlns="" id="{ACB42581-5666-4DB5-A1CB-333A8FBD338B}"/>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spTree>
    <p:extLst>
      <p:ext uri="{BB962C8B-B14F-4D97-AF65-F5344CB8AC3E}">
        <p14:creationId xmlns:p14="http://schemas.microsoft.com/office/powerpoint/2010/main" val="35907597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xmlns="" id="{F986AD75-EB33-4B34-B0B3-23456899296E}"/>
              </a:ext>
            </a:extLst>
          </p:cNvPr>
          <p:cNvPicPr>
            <a:picLocks noChangeAspect="1"/>
          </p:cNvPicPr>
          <p:nvPr/>
        </p:nvPicPr>
        <p:blipFill rotWithShape="1">
          <a:blip r:embed="rId2">
            <a:extLst>
              <a:ext uri="{28A0092B-C50C-407E-A947-70E740481C1C}">
                <a14:useLocalDpi xmlns:a14="http://schemas.microsoft.com/office/drawing/2010/main" val="0"/>
              </a:ext>
            </a:extLst>
          </a:blip>
          <a:srcRect l="9500" t="21111" r="39999" b="30222"/>
          <a:stretch/>
        </p:blipFill>
        <p:spPr>
          <a:xfrm>
            <a:off x="0" y="1901228"/>
            <a:ext cx="9144000" cy="4956772"/>
          </a:xfrm>
          <a:prstGeom prst="rect">
            <a:avLst/>
          </a:prstGeom>
        </p:spPr>
      </p:pic>
      <p:sp>
        <p:nvSpPr>
          <p:cNvPr id="2" name="標題 1">
            <a:extLst>
              <a:ext uri="{FF2B5EF4-FFF2-40B4-BE49-F238E27FC236}">
                <a16:creationId xmlns:a16="http://schemas.microsoft.com/office/drawing/2014/main" xmlns="" id="{A776BD11-7EEA-4E03-8ABF-F6B8FD609C04}"/>
              </a:ext>
            </a:extLst>
          </p:cNvPr>
          <p:cNvSpPr>
            <a:spLocks noGrp="1"/>
          </p:cNvSpPr>
          <p:nvPr>
            <p:ph type="title"/>
          </p:nvPr>
        </p:nvSpPr>
        <p:spPr/>
        <p:txBody>
          <a:bodyPr/>
          <a:lstStyle/>
          <a:p>
            <a:r>
              <a:rPr lang="en-US" altLang="zh-TW" b="1" dirty="0">
                <a:latin typeface="微軟正黑體" panose="020B0604030504040204" pitchFamily="34" charset="-120"/>
                <a:ea typeface="微軟正黑體" panose="020B0604030504040204" pitchFamily="34" charset="-120"/>
              </a:rPr>
              <a:t>2.</a:t>
            </a:r>
            <a:r>
              <a:rPr lang="zh-TW" altLang="en-US" b="1" dirty="0">
                <a:latin typeface="微軟正黑體" panose="020B0604030504040204" pitchFamily="34" charset="-120"/>
                <a:ea typeface="微軟正黑體" panose="020B0604030504040204" pitchFamily="34" charset="-120"/>
              </a:rPr>
              <a:t> 印尼的受災人士面對什麼</a:t>
            </a:r>
            <a:r>
              <a:rPr lang="en-US" altLang="zh-TW" b="1" dirty="0">
                <a:latin typeface="微軟正黑體" panose="020B0604030504040204" pitchFamily="34" charset="-120"/>
                <a:ea typeface="微軟正黑體" panose="020B0604030504040204" pitchFamily="34" charset="-120"/>
              </a:rPr>
              <a:t/>
            </a:r>
            <a:br>
              <a:rPr lang="en-US" altLang="zh-TW" b="1" dirty="0">
                <a:latin typeface="微軟正黑體" panose="020B0604030504040204" pitchFamily="34" charset="-120"/>
                <a:ea typeface="微軟正黑體" panose="020B0604030504040204" pitchFamily="34" charset="-120"/>
              </a:rPr>
            </a:br>
            <a:r>
              <a:rPr lang="zh-TW" altLang="en-US" b="1" dirty="0">
                <a:solidFill>
                  <a:srgbClr val="FF0000"/>
                </a:solidFill>
                <a:latin typeface="微軟正黑體" panose="020B0604030504040204" pitchFamily="34" charset="-120"/>
                <a:ea typeface="微軟正黑體" panose="020B0604030504040204" pitchFamily="34" charset="-120"/>
              </a:rPr>
              <a:t>人道後果</a:t>
            </a:r>
            <a:r>
              <a:rPr lang="zh-TW" altLang="en-US" b="1" dirty="0">
                <a:latin typeface="微軟正黑體" panose="020B0604030504040204" pitchFamily="34" charset="-120"/>
                <a:ea typeface="微軟正黑體" panose="020B0604030504040204" pitchFamily="34" charset="-120"/>
              </a:rPr>
              <a:t>？</a:t>
            </a:r>
            <a:endParaRPr lang="zh-TW" altLang="en-US" dirty="0"/>
          </a:p>
        </p:txBody>
      </p:sp>
      <p:sp>
        <p:nvSpPr>
          <p:cNvPr id="3" name="內容版面配置區 2">
            <a:extLst>
              <a:ext uri="{FF2B5EF4-FFF2-40B4-BE49-F238E27FC236}">
                <a16:creationId xmlns:a16="http://schemas.microsoft.com/office/drawing/2014/main" xmlns="" id="{0479677A-D4A7-43A8-9D29-D1E8579753AC}"/>
              </a:ext>
            </a:extLst>
          </p:cNvPr>
          <p:cNvSpPr>
            <a:spLocks noGrp="1"/>
          </p:cNvSpPr>
          <p:nvPr>
            <p:ph idx="1"/>
          </p:nvPr>
        </p:nvSpPr>
        <p:spPr/>
        <p:txBody>
          <a:bodyPr/>
          <a:lstStyle/>
          <a:p>
            <a:endParaRPr lang="zh-TW" altLang="en-US" dirty="0"/>
          </a:p>
        </p:txBody>
      </p:sp>
      <p:sp>
        <p:nvSpPr>
          <p:cNvPr id="5" name="矩形 4">
            <a:extLst>
              <a:ext uri="{FF2B5EF4-FFF2-40B4-BE49-F238E27FC236}">
                <a16:creationId xmlns:a16="http://schemas.microsoft.com/office/drawing/2014/main" xmlns="" id="{0D30422E-96FF-448D-9A85-BB831A150607}"/>
              </a:ext>
            </a:extLst>
          </p:cNvPr>
          <p:cNvSpPr/>
          <p:nvPr/>
        </p:nvSpPr>
        <p:spPr>
          <a:xfrm>
            <a:off x="3888006" y="2015490"/>
            <a:ext cx="5115318" cy="1413510"/>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zh-TW" b="1" dirty="0">
              <a:solidFill>
                <a:schemeClr val="tx1"/>
              </a:solidFill>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endParaRPr lang="en-US" altLang="zh-TW" sz="2000" b="1" dirty="0">
              <a:solidFill>
                <a:schemeClr val="tx1"/>
              </a:solidFill>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r>
              <a:rPr lang="zh-TW" altLang="en-US" sz="2000" b="1" dirty="0">
                <a:solidFill>
                  <a:schemeClr val="tx1"/>
                </a:solidFill>
                <a:latin typeface="微軟正黑體" panose="020B0604030504040204" pitchFamily="34" charset="-120"/>
                <a:ea typeface="微軟正黑體" panose="020B0604030504040204" pitchFamily="34" charset="-120"/>
              </a:rPr>
              <a:t>紅十字會搜救隊伍發現一位於</a:t>
            </a:r>
            <a:r>
              <a:rPr lang="en-US" altLang="zh-TW" sz="2000" b="1" dirty="0" err="1">
                <a:solidFill>
                  <a:schemeClr val="tx1"/>
                </a:solidFill>
                <a:latin typeface="微軟正黑體" panose="020B0604030504040204" pitchFamily="34" charset="-120"/>
                <a:ea typeface="微軟正黑體" panose="020B0604030504040204" pitchFamily="34" charset="-120"/>
              </a:rPr>
              <a:t>Petobo</a:t>
            </a:r>
            <a:r>
              <a:rPr lang="zh-TW" altLang="en-US" sz="2000" b="1" dirty="0">
                <a:solidFill>
                  <a:schemeClr val="tx1"/>
                </a:solidFill>
                <a:latin typeface="微軟正黑體" panose="020B0604030504040204" pitchFamily="34" charset="-120"/>
                <a:ea typeface="微軟正黑體" panose="020B0604030504040204" pitchFamily="34" charset="-120"/>
              </a:rPr>
              <a:t>，即帕盧和棟加拉縣交界的</a:t>
            </a:r>
            <a:r>
              <a:rPr lang="zh-TW" altLang="en-US" sz="2000" b="1" dirty="0">
                <a:solidFill>
                  <a:srgbClr val="FF0000"/>
                </a:solidFill>
                <a:latin typeface="微軟正黑體" panose="020B0604030504040204" pitchFamily="34" charset="-120"/>
                <a:ea typeface="微軟正黑體" panose="020B0604030504040204" pitchFamily="34" charset="-120"/>
              </a:rPr>
              <a:t>一個村落整個被海嘯沖走</a:t>
            </a:r>
            <a:r>
              <a:rPr lang="zh-TW" altLang="en-US" sz="2000" b="1" dirty="0">
                <a:solidFill>
                  <a:schemeClr val="tx1"/>
                </a:solidFill>
                <a:latin typeface="微軟正黑體" panose="020B0604030504040204" pitchFamily="34" charset="-120"/>
                <a:ea typeface="微軟正黑體" panose="020B0604030504040204" pitchFamily="34" charset="-120"/>
              </a:rPr>
              <a:t>，估計最少有</a:t>
            </a:r>
            <a:r>
              <a:rPr lang="en-US" altLang="zh-TW" sz="2000" b="1" dirty="0">
                <a:solidFill>
                  <a:schemeClr val="tx1"/>
                </a:solidFill>
                <a:latin typeface="微軟正黑體" panose="020B0604030504040204" pitchFamily="34" charset="-120"/>
                <a:ea typeface="微軟正黑體" panose="020B0604030504040204" pitchFamily="34" charset="-120"/>
              </a:rPr>
              <a:t>500</a:t>
            </a:r>
            <a:r>
              <a:rPr lang="zh-TW" altLang="en-US" sz="2000" b="1" dirty="0">
                <a:solidFill>
                  <a:schemeClr val="tx1"/>
                </a:solidFill>
                <a:latin typeface="微軟正黑體" panose="020B0604030504040204" pitchFamily="34" charset="-120"/>
                <a:ea typeface="微軟正黑體" panose="020B0604030504040204" pitchFamily="34" charset="-120"/>
              </a:rPr>
              <a:t>人居住，搜救仍在進行</a:t>
            </a:r>
            <a:endParaRPr lang="en-US" altLang="zh-TW" sz="2000" b="1" dirty="0">
              <a:solidFill>
                <a:schemeClr val="tx1"/>
              </a:solidFill>
              <a:latin typeface="微軟正黑體" panose="020B0604030504040204" pitchFamily="34" charset="-120"/>
              <a:ea typeface="微軟正黑體" panose="020B0604030504040204" pitchFamily="34" charset="-120"/>
            </a:endParaRPr>
          </a:p>
          <a:p>
            <a:endParaRPr lang="en-US" altLang="zh-TW" sz="1400" dirty="0">
              <a:solidFill>
                <a:schemeClr val="tx1"/>
              </a:solidFill>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endParaRPr lang="en-US" altLang="zh-TW" b="1" dirty="0">
              <a:solidFill>
                <a:schemeClr val="tx1"/>
              </a:solidFill>
              <a:latin typeface="微軟正黑體" panose="020B0604030504040204" pitchFamily="34" charset="-120"/>
              <a:ea typeface="微軟正黑體" panose="020B0604030504040204" pitchFamily="34" charset="-120"/>
            </a:endParaRPr>
          </a:p>
        </p:txBody>
      </p:sp>
      <p:sp>
        <p:nvSpPr>
          <p:cNvPr id="7" name="矩形 6">
            <a:extLst>
              <a:ext uri="{FF2B5EF4-FFF2-40B4-BE49-F238E27FC236}">
                <a16:creationId xmlns:a16="http://schemas.microsoft.com/office/drawing/2014/main" xmlns="" id="{D0895E7D-7D54-401B-9462-95FD5DDF9A03}"/>
              </a:ext>
            </a:extLst>
          </p:cNvPr>
          <p:cNvSpPr/>
          <p:nvPr/>
        </p:nvSpPr>
        <p:spPr>
          <a:xfrm>
            <a:off x="167052" y="5775512"/>
            <a:ext cx="7069062" cy="954107"/>
          </a:xfrm>
          <a:prstGeom prst="rect">
            <a:avLst/>
          </a:prstGeom>
          <a:solidFill>
            <a:srgbClr val="FFFFFF">
              <a:alpha val="85098"/>
            </a:srgbClr>
          </a:solidFill>
          <a:ln>
            <a:noFill/>
          </a:ln>
        </p:spPr>
        <p:txBody>
          <a:bodyPr wrap="square">
            <a:spAutoFit/>
          </a:bodyPr>
          <a:lstStyle/>
          <a:p>
            <a:r>
              <a:rPr lang="en-US" altLang="zh-TW" sz="2000" b="1" dirty="0" err="1">
                <a:latin typeface="微軟正黑體" panose="020B0604030504040204" pitchFamily="34" charset="-120"/>
                <a:ea typeface="微軟正黑體" panose="020B0604030504040204" pitchFamily="34" charset="-120"/>
              </a:rPr>
              <a:t>Petobo</a:t>
            </a:r>
            <a:r>
              <a:rPr lang="zh-TW" altLang="en-US" sz="2000" b="1" dirty="0">
                <a:latin typeface="微軟正黑體" panose="020B0604030504040204" pitchFamily="34" charset="-120"/>
                <a:ea typeface="微軟正黑體" panose="020B0604030504040204" pitchFamily="34" charset="-120"/>
              </a:rPr>
              <a:t>影片：</a:t>
            </a:r>
            <a:endParaRPr lang="en-US" altLang="zh-TW" sz="2000" b="1" dirty="0">
              <a:latin typeface="微軟正黑體" panose="020B0604030504040204" pitchFamily="34" charset="-120"/>
              <a:ea typeface="微軟正黑體" panose="020B0604030504040204" pitchFamily="34" charset="-120"/>
            </a:endParaRPr>
          </a:p>
          <a:p>
            <a:r>
              <a:rPr lang="en-US" altLang="zh-TW" dirty="0">
                <a:hlinkClick r:id="rId3"/>
              </a:rPr>
              <a:t>https://www.youtube.com/watch?time_continue=17&amp;v=YHW_pYaQUjQ</a:t>
            </a:r>
            <a:endParaRPr lang="en-US" altLang="zh-TW" dirty="0"/>
          </a:p>
          <a:p>
            <a:endParaRPr lang="zh-TW" altLang="en-US" dirty="0"/>
          </a:p>
        </p:txBody>
      </p:sp>
    </p:spTree>
    <p:extLst>
      <p:ext uri="{BB962C8B-B14F-4D97-AF65-F5344CB8AC3E}">
        <p14:creationId xmlns:p14="http://schemas.microsoft.com/office/powerpoint/2010/main" val="5692131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圖片 6">
            <a:extLst>
              <a:ext uri="{FF2B5EF4-FFF2-40B4-BE49-F238E27FC236}">
                <a16:creationId xmlns:a16="http://schemas.microsoft.com/office/drawing/2014/main" xmlns="" id="{DC351444-E6E1-45AB-8A2B-3B2D533979DC}"/>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0" y="1688123"/>
            <a:ext cx="9144000" cy="5169877"/>
          </a:xfrm>
          <a:prstGeom prst="rect">
            <a:avLst/>
          </a:prstGeom>
        </p:spPr>
      </p:pic>
      <p:sp>
        <p:nvSpPr>
          <p:cNvPr id="4" name="標題 1">
            <a:extLst>
              <a:ext uri="{FF2B5EF4-FFF2-40B4-BE49-F238E27FC236}">
                <a16:creationId xmlns:a16="http://schemas.microsoft.com/office/drawing/2014/main" xmlns="" id="{9433045F-A282-4C45-A1A1-A8C2C818D5F2}"/>
              </a:ext>
            </a:extLst>
          </p:cNvPr>
          <p:cNvSpPr>
            <a:spLocks noGrp="1"/>
          </p:cNvSpPr>
          <p:nvPr>
            <p:ph type="title"/>
          </p:nvPr>
        </p:nvSpPr>
        <p:spPr>
          <a:xfrm>
            <a:off x="628650" y="365125"/>
            <a:ext cx="8412480" cy="1325563"/>
          </a:xfrm>
        </p:spPr>
        <p:txBody>
          <a:bodyPr/>
          <a:lstStyle/>
          <a:p>
            <a:r>
              <a:rPr lang="en-US" altLang="zh-TW" b="1" dirty="0">
                <a:latin typeface="微軟正黑體" panose="020B0604030504040204" pitchFamily="34" charset="-120"/>
                <a:ea typeface="微軟正黑體" panose="020B0604030504040204" pitchFamily="34" charset="-120"/>
              </a:rPr>
              <a:t>2.</a:t>
            </a:r>
            <a:r>
              <a:rPr lang="zh-TW" altLang="en-US" b="1" dirty="0">
                <a:latin typeface="微軟正黑體" panose="020B0604030504040204" pitchFamily="34" charset="-120"/>
                <a:ea typeface="微軟正黑體" panose="020B0604030504040204" pitchFamily="34" charset="-120"/>
              </a:rPr>
              <a:t> 印尼的受災人士面對什麼</a:t>
            </a:r>
            <a:r>
              <a:rPr lang="en-US" altLang="zh-TW" b="1" dirty="0">
                <a:latin typeface="微軟正黑體" panose="020B0604030504040204" pitchFamily="34" charset="-120"/>
                <a:ea typeface="微軟正黑體" panose="020B0604030504040204" pitchFamily="34" charset="-120"/>
              </a:rPr>
              <a:t/>
            </a:r>
            <a:br>
              <a:rPr lang="en-US" altLang="zh-TW" b="1" dirty="0">
                <a:latin typeface="微軟正黑體" panose="020B0604030504040204" pitchFamily="34" charset="-120"/>
                <a:ea typeface="微軟正黑體" panose="020B0604030504040204" pitchFamily="34" charset="-120"/>
              </a:rPr>
            </a:br>
            <a:r>
              <a:rPr lang="zh-TW" altLang="en-US" b="1" dirty="0">
                <a:solidFill>
                  <a:srgbClr val="FF0000"/>
                </a:solidFill>
                <a:latin typeface="微軟正黑體" panose="020B0604030504040204" pitchFamily="34" charset="-120"/>
                <a:ea typeface="微軟正黑體" panose="020B0604030504040204" pitchFamily="34" charset="-120"/>
              </a:rPr>
              <a:t>人道後果</a:t>
            </a:r>
            <a:r>
              <a:rPr lang="zh-TW" altLang="en-US" b="1" dirty="0">
                <a:latin typeface="微軟正黑體" panose="020B0604030504040204" pitchFamily="34" charset="-120"/>
                <a:ea typeface="微軟正黑體" panose="020B0604030504040204" pitchFamily="34" charset="-120"/>
              </a:rPr>
              <a:t>？</a:t>
            </a:r>
            <a:endParaRPr lang="zh-HK" altLang="en-US" b="1" dirty="0">
              <a:latin typeface="微軟正黑體" panose="020B0604030504040204" pitchFamily="34" charset="-120"/>
              <a:ea typeface="微軟正黑體" panose="020B0604030504040204" pitchFamily="34" charset="-120"/>
            </a:endParaRPr>
          </a:p>
        </p:txBody>
      </p:sp>
      <p:sp>
        <p:nvSpPr>
          <p:cNvPr id="9" name="矩形 8">
            <a:extLst>
              <a:ext uri="{FF2B5EF4-FFF2-40B4-BE49-F238E27FC236}">
                <a16:creationId xmlns:a16="http://schemas.microsoft.com/office/drawing/2014/main" xmlns="" id="{732C7A91-33EE-47FB-849D-1176F37E94EA}"/>
              </a:ext>
            </a:extLst>
          </p:cNvPr>
          <p:cNvSpPr/>
          <p:nvPr/>
        </p:nvSpPr>
        <p:spPr>
          <a:xfrm>
            <a:off x="3283927" y="1808798"/>
            <a:ext cx="5757203" cy="1443990"/>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zh-TW" b="1" dirty="0">
              <a:solidFill>
                <a:schemeClr val="tx1"/>
              </a:solidFill>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endParaRPr lang="en-US" altLang="zh-TW" sz="2000" b="1" dirty="0">
              <a:solidFill>
                <a:schemeClr val="tx1"/>
              </a:solidFill>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r>
              <a:rPr lang="zh-TW" altLang="en-US" sz="2000" b="1" dirty="0">
                <a:solidFill>
                  <a:schemeClr val="tx1"/>
                </a:solidFill>
                <a:latin typeface="微軟正黑體" panose="020B0604030504040204" pitchFamily="34" charset="-120"/>
                <a:ea typeface="微軟正黑體" panose="020B0604030504040204" pitchFamily="34" charset="-120"/>
              </a:rPr>
              <a:t>大量家庭</a:t>
            </a:r>
            <a:r>
              <a:rPr lang="zh-TW" altLang="en-US" sz="2000" b="1" dirty="0">
                <a:solidFill>
                  <a:srgbClr val="FF0000"/>
                </a:solidFill>
                <a:latin typeface="微軟正黑體" panose="020B0604030504040204" pitchFamily="34" charset="-120"/>
                <a:ea typeface="微軟正黑體" panose="020B0604030504040204" pitchFamily="34" charset="-120"/>
              </a:rPr>
              <a:t>失去至親</a:t>
            </a:r>
            <a:r>
              <a:rPr lang="zh-TW" altLang="en-US" sz="2000" b="1" dirty="0">
                <a:solidFill>
                  <a:schemeClr val="tx1"/>
                </a:solidFill>
                <a:latin typeface="微軟正黑體" panose="020B0604030504040204" pitchFamily="34" charset="-120"/>
                <a:ea typeface="微軟正黑體" panose="020B0604030504040204" pitchFamily="34" charset="-120"/>
              </a:rPr>
              <a:t>、</a:t>
            </a:r>
            <a:r>
              <a:rPr lang="zh-TW" altLang="en-US" sz="2000" b="1" dirty="0">
                <a:solidFill>
                  <a:srgbClr val="FF0000"/>
                </a:solidFill>
                <a:latin typeface="微軟正黑體" panose="020B0604030504040204" pitchFamily="34" charset="-120"/>
                <a:ea typeface="微軟正黑體" panose="020B0604030504040204" pitchFamily="34" charset="-120"/>
              </a:rPr>
              <a:t>家園</a:t>
            </a:r>
            <a:r>
              <a:rPr lang="zh-TW" altLang="en-US" sz="2000" b="1" dirty="0">
                <a:solidFill>
                  <a:schemeClr val="tx1"/>
                </a:solidFill>
                <a:latin typeface="微軟正黑體" panose="020B0604030504040204" pitchFamily="34" charset="-120"/>
                <a:ea typeface="微軟正黑體" panose="020B0604030504040204" pitchFamily="34" charset="-120"/>
              </a:rPr>
              <a:t>、</a:t>
            </a:r>
            <a:r>
              <a:rPr lang="zh-TW" altLang="en-US" sz="2000" b="1" dirty="0">
                <a:solidFill>
                  <a:srgbClr val="FF0000"/>
                </a:solidFill>
                <a:latin typeface="微軟正黑體" panose="020B0604030504040204" pitchFamily="34" charset="-120"/>
                <a:ea typeface="微軟正黑體" panose="020B0604030504040204" pitchFamily="34" charset="-120"/>
              </a:rPr>
              <a:t>生計</a:t>
            </a:r>
            <a:r>
              <a:rPr lang="zh-TW" altLang="en-US" sz="2000" b="1" dirty="0">
                <a:solidFill>
                  <a:schemeClr val="tx1"/>
                </a:solidFill>
                <a:latin typeface="微軟正黑體" panose="020B0604030504040204" pitchFamily="34" charset="-120"/>
                <a:ea typeface="微軟正黑體" panose="020B0604030504040204" pitchFamily="34" charset="-120"/>
              </a:rPr>
              <a:t>和所有</a:t>
            </a:r>
            <a:r>
              <a:rPr lang="zh-TW" altLang="en-US" sz="2000" b="1" dirty="0">
                <a:solidFill>
                  <a:srgbClr val="FF0000"/>
                </a:solidFill>
                <a:latin typeface="微軟正黑體" panose="020B0604030504040204" pitchFamily="34" charset="-120"/>
                <a:ea typeface="微軟正黑體" panose="020B0604030504040204" pitchFamily="34" charset="-120"/>
              </a:rPr>
              <a:t>財產</a:t>
            </a:r>
            <a:endParaRPr lang="en-US" altLang="zh-TW" sz="2000" b="1" dirty="0">
              <a:solidFill>
                <a:srgbClr val="FF0000"/>
              </a:solidFill>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r>
              <a:rPr lang="zh-TW" altLang="en-US" sz="2000" b="1" dirty="0">
                <a:solidFill>
                  <a:schemeClr val="tx1"/>
                </a:solidFill>
                <a:latin typeface="微軟正黑體" panose="020B0604030504040204" pitchFamily="34" charset="-120"/>
                <a:ea typeface="微軟正黑體" panose="020B0604030504040204" pitchFamily="34" charset="-120"/>
              </a:rPr>
              <a:t>道路和橋樑遭到破壞，前往</a:t>
            </a:r>
            <a:r>
              <a:rPr lang="zh-TW" altLang="en-US" sz="2000" b="1" dirty="0">
                <a:solidFill>
                  <a:srgbClr val="FF0000"/>
                </a:solidFill>
                <a:latin typeface="微軟正黑體" panose="020B0604030504040204" pitchFamily="34" charset="-120"/>
                <a:ea typeface="微軟正黑體" panose="020B0604030504040204" pitchFamily="34" charset="-120"/>
              </a:rPr>
              <a:t>偏遠地區的路受阻</a:t>
            </a:r>
            <a:endParaRPr lang="en-US" altLang="zh-TW" sz="2000" b="1" dirty="0">
              <a:solidFill>
                <a:srgbClr val="FF0000"/>
              </a:solidFill>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r>
              <a:rPr lang="zh-TW" altLang="en-US" sz="2000" b="1" dirty="0">
                <a:solidFill>
                  <a:schemeClr val="tx1"/>
                </a:solidFill>
                <a:latin typeface="微軟正黑體" panose="020B0604030504040204" pitchFamily="34" charset="-120"/>
                <a:ea typeface="微軟正黑體" panose="020B0604030504040204" pitchFamily="34" charset="-120"/>
              </a:rPr>
              <a:t>帕盧的</a:t>
            </a:r>
            <a:r>
              <a:rPr lang="zh-TW" altLang="en-US" sz="2000" b="1" dirty="0">
                <a:solidFill>
                  <a:srgbClr val="FF0000"/>
                </a:solidFill>
                <a:latin typeface="微軟正黑體" panose="020B0604030504040204" pitchFamily="34" charset="-120"/>
                <a:ea typeface="微軟正黑體" panose="020B0604030504040204" pitchFamily="34" charset="-120"/>
              </a:rPr>
              <a:t>主要機場運作受阻</a:t>
            </a:r>
            <a:endParaRPr lang="en-US" altLang="zh-TW" sz="2000" b="1" dirty="0">
              <a:solidFill>
                <a:srgbClr val="FF0000"/>
              </a:solidFill>
              <a:latin typeface="微軟正黑體" panose="020B0604030504040204" pitchFamily="34" charset="-120"/>
              <a:ea typeface="微軟正黑體" panose="020B0604030504040204" pitchFamily="34" charset="-120"/>
            </a:endParaRPr>
          </a:p>
          <a:p>
            <a:pPr marL="285750" indent="-285750">
              <a:buClr>
                <a:schemeClr val="tx1"/>
              </a:buClr>
              <a:buFont typeface="Wingdings" panose="05000000000000000000" pitchFamily="2" charset="2"/>
              <a:buChar char="l"/>
            </a:pPr>
            <a:r>
              <a:rPr lang="zh-TW" altLang="en-US" sz="2000" b="1" dirty="0">
                <a:solidFill>
                  <a:srgbClr val="FF0000"/>
                </a:solidFill>
                <a:latin typeface="微軟正黑體" panose="020B0604030504040204" pitchFamily="34" charset="-120"/>
                <a:ea typeface="微軟正黑體" panose="020B0604030504040204" pitchFamily="34" charset="-120"/>
              </a:rPr>
              <a:t>通訊和電力中斷</a:t>
            </a:r>
            <a:endParaRPr lang="en-US" altLang="zh-TW" sz="2000" b="1" dirty="0">
              <a:solidFill>
                <a:srgbClr val="FF0000"/>
              </a:solidFill>
              <a:latin typeface="微軟正黑體" panose="020B0604030504040204" pitchFamily="34" charset="-120"/>
              <a:ea typeface="微軟正黑體" panose="020B0604030504040204" pitchFamily="34" charset="-120"/>
            </a:endParaRPr>
          </a:p>
          <a:p>
            <a:endParaRPr lang="en-US" altLang="zh-TW" sz="1400" dirty="0">
              <a:solidFill>
                <a:schemeClr val="tx1"/>
              </a:solidFill>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endParaRPr lang="en-US" altLang="zh-TW" b="1" dirty="0">
              <a:solidFill>
                <a:schemeClr val="tx1"/>
              </a:solidFill>
              <a:latin typeface="微軟正黑體" panose="020B0604030504040204" pitchFamily="34" charset="-120"/>
              <a:ea typeface="微軟正黑體" panose="020B0604030504040204" pitchFamily="34" charset="-120"/>
            </a:endParaRPr>
          </a:p>
        </p:txBody>
      </p:sp>
      <p:sp>
        <p:nvSpPr>
          <p:cNvPr id="10" name="AutoShape 2" descr="https://southeastasia1-mediap.svc.ms/transform/thumbnail?provider=spo&amp;inputFormat=jpg&amp;cs=fFNQTw&amp;docid=https%3A%2F%2Fhkredcross-my.sharepoint.com%3A443%2F_api%2Fv2.0%2Fdrives%2Fb!CZW9h2hq_keODhkIL1cUmQG0sPa4hPRHvOvpr814IQDDi9Q4YLuCRba0sDiiHdb8%2Fitems%2F01TCSXO4YLQUU5H43Q2ZE2CIRUYJUEXLVJ%3Fversion%3DPublished&amp;encodeFailures=1&amp;ctag=%22c%3A%7BD329850B-70F3-49D6-A122-34C2684BAEA9%7D%2C2%22&amp;width=1920&amp;height=810&amp;srcWidth=&amp;srcHeight=">
            <a:extLst>
              <a:ext uri="{FF2B5EF4-FFF2-40B4-BE49-F238E27FC236}">
                <a16:creationId xmlns:a16="http://schemas.microsoft.com/office/drawing/2014/main" xmlns="" id="{ACB42581-5666-4DB5-A1CB-333A8FBD338B}"/>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sp>
        <p:nvSpPr>
          <p:cNvPr id="5" name="AutoShape 2" descr="https://southeastasia1-mediap.svc.ms/transform/thumbnail?provider=spo&amp;inputFormat=jpg&amp;cs=fFNQTw&amp;docid=https%3A%2F%2Fhkredcross-my.sharepoint.com%3A443%2F_api%2Fv2.0%2Fdrives%2Fb!CZW9h2hq_keODhkIL1cUmQG0sPa4hPRHvOvpr814IQDDi9Q4YLuCRba0sDiiHdb8%2Fitems%2F01TCSXO43XUFREYLLHCNFJEZZH24K6XWYV%3Fversion%3DPublished&amp;encodeFailures=1&amp;ctag=%22c%3A%7B4C62A177-672D-4A13-9267-27D715EBDB15%7D%2C2%22&amp;width=1920&amp;height=810&amp;srcWidth=&amp;srcHeight=">
            <a:extLst>
              <a:ext uri="{FF2B5EF4-FFF2-40B4-BE49-F238E27FC236}">
                <a16:creationId xmlns:a16="http://schemas.microsoft.com/office/drawing/2014/main" xmlns="" id="{6FF97FF4-DA76-4F88-8E6A-358C6DEF03FB}"/>
              </a:ext>
            </a:extLst>
          </p:cNvPr>
          <p:cNvSpPr>
            <a:spLocks noChangeAspect="1" noChangeArrowheads="1"/>
          </p:cNvSpPr>
          <p:nvPr/>
        </p:nvSpPr>
        <p:spPr bwMode="auto">
          <a:xfrm>
            <a:off x="4572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sp>
        <p:nvSpPr>
          <p:cNvPr id="11" name="矩形 10">
            <a:extLst>
              <a:ext uri="{FF2B5EF4-FFF2-40B4-BE49-F238E27FC236}">
                <a16:creationId xmlns:a16="http://schemas.microsoft.com/office/drawing/2014/main" xmlns="" id="{2C331DF4-C3C6-4297-AF22-946B36CE7A75}"/>
              </a:ext>
            </a:extLst>
          </p:cNvPr>
          <p:cNvSpPr/>
          <p:nvPr/>
        </p:nvSpPr>
        <p:spPr>
          <a:xfrm>
            <a:off x="144780" y="5852159"/>
            <a:ext cx="6884670" cy="864577"/>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zh-TW" sz="2000" b="1" dirty="0">
              <a:solidFill>
                <a:schemeClr val="tx1"/>
              </a:solidFill>
              <a:latin typeface="微軟正黑體" panose="020B0604030504040204" pitchFamily="34" charset="-120"/>
              <a:ea typeface="微軟正黑體" panose="020B0604030504040204" pitchFamily="34" charset="-120"/>
            </a:endParaRPr>
          </a:p>
          <a:p>
            <a:r>
              <a:rPr lang="zh-TW" altLang="en-US" sz="4800" b="1" dirty="0">
                <a:solidFill>
                  <a:schemeClr val="tx1"/>
                </a:solidFill>
                <a:latin typeface="微軟正黑體" panose="020B0604030504040204" pitchFamily="34" charset="-120"/>
                <a:ea typeface="微軟正黑體" panose="020B0604030504040204" pitchFamily="34" charset="-120"/>
              </a:rPr>
              <a:t>人道救援工作困難重重</a:t>
            </a:r>
            <a:endParaRPr lang="en-US" altLang="zh-TW" sz="4800" dirty="0">
              <a:solidFill>
                <a:schemeClr val="tx1"/>
              </a:solidFill>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endParaRPr lang="en-US" altLang="zh-TW" b="1" dirty="0">
              <a:solidFill>
                <a:schemeClr val="tx1"/>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8206492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xmlns="" id="{FC8548C0-B5D5-423D-AD29-DE70FA0087FA}"/>
              </a:ext>
            </a:extLst>
          </p:cNvPr>
          <p:cNvSpPr>
            <a:spLocks noGrp="1"/>
          </p:cNvSpPr>
          <p:nvPr>
            <p:ph idx="1"/>
          </p:nvPr>
        </p:nvSpPr>
        <p:spPr/>
        <p:txBody>
          <a:bodyPr/>
          <a:lstStyle/>
          <a:p>
            <a:endParaRPr lang="zh-TW" altLang="en-US"/>
          </a:p>
        </p:txBody>
      </p:sp>
      <p:sp>
        <p:nvSpPr>
          <p:cNvPr id="4" name="標題 1">
            <a:extLst>
              <a:ext uri="{FF2B5EF4-FFF2-40B4-BE49-F238E27FC236}">
                <a16:creationId xmlns:a16="http://schemas.microsoft.com/office/drawing/2014/main" xmlns="" id="{7FA77C12-0ADD-4DD5-9D6F-D96B2507462E}"/>
              </a:ext>
            </a:extLst>
          </p:cNvPr>
          <p:cNvSpPr txBox="1">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TW" b="1" dirty="0">
                <a:latin typeface="微軟正黑體" panose="020B0604030504040204" pitchFamily="34" charset="-120"/>
                <a:ea typeface="微軟正黑體" panose="020B0604030504040204" pitchFamily="34" charset="-120"/>
              </a:rPr>
              <a:t>3.</a:t>
            </a:r>
            <a:r>
              <a:rPr lang="zh-TW" altLang="en-US" b="1" dirty="0">
                <a:latin typeface="微軟正黑體" panose="020B0604030504040204" pitchFamily="34" charset="-120"/>
                <a:ea typeface="微軟正黑體" panose="020B0604030504040204" pitchFamily="34" charset="-120"/>
              </a:rPr>
              <a:t> 人們有什麼</a:t>
            </a:r>
            <a:r>
              <a:rPr lang="zh-TW" altLang="en-US" b="1" dirty="0">
                <a:solidFill>
                  <a:srgbClr val="FF0000"/>
                </a:solidFill>
                <a:latin typeface="微軟正黑體" panose="020B0604030504040204" pitchFamily="34" charset="-120"/>
                <a:ea typeface="微軟正黑體" panose="020B0604030504040204" pitchFamily="34" charset="-120"/>
              </a:rPr>
              <a:t>人道需要</a:t>
            </a:r>
            <a:r>
              <a:rPr lang="zh-TW" altLang="en-US" b="1" dirty="0">
                <a:latin typeface="微軟正黑體" panose="020B0604030504040204" pitchFamily="34" charset="-120"/>
                <a:ea typeface="微軟正黑體" panose="020B0604030504040204" pitchFamily="34" charset="-120"/>
              </a:rPr>
              <a:t>？</a:t>
            </a:r>
            <a:endParaRPr lang="zh-HK" altLang="en-US" b="1" dirty="0">
              <a:latin typeface="微軟正黑體" panose="020B0604030504040204" pitchFamily="34" charset="-120"/>
              <a:ea typeface="微軟正黑體" panose="020B0604030504040204" pitchFamily="34" charset="-120"/>
            </a:endParaRPr>
          </a:p>
        </p:txBody>
      </p:sp>
      <p:sp>
        <p:nvSpPr>
          <p:cNvPr id="5" name="AutoShape 2" descr="https://southeastasia1-mediap.svc.ms/transform/thumbnail?provider=spo&amp;inputFormat=jpg&amp;cs=fFNQTw&amp;docid=https%3A%2F%2Fhkredcross-my.sharepoint.com%3A443%2F_api%2Fv2.0%2Fdrives%2Fb!CZW9h2hq_keODhkIL1cUmQG0sPa4hPRHvOvpr814IQDDi9Q4YLuCRba0sDiiHdb8%2Fitems%2F01TCSXO4YDQMT2XDUZLZFLY2O7S5XRIMHI%3Fversion%3DPublished&amp;encodeFailures=1&amp;ctag=%22c%3A%7BAB278303-998E-4A5E-BC69-DF976F1430E8%7D%2C2%22&amp;width=1920&amp;height=810&amp;srcWidth=&amp;srcHeight=">
            <a:extLst>
              <a:ext uri="{FF2B5EF4-FFF2-40B4-BE49-F238E27FC236}">
                <a16:creationId xmlns:a16="http://schemas.microsoft.com/office/drawing/2014/main" xmlns="" id="{FC32C163-528B-4EDD-B03F-2661339D3840}"/>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pic>
        <p:nvPicPr>
          <p:cNvPr id="6" name="圖片 5">
            <a:extLst>
              <a:ext uri="{FF2B5EF4-FFF2-40B4-BE49-F238E27FC236}">
                <a16:creationId xmlns:a16="http://schemas.microsoft.com/office/drawing/2014/main" xmlns="" id="{15C4B048-FD54-428B-B744-1B269DD37248}"/>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0" y="1688123"/>
            <a:ext cx="9144000" cy="5169877"/>
          </a:xfrm>
          <a:prstGeom prst="rect">
            <a:avLst/>
          </a:prstGeom>
        </p:spPr>
      </p:pic>
      <p:sp>
        <p:nvSpPr>
          <p:cNvPr id="7" name="矩形 6">
            <a:extLst>
              <a:ext uri="{FF2B5EF4-FFF2-40B4-BE49-F238E27FC236}">
                <a16:creationId xmlns:a16="http://schemas.microsoft.com/office/drawing/2014/main" xmlns="" id="{4C0A3D8B-7DF9-40B2-954A-B6881C58412B}"/>
              </a:ext>
            </a:extLst>
          </p:cNvPr>
          <p:cNvSpPr/>
          <p:nvPr/>
        </p:nvSpPr>
        <p:spPr>
          <a:xfrm>
            <a:off x="2788921" y="1825625"/>
            <a:ext cx="6252210" cy="1467802"/>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zh-TW" b="1" dirty="0">
              <a:solidFill>
                <a:schemeClr val="tx1"/>
              </a:solidFill>
              <a:latin typeface="微軟正黑體" panose="020B0604030504040204" pitchFamily="34" charset="-120"/>
              <a:ea typeface="微軟正黑體" panose="020B0604030504040204" pitchFamily="34" charset="-120"/>
            </a:endParaRPr>
          </a:p>
          <a:p>
            <a:r>
              <a:rPr lang="zh-TW" altLang="en-US" sz="2000" b="1" dirty="0">
                <a:solidFill>
                  <a:schemeClr val="tx1"/>
                </a:solidFill>
                <a:latin typeface="微軟正黑體" panose="020B0604030504040204" pitchFamily="34" charset="-120"/>
                <a:ea typeface="微軟正黑體" panose="020B0604030504040204" pitchFamily="34" charset="-120"/>
              </a:rPr>
              <a:t>搜救工作仍然持續，</a:t>
            </a:r>
            <a:endParaRPr lang="en-US" altLang="zh-TW" sz="2000" b="1" dirty="0">
              <a:solidFill>
                <a:schemeClr val="tx1"/>
              </a:solidFill>
              <a:latin typeface="微軟正黑體" panose="020B0604030504040204" pitchFamily="34" charset="-120"/>
              <a:ea typeface="微軟正黑體" panose="020B0604030504040204" pitchFamily="34" charset="-120"/>
            </a:endParaRPr>
          </a:p>
          <a:p>
            <a:r>
              <a:rPr lang="zh-TW" altLang="en-US" sz="2000" b="1" dirty="0">
                <a:solidFill>
                  <a:schemeClr val="tx1"/>
                </a:solidFill>
                <a:latin typeface="微軟正黑體" panose="020B0604030504040204" pitchFamily="34" charset="-120"/>
                <a:ea typeface="微軟正黑體" panose="020B0604030504040204" pitchFamily="34" charset="-120"/>
              </a:rPr>
              <a:t>受災人士極需</a:t>
            </a:r>
            <a:r>
              <a:rPr lang="zh-TW" altLang="en-US" sz="2000" b="1" dirty="0">
                <a:solidFill>
                  <a:srgbClr val="FF0000"/>
                </a:solidFill>
                <a:latin typeface="微軟正黑體" panose="020B0604030504040204" pitchFamily="34" charset="-120"/>
                <a:ea typeface="微軟正黑體" panose="020B0604030504040204" pitchFamily="34" charset="-120"/>
              </a:rPr>
              <a:t>醫護服務</a:t>
            </a:r>
            <a:r>
              <a:rPr lang="zh-TW" altLang="en-US" sz="2000" b="1" dirty="0">
                <a:solidFill>
                  <a:schemeClr val="tx1"/>
                </a:solidFill>
                <a:latin typeface="微軟正黑體" panose="020B0604030504040204" pitchFamily="34" charset="-120"/>
                <a:ea typeface="微軟正黑體" panose="020B0604030504040204" pitchFamily="34" charset="-120"/>
              </a:rPr>
              <a:t>，以及</a:t>
            </a:r>
            <a:r>
              <a:rPr lang="zh-TW" altLang="en-US" sz="2000" b="1" dirty="0">
                <a:solidFill>
                  <a:srgbClr val="FF0000"/>
                </a:solidFill>
                <a:latin typeface="微軟正黑體" panose="020B0604030504040204" pitchFamily="34" charset="-120"/>
                <a:ea typeface="微軟正黑體" panose="020B0604030504040204" pitchFamily="34" charset="-120"/>
              </a:rPr>
              <a:t>食物</a:t>
            </a:r>
            <a:r>
              <a:rPr lang="zh-TW" altLang="en-US" sz="2000" b="1" dirty="0">
                <a:solidFill>
                  <a:schemeClr val="tx1"/>
                </a:solidFill>
                <a:latin typeface="微軟正黑體" panose="020B0604030504040204" pitchFamily="34" charset="-120"/>
                <a:ea typeface="微軟正黑體" panose="020B0604030504040204" pitchFamily="34" charset="-120"/>
              </a:rPr>
              <a:t>、</a:t>
            </a:r>
            <a:r>
              <a:rPr lang="zh-TW" altLang="en-US" sz="2000" b="1" dirty="0">
                <a:solidFill>
                  <a:srgbClr val="FF0000"/>
                </a:solidFill>
                <a:latin typeface="微軟正黑體" panose="020B0604030504040204" pitchFamily="34" charset="-120"/>
                <a:ea typeface="微軟正黑體" panose="020B0604030504040204" pitchFamily="34" charset="-120"/>
              </a:rPr>
              <a:t>食水</a:t>
            </a:r>
            <a:r>
              <a:rPr lang="zh-TW" altLang="en-US" sz="2000" b="1" dirty="0">
                <a:solidFill>
                  <a:schemeClr val="tx1"/>
                </a:solidFill>
                <a:latin typeface="微軟正黑體" panose="020B0604030504040204" pitchFamily="34" charset="-120"/>
                <a:ea typeface="微軟正黑體" panose="020B0604030504040204" pitchFamily="34" charset="-120"/>
              </a:rPr>
              <a:t>、</a:t>
            </a:r>
            <a:r>
              <a:rPr lang="zh-TW" altLang="en-US" sz="2000" b="1" dirty="0">
                <a:solidFill>
                  <a:srgbClr val="FF0000"/>
                </a:solidFill>
                <a:latin typeface="微軟正黑體" panose="020B0604030504040204" pitchFamily="34" charset="-120"/>
                <a:ea typeface="微軟正黑體" panose="020B0604030504040204" pitchFamily="34" charset="-120"/>
              </a:rPr>
              <a:t>日用品</a:t>
            </a:r>
            <a:r>
              <a:rPr lang="zh-TW" altLang="en-US" sz="2000" b="1" dirty="0">
                <a:solidFill>
                  <a:schemeClr val="tx1"/>
                </a:solidFill>
                <a:latin typeface="微軟正黑體" panose="020B0604030504040204" pitchFamily="34" charset="-120"/>
                <a:ea typeface="微軟正黑體" panose="020B0604030504040204" pitchFamily="34" charset="-120"/>
              </a:rPr>
              <a:t>和</a:t>
            </a:r>
            <a:r>
              <a:rPr lang="zh-TW" altLang="en-US" sz="2000" b="1" dirty="0">
                <a:solidFill>
                  <a:srgbClr val="FF0000"/>
                </a:solidFill>
                <a:latin typeface="微軟正黑體" panose="020B0604030504040204" pitchFamily="34" charset="-120"/>
                <a:ea typeface="微軟正黑體" panose="020B0604030504040204" pitchFamily="34" charset="-120"/>
              </a:rPr>
              <a:t>緊急帳篷</a:t>
            </a:r>
            <a:r>
              <a:rPr lang="zh-TW" altLang="en-US" sz="2000" b="1" dirty="0">
                <a:solidFill>
                  <a:schemeClr val="tx1"/>
                </a:solidFill>
                <a:latin typeface="微軟正黑體" panose="020B0604030504040204" pitchFamily="34" charset="-120"/>
                <a:ea typeface="微軟正黑體" panose="020B0604030504040204" pitchFamily="34" charset="-120"/>
              </a:rPr>
              <a:t>等救援物資</a:t>
            </a:r>
            <a:endParaRPr lang="en-US" altLang="zh-TW" sz="2000" b="1" dirty="0">
              <a:solidFill>
                <a:schemeClr val="tx1"/>
              </a:solidFill>
              <a:latin typeface="微軟正黑體" panose="020B0604030504040204" pitchFamily="34" charset="-120"/>
              <a:ea typeface="微軟正黑體" panose="020B0604030504040204" pitchFamily="34" charset="-120"/>
            </a:endParaRPr>
          </a:p>
          <a:p>
            <a:r>
              <a:rPr lang="zh-TW" altLang="en-US" sz="2000" b="1" dirty="0">
                <a:solidFill>
                  <a:schemeClr val="tx1"/>
                </a:solidFill>
                <a:latin typeface="微軟正黑體" panose="020B0604030504040204" pitchFamily="34" charset="-120"/>
                <a:ea typeface="微軟正黑體" panose="020B0604030504040204" pitchFamily="34" charset="-120"/>
              </a:rPr>
              <a:t>另，受災人士需要</a:t>
            </a:r>
            <a:r>
              <a:rPr lang="zh-TW" altLang="en-US" sz="2000" b="1" dirty="0">
                <a:solidFill>
                  <a:srgbClr val="FF0000"/>
                </a:solidFill>
                <a:latin typeface="微軟正黑體" panose="020B0604030504040204" pitchFamily="34" charset="-120"/>
                <a:ea typeface="微軟正黑體" panose="020B0604030504040204" pitchFamily="34" charset="-120"/>
              </a:rPr>
              <a:t>心理支援</a:t>
            </a:r>
            <a:r>
              <a:rPr lang="zh-TW" altLang="en-US" sz="2000" b="1" dirty="0">
                <a:solidFill>
                  <a:schemeClr val="tx1"/>
                </a:solidFill>
                <a:latin typeface="微軟正黑體" panose="020B0604030504040204" pitchFamily="34" charset="-120"/>
                <a:ea typeface="微軟正黑體" panose="020B0604030504040204" pitchFamily="34" charset="-120"/>
              </a:rPr>
              <a:t>及</a:t>
            </a:r>
            <a:r>
              <a:rPr lang="zh-TW" altLang="en-US" sz="2000" b="1" dirty="0">
                <a:solidFill>
                  <a:srgbClr val="FF0000"/>
                </a:solidFill>
                <a:latin typeface="微軟正黑體" panose="020B0604030504040204" pitchFamily="34" charset="-120"/>
                <a:ea typeface="微軟正黑體" panose="020B0604030504040204" pitchFamily="34" charset="-120"/>
              </a:rPr>
              <a:t>重建家庭聯繫</a:t>
            </a:r>
            <a:r>
              <a:rPr lang="zh-TW" altLang="en-US" sz="2000" b="1" dirty="0">
                <a:solidFill>
                  <a:schemeClr val="tx1"/>
                </a:solidFill>
                <a:latin typeface="微軟正黑體" panose="020B0604030504040204" pitchFamily="34" charset="-120"/>
                <a:ea typeface="微軟正黑體" panose="020B0604030504040204" pitchFamily="34" charset="-120"/>
              </a:rPr>
              <a:t>的服務</a:t>
            </a:r>
            <a:endParaRPr lang="en-US" altLang="zh-TW" sz="2000" dirty="0">
              <a:solidFill>
                <a:schemeClr val="tx1"/>
              </a:solidFill>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endParaRPr lang="en-US" altLang="zh-TW" b="1" dirty="0">
              <a:solidFill>
                <a:schemeClr val="tx1"/>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8010011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a:extLst>
              <a:ext uri="{FF2B5EF4-FFF2-40B4-BE49-F238E27FC236}">
                <a16:creationId xmlns:a16="http://schemas.microsoft.com/office/drawing/2014/main" xmlns="" id="{F8AB041A-9056-4C0F-801D-B301C193D97B}"/>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t="18326" b="5078"/>
          <a:stretch/>
        </p:blipFill>
        <p:spPr>
          <a:xfrm>
            <a:off x="0" y="1604963"/>
            <a:ext cx="9144000" cy="5253038"/>
          </a:xfrm>
          <a:prstGeom prst="rect">
            <a:avLst/>
          </a:prstGeom>
        </p:spPr>
      </p:pic>
      <p:sp>
        <p:nvSpPr>
          <p:cNvPr id="2" name="標題 1">
            <a:extLst>
              <a:ext uri="{FF2B5EF4-FFF2-40B4-BE49-F238E27FC236}">
                <a16:creationId xmlns:a16="http://schemas.microsoft.com/office/drawing/2014/main" xmlns="" id="{4D28C8E8-BACB-4D25-BF1F-D45825EFDF77}"/>
              </a:ext>
            </a:extLst>
          </p:cNvPr>
          <p:cNvSpPr>
            <a:spLocks noGrp="1"/>
          </p:cNvSpPr>
          <p:nvPr>
            <p:ph type="title"/>
          </p:nvPr>
        </p:nvSpPr>
        <p:spPr/>
        <p:txBody>
          <a:bodyPr/>
          <a:lstStyle/>
          <a:p>
            <a:r>
              <a:rPr lang="en-US" altLang="zh-TW" b="1" dirty="0">
                <a:latin typeface="微軟正黑體" panose="020B0604030504040204" pitchFamily="34" charset="-120"/>
                <a:ea typeface="微軟正黑體" panose="020B0604030504040204" pitchFamily="34" charset="-120"/>
              </a:rPr>
              <a:t>4. </a:t>
            </a:r>
            <a:r>
              <a:rPr lang="zh-TW" altLang="en-US" b="1" dirty="0">
                <a:latin typeface="微軟正黑體" panose="020B0604030504040204" pitchFamily="34" charset="-120"/>
                <a:ea typeface="微軟正黑體" panose="020B0604030504040204" pitchFamily="34" charset="-120"/>
              </a:rPr>
              <a:t>人們現時得到甚麼</a:t>
            </a:r>
            <a:r>
              <a:rPr lang="zh-TW" altLang="en-US" b="1" dirty="0">
                <a:solidFill>
                  <a:srgbClr val="FF0000"/>
                </a:solidFill>
                <a:latin typeface="微軟正黑體" panose="020B0604030504040204" pitchFamily="34" charset="-120"/>
                <a:ea typeface="微軟正黑體" panose="020B0604030504040204" pitchFamily="34" charset="-120"/>
              </a:rPr>
              <a:t>人道援助</a:t>
            </a:r>
            <a:r>
              <a:rPr lang="zh-TW" altLang="en-US" b="1" dirty="0">
                <a:latin typeface="微軟正黑體" panose="020B0604030504040204" pitchFamily="34" charset="-120"/>
                <a:ea typeface="微軟正黑體" panose="020B0604030504040204" pitchFamily="34" charset="-120"/>
              </a:rPr>
              <a:t>？</a:t>
            </a:r>
            <a:endParaRPr lang="zh-TW" altLang="en-US" dirty="0"/>
          </a:p>
        </p:txBody>
      </p:sp>
      <p:sp>
        <p:nvSpPr>
          <p:cNvPr id="5" name="矩形 4">
            <a:extLst>
              <a:ext uri="{FF2B5EF4-FFF2-40B4-BE49-F238E27FC236}">
                <a16:creationId xmlns:a16="http://schemas.microsoft.com/office/drawing/2014/main" xmlns="" id="{2C4A3C1F-5C44-4223-A60D-C2A1AFD9B4F2}"/>
              </a:ext>
            </a:extLst>
          </p:cNvPr>
          <p:cNvSpPr/>
          <p:nvPr/>
        </p:nvSpPr>
        <p:spPr>
          <a:xfrm>
            <a:off x="3657601" y="1690689"/>
            <a:ext cx="5394960" cy="2484270"/>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000" b="1" dirty="0">
                <a:solidFill>
                  <a:schemeClr val="tx1"/>
                </a:solidFill>
                <a:latin typeface="微軟正黑體" panose="020B0604030504040204" pitchFamily="34" charset="-120"/>
                <a:ea typeface="微軟正黑體" panose="020B0604030504040204" pitchFamily="34" charset="-120"/>
              </a:rPr>
              <a:t>印尼紅十字會：</a:t>
            </a:r>
            <a:endParaRPr lang="en-US" altLang="zh-TW" sz="2000" b="1" dirty="0">
              <a:solidFill>
                <a:schemeClr val="tx1"/>
              </a:solidFill>
              <a:latin typeface="微軟正黑體" panose="020B0604030504040204" pitchFamily="34" charset="-120"/>
              <a:ea typeface="微軟正黑體" panose="020B0604030504040204" pitchFamily="34" charset="-120"/>
            </a:endParaRPr>
          </a:p>
          <a:p>
            <a:r>
              <a:rPr lang="zh-TW" altLang="en-US" sz="2000" b="1" dirty="0">
                <a:solidFill>
                  <a:schemeClr val="tx1"/>
                </a:solidFill>
                <a:latin typeface="微軟正黑體" panose="020B0604030504040204" pitchFamily="34" charset="-120"/>
                <a:ea typeface="微軟正黑體" panose="020B0604030504040204" pitchFamily="34" charset="-120"/>
              </a:rPr>
              <a:t>動員</a:t>
            </a:r>
            <a:r>
              <a:rPr lang="en-US" altLang="zh-TW" sz="2000" b="1" dirty="0">
                <a:solidFill>
                  <a:srgbClr val="FF0000"/>
                </a:solidFill>
                <a:latin typeface="微軟正黑體" panose="020B0604030504040204" pitchFamily="34" charset="-120"/>
                <a:ea typeface="微軟正黑體" panose="020B0604030504040204" pitchFamily="34" charset="-120"/>
              </a:rPr>
              <a:t>300</a:t>
            </a:r>
            <a:r>
              <a:rPr lang="zh-TW" altLang="en-US" sz="2000" b="1" dirty="0">
                <a:solidFill>
                  <a:schemeClr val="tx1"/>
                </a:solidFill>
                <a:latin typeface="微軟正黑體" panose="020B0604030504040204" pitchFamily="34" charset="-120"/>
                <a:ea typeface="微軟正黑體" panose="020B0604030504040204" pitchFamily="34" charset="-120"/>
              </a:rPr>
              <a:t>名職員或義工，</a:t>
            </a:r>
            <a:endParaRPr lang="en-US" altLang="zh-TW" sz="2000" b="1" dirty="0">
              <a:solidFill>
                <a:schemeClr val="tx1"/>
              </a:solidFill>
              <a:latin typeface="微軟正黑體" panose="020B0604030504040204" pitchFamily="34" charset="-120"/>
              <a:ea typeface="微軟正黑體" panose="020B0604030504040204" pitchFamily="34" charset="-120"/>
            </a:endParaRPr>
          </a:p>
          <a:p>
            <a:r>
              <a:rPr lang="zh-TW" altLang="en-US" sz="2000" b="1" dirty="0">
                <a:solidFill>
                  <a:schemeClr val="tx1"/>
                </a:solidFill>
                <a:latin typeface="微軟正黑體" panose="020B0604030504040204" pitchFamily="34" charset="-120"/>
                <a:ea typeface="微軟正黑體" panose="020B0604030504040204" pitchFamily="34" charset="-120"/>
              </a:rPr>
              <a:t>支援</a:t>
            </a:r>
            <a:r>
              <a:rPr lang="zh-TW" altLang="en-US" sz="2000" b="1" dirty="0">
                <a:solidFill>
                  <a:srgbClr val="FF0000"/>
                </a:solidFill>
                <a:latin typeface="微軟正黑體" panose="020B0604030504040204" pitchFamily="34" charset="-120"/>
                <a:ea typeface="微軟正黑體" panose="020B0604030504040204" pitchFamily="34" charset="-120"/>
              </a:rPr>
              <a:t>搜救</a:t>
            </a:r>
            <a:r>
              <a:rPr lang="zh-TW" altLang="en-US" sz="2000" b="1" dirty="0">
                <a:solidFill>
                  <a:schemeClr val="tx1"/>
                </a:solidFill>
                <a:latin typeface="微軟正黑體" panose="020B0604030504040204" pitchFamily="34" charset="-120"/>
                <a:ea typeface="微軟正黑體" panose="020B0604030504040204" pitchFamily="34" charset="-120"/>
              </a:rPr>
              <a:t>、</a:t>
            </a:r>
            <a:r>
              <a:rPr lang="zh-TW" altLang="en-US" sz="2000" b="1" dirty="0">
                <a:solidFill>
                  <a:srgbClr val="FF0000"/>
                </a:solidFill>
                <a:latin typeface="微軟正黑體" panose="020B0604030504040204" pitchFamily="34" charset="-120"/>
                <a:ea typeface="微軟正黑體" panose="020B0604030504040204" pitchFamily="34" charset="-120"/>
              </a:rPr>
              <a:t>急救</a:t>
            </a:r>
            <a:r>
              <a:rPr lang="zh-TW" altLang="en-US" sz="2000" b="1" dirty="0">
                <a:solidFill>
                  <a:schemeClr val="tx1"/>
                </a:solidFill>
                <a:latin typeface="微軟正黑體" panose="020B0604030504040204" pitchFamily="34" charset="-120"/>
                <a:ea typeface="微軟正黑體" panose="020B0604030504040204" pitchFamily="34" charset="-120"/>
              </a:rPr>
              <a:t>、</a:t>
            </a:r>
            <a:r>
              <a:rPr lang="zh-TW" altLang="en-US" sz="2000" b="1" dirty="0">
                <a:solidFill>
                  <a:srgbClr val="FF0000"/>
                </a:solidFill>
                <a:latin typeface="微軟正黑體" panose="020B0604030504040204" pitchFamily="34" charset="-120"/>
                <a:ea typeface="微軟正黑體" panose="020B0604030504040204" pitchFamily="34" charset="-120"/>
              </a:rPr>
              <a:t>醫療服務</a:t>
            </a:r>
            <a:r>
              <a:rPr lang="zh-TW" altLang="en-US" sz="2000" b="1" dirty="0">
                <a:solidFill>
                  <a:schemeClr val="tx1"/>
                </a:solidFill>
                <a:latin typeface="微軟正黑體" panose="020B0604030504040204" pitchFamily="34" charset="-120"/>
                <a:ea typeface="微軟正黑體" panose="020B0604030504040204" pitchFamily="34" charset="-120"/>
              </a:rPr>
              <a:t>及</a:t>
            </a:r>
            <a:r>
              <a:rPr lang="zh-TW" altLang="en-US" sz="2000" b="1" dirty="0">
                <a:solidFill>
                  <a:srgbClr val="FF0000"/>
                </a:solidFill>
                <a:latin typeface="微軟正黑體" panose="020B0604030504040204" pitchFamily="34" charset="-120"/>
                <a:ea typeface="微軟正黑體" panose="020B0604030504040204" pitchFamily="34" charset="-120"/>
              </a:rPr>
              <a:t>派發食水</a:t>
            </a:r>
            <a:r>
              <a:rPr lang="zh-TW" altLang="en-US" sz="2000" b="1" dirty="0">
                <a:solidFill>
                  <a:schemeClr val="tx1"/>
                </a:solidFill>
                <a:latin typeface="微軟正黑體" panose="020B0604030504040204" pitchFamily="34" charset="-120"/>
                <a:ea typeface="微軟正黑體" panose="020B0604030504040204" pitchFamily="34" charset="-120"/>
              </a:rPr>
              <a:t>、</a:t>
            </a:r>
            <a:r>
              <a:rPr lang="zh-TW" altLang="en-US" sz="2000" b="1" dirty="0">
                <a:solidFill>
                  <a:srgbClr val="FF0000"/>
                </a:solidFill>
                <a:latin typeface="微軟正黑體" panose="020B0604030504040204" pitchFamily="34" charset="-120"/>
                <a:ea typeface="微軟正黑體" panose="020B0604030504040204" pitchFamily="34" charset="-120"/>
              </a:rPr>
              <a:t>食物</a:t>
            </a:r>
            <a:r>
              <a:rPr lang="zh-TW" altLang="en-US" sz="2000" b="1" dirty="0">
                <a:solidFill>
                  <a:schemeClr val="tx1"/>
                </a:solidFill>
                <a:latin typeface="微軟正黑體" panose="020B0604030504040204" pitchFamily="34" charset="-120"/>
                <a:ea typeface="微軟正黑體" panose="020B0604030504040204" pitchFamily="34" charset="-120"/>
              </a:rPr>
              <a:t>、</a:t>
            </a:r>
            <a:r>
              <a:rPr lang="zh-TW" altLang="en-US" sz="2000" b="1" dirty="0">
                <a:solidFill>
                  <a:srgbClr val="FF0000"/>
                </a:solidFill>
                <a:latin typeface="微軟正黑體" panose="020B0604030504040204" pitchFamily="34" charset="-120"/>
                <a:ea typeface="微軟正黑體" panose="020B0604030504040204" pitchFamily="34" charset="-120"/>
              </a:rPr>
              <a:t>物資</a:t>
            </a:r>
            <a:r>
              <a:rPr lang="zh-TW" altLang="en-US" sz="2000" b="1" dirty="0">
                <a:solidFill>
                  <a:schemeClr val="tx1"/>
                </a:solidFill>
                <a:latin typeface="微軟正黑體" panose="020B0604030504040204" pitchFamily="34" charset="-120"/>
                <a:ea typeface="微軟正黑體" panose="020B0604030504040204" pitchFamily="34" charset="-120"/>
              </a:rPr>
              <a:t>等工作。</a:t>
            </a:r>
            <a:endParaRPr lang="en-US" altLang="zh-TW" sz="2000" b="1" dirty="0">
              <a:solidFill>
                <a:schemeClr val="tx1"/>
              </a:solidFill>
              <a:latin typeface="微軟正黑體" panose="020B0604030504040204" pitchFamily="34" charset="-120"/>
              <a:ea typeface="微軟正黑體" panose="020B0604030504040204" pitchFamily="34" charset="-120"/>
            </a:endParaRPr>
          </a:p>
          <a:p>
            <a:r>
              <a:rPr lang="zh-TW" altLang="en-US" sz="2000" b="1" dirty="0">
                <a:solidFill>
                  <a:schemeClr val="tx1"/>
                </a:solidFill>
                <a:latin typeface="微軟正黑體" panose="020B0604030504040204" pitchFamily="34" charset="-120"/>
                <a:ea typeface="微軟正黑體" panose="020B0604030504040204" pitchFamily="34" charset="-120"/>
              </a:rPr>
              <a:t>除在首府帕盧提供即時援助，亦於</a:t>
            </a:r>
            <a:r>
              <a:rPr lang="en-US" altLang="zh-TW" sz="2000" b="1" dirty="0">
                <a:solidFill>
                  <a:srgbClr val="FF0000"/>
                </a:solidFill>
                <a:latin typeface="微軟正黑體" panose="020B0604030504040204" pitchFamily="34" charset="-120"/>
                <a:ea typeface="微軟正黑體" panose="020B0604030504040204" pitchFamily="34" charset="-120"/>
              </a:rPr>
              <a:t>10</a:t>
            </a:r>
            <a:r>
              <a:rPr lang="zh-TW" altLang="en-US" sz="2000" b="1" dirty="0">
                <a:solidFill>
                  <a:srgbClr val="FF0000"/>
                </a:solidFill>
                <a:latin typeface="微軟正黑體" panose="020B0604030504040204" pitchFamily="34" charset="-120"/>
                <a:ea typeface="微軟正黑體" panose="020B0604030504040204" pitchFamily="34" charset="-120"/>
              </a:rPr>
              <a:t>月</a:t>
            </a:r>
            <a:r>
              <a:rPr lang="en-US" altLang="zh-TW" sz="2000" b="1" dirty="0">
                <a:solidFill>
                  <a:srgbClr val="FF0000"/>
                </a:solidFill>
                <a:latin typeface="微軟正黑體" panose="020B0604030504040204" pitchFamily="34" charset="-120"/>
                <a:ea typeface="微軟正黑體" panose="020B0604030504040204" pitchFamily="34" charset="-120"/>
              </a:rPr>
              <a:t>1</a:t>
            </a:r>
            <a:r>
              <a:rPr lang="zh-TW" altLang="en-US" sz="2000" b="1" dirty="0">
                <a:solidFill>
                  <a:srgbClr val="FF0000"/>
                </a:solidFill>
                <a:latin typeface="微軟正黑體" panose="020B0604030504040204" pitchFamily="34" charset="-120"/>
                <a:ea typeface="微軟正黑體" panose="020B0604030504040204" pitchFamily="34" charset="-120"/>
              </a:rPr>
              <a:t>日抵達重災區棟加拉縣</a:t>
            </a:r>
            <a:r>
              <a:rPr lang="zh-TW" altLang="en-US" sz="2000" b="1" dirty="0">
                <a:solidFill>
                  <a:schemeClr val="tx1"/>
                </a:solidFill>
                <a:latin typeface="微軟正黑體" panose="020B0604030504040204" pitchFamily="34" charset="-120"/>
                <a:ea typeface="微軟正黑體" panose="020B0604030504040204" pitchFamily="34" charset="-120"/>
              </a:rPr>
              <a:t>，協助</a:t>
            </a:r>
            <a:r>
              <a:rPr lang="zh-TW" altLang="en-US" sz="2000" b="1" dirty="0">
                <a:solidFill>
                  <a:srgbClr val="FF0000"/>
                </a:solidFill>
                <a:latin typeface="微軟正黑體" panose="020B0604030504040204" pitchFamily="34" charset="-120"/>
                <a:ea typeface="微軟正黑體" panose="020B0604030504040204" pitchFamily="34" charset="-120"/>
              </a:rPr>
              <a:t>搜救</a:t>
            </a:r>
            <a:r>
              <a:rPr lang="zh-TW" altLang="en-US" sz="2000" b="1" dirty="0">
                <a:solidFill>
                  <a:schemeClr val="tx1"/>
                </a:solidFill>
                <a:latin typeface="微軟正黑體" panose="020B0604030504040204" pitchFamily="34" charset="-120"/>
                <a:ea typeface="微軟正黑體" panose="020B0604030504040204" pitchFamily="34" charset="-120"/>
              </a:rPr>
              <a:t>及提供</a:t>
            </a:r>
            <a:r>
              <a:rPr lang="zh-TW" altLang="en-US" sz="2000" b="1" dirty="0">
                <a:solidFill>
                  <a:srgbClr val="FF0000"/>
                </a:solidFill>
                <a:latin typeface="微軟正黑體" panose="020B0604030504040204" pitchFamily="34" charset="-120"/>
                <a:ea typeface="微軟正黑體" panose="020B0604030504040204" pitchFamily="34" charset="-120"/>
              </a:rPr>
              <a:t>醫療服務</a:t>
            </a:r>
            <a:r>
              <a:rPr lang="zh-TW" altLang="en-US" sz="2000" b="1" dirty="0">
                <a:solidFill>
                  <a:schemeClr val="tx1"/>
                </a:solidFill>
                <a:latin typeface="微軟正黑體" panose="020B0604030504040204" pitchFamily="34" charset="-120"/>
                <a:ea typeface="微軟正黑體" panose="020B0604030504040204" pitchFamily="34" charset="-120"/>
              </a:rPr>
              <a:t>，其中大部份傷者是</a:t>
            </a:r>
            <a:r>
              <a:rPr lang="zh-TW" altLang="en-US" sz="2000" b="1" dirty="0">
                <a:solidFill>
                  <a:srgbClr val="FF0000"/>
                </a:solidFill>
                <a:latin typeface="微軟正黑體" panose="020B0604030504040204" pitchFamily="34" charset="-120"/>
                <a:ea typeface="微軟正黑體" panose="020B0604030504040204" pitchFamily="34" charset="-120"/>
              </a:rPr>
              <a:t>婦女</a:t>
            </a:r>
            <a:r>
              <a:rPr lang="zh-TW" altLang="en-US" sz="2000" b="1" dirty="0">
                <a:solidFill>
                  <a:schemeClr val="tx1"/>
                </a:solidFill>
                <a:latin typeface="微軟正黑體" panose="020B0604030504040204" pitchFamily="34" charset="-120"/>
                <a:ea typeface="微軟正黑體" panose="020B0604030504040204" pitchFamily="34" charset="-120"/>
              </a:rPr>
              <a:t>及</a:t>
            </a:r>
            <a:r>
              <a:rPr lang="zh-TW" altLang="en-US" sz="2000" b="1" dirty="0">
                <a:solidFill>
                  <a:srgbClr val="FF0000"/>
                </a:solidFill>
                <a:latin typeface="微軟正黑體" panose="020B0604030504040204" pitchFamily="34" charset="-120"/>
                <a:ea typeface="微軟正黑體" panose="020B0604030504040204" pitchFamily="34" charset="-120"/>
              </a:rPr>
              <a:t>兒童</a:t>
            </a:r>
            <a:r>
              <a:rPr lang="zh-TW" altLang="en-US" sz="2000" b="1" dirty="0">
                <a:solidFill>
                  <a:schemeClr val="tx1"/>
                </a:solidFill>
                <a:latin typeface="微軟正黑體" panose="020B0604030504040204" pitchFamily="34" charset="-120"/>
                <a:ea typeface="微軟正黑體" panose="020B0604030504040204" pitchFamily="34" charset="-120"/>
              </a:rPr>
              <a:t>。</a:t>
            </a:r>
            <a:endParaRPr lang="en-US" altLang="zh-TW" sz="2000" b="1" dirty="0">
              <a:solidFill>
                <a:schemeClr val="tx1"/>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3651769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62F36371-C5D5-49FA-8DFB-9DAFA8FFDBD0}"/>
              </a:ext>
            </a:extLst>
          </p:cNvPr>
          <p:cNvSpPr>
            <a:spLocks noGrp="1"/>
          </p:cNvSpPr>
          <p:nvPr>
            <p:ph type="title"/>
          </p:nvPr>
        </p:nvSpPr>
        <p:spPr/>
        <p:txBody>
          <a:bodyPr/>
          <a:lstStyle/>
          <a:p>
            <a:endParaRPr lang="zh-TW" altLang="en-US"/>
          </a:p>
        </p:txBody>
      </p:sp>
      <p:sp>
        <p:nvSpPr>
          <p:cNvPr id="3" name="內容版面配置區 2">
            <a:extLst>
              <a:ext uri="{FF2B5EF4-FFF2-40B4-BE49-F238E27FC236}">
                <a16:creationId xmlns:a16="http://schemas.microsoft.com/office/drawing/2014/main" xmlns="" id="{6E6A024D-2B59-4876-B33A-E7F84767B07C}"/>
              </a:ext>
            </a:extLst>
          </p:cNvPr>
          <p:cNvSpPr>
            <a:spLocks noGrp="1"/>
          </p:cNvSpPr>
          <p:nvPr>
            <p:ph idx="1"/>
          </p:nvPr>
        </p:nvSpPr>
        <p:spPr/>
        <p:txBody>
          <a:bodyPr/>
          <a:lstStyle/>
          <a:p>
            <a:endParaRPr lang="zh-TW" altLang="en-US"/>
          </a:p>
        </p:txBody>
      </p:sp>
      <p:pic>
        <p:nvPicPr>
          <p:cNvPr id="5" name="圖片 4">
            <a:extLst>
              <a:ext uri="{FF2B5EF4-FFF2-40B4-BE49-F238E27FC236}">
                <a16:creationId xmlns:a16="http://schemas.microsoft.com/office/drawing/2014/main" xmlns="" id="{01F37511-CE54-4D52-9961-5DB8DB48C78C}"/>
              </a:ext>
            </a:extLst>
          </p:cNvPr>
          <p:cNvPicPr>
            <a:picLocks noChangeAspect="1"/>
          </p:cNvPicPr>
          <p:nvPr/>
        </p:nvPicPr>
        <p:blipFill rotWithShape="1">
          <a:blip r:embed="rId2">
            <a:extLst>
              <a:ext uri="{28A0092B-C50C-407E-A947-70E740481C1C}">
                <a14:useLocalDpi xmlns:a14="http://schemas.microsoft.com/office/drawing/2010/main" val="0"/>
              </a:ext>
            </a:extLst>
          </a:blip>
          <a:srcRect l="6502" r="4452"/>
          <a:stretch/>
        </p:blipFill>
        <p:spPr>
          <a:xfrm>
            <a:off x="0" y="0"/>
            <a:ext cx="9144000" cy="6835140"/>
          </a:xfrm>
          <a:prstGeom prst="rect">
            <a:avLst/>
          </a:prstGeom>
        </p:spPr>
      </p:pic>
    </p:spTree>
    <p:extLst>
      <p:ext uri="{BB962C8B-B14F-4D97-AF65-F5344CB8AC3E}">
        <p14:creationId xmlns:p14="http://schemas.microsoft.com/office/powerpoint/2010/main" val="18898727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xmlns="" id="{4EE9B6E0-7871-411E-8CB0-A062B9DE606E}"/>
              </a:ext>
            </a:extLst>
          </p:cNvPr>
          <p:cNvSpPr>
            <a:spLocks noGrp="1"/>
          </p:cNvSpPr>
          <p:nvPr>
            <p:ph idx="1"/>
          </p:nvPr>
        </p:nvSpPr>
        <p:spPr/>
        <p:txBody>
          <a:bodyPr/>
          <a:lstStyle/>
          <a:p>
            <a:endParaRPr lang="zh-TW" altLang="en-US"/>
          </a:p>
        </p:txBody>
      </p:sp>
      <p:pic>
        <p:nvPicPr>
          <p:cNvPr id="4" name="圖片 3">
            <a:extLst>
              <a:ext uri="{FF2B5EF4-FFF2-40B4-BE49-F238E27FC236}">
                <a16:creationId xmlns:a16="http://schemas.microsoft.com/office/drawing/2014/main" xmlns="" id="{A93622B4-2244-4148-B6C0-542F83F7D7F6}"/>
              </a:ext>
            </a:extLst>
          </p:cNvPr>
          <p:cNvPicPr>
            <a:picLocks noChangeAspect="1"/>
          </p:cNvPicPr>
          <p:nvPr/>
        </p:nvPicPr>
        <p:blipFill rotWithShape="1">
          <a:blip r:embed="rId3">
            <a:extLst>
              <a:ext uri="{28A0092B-C50C-407E-A947-70E740481C1C}">
                <a14:useLocalDpi xmlns:a14="http://schemas.microsoft.com/office/drawing/2010/main" val="0"/>
              </a:ext>
            </a:extLst>
          </a:blip>
          <a:srcRect b="22666"/>
          <a:stretch/>
        </p:blipFill>
        <p:spPr>
          <a:xfrm>
            <a:off x="0" y="1554480"/>
            <a:ext cx="9144000" cy="5303520"/>
          </a:xfrm>
          <a:prstGeom prst="rect">
            <a:avLst/>
          </a:prstGeom>
        </p:spPr>
      </p:pic>
      <p:sp>
        <p:nvSpPr>
          <p:cNvPr id="5" name="標題 1">
            <a:extLst>
              <a:ext uri="{FF2B5EF4-FFF2-40B4-BE49-F238E27FC236}">
                <a16:creationId xmlns:a16="http://schemas.microsoft.com/office/drawing/2014/main" xmlns="" id="{C0CFF327-338E-4574-A8E2-4664AC32419C}"/>
              </a:ext>
            </a:extLst>
          </p:cNvPr>
          <p:cNvSpPr>
            <a:spLocks noGrp="1"/>
          </p:cNvSpPr>
          <p:nvPr>
            <p:ph type="title"/>
          </p:nvPr>
        </p:nvSpPr>
        <p:spPr>
          <a:xfrm>
            <a:off x="628650" y="365125"/>
            <a:ext cx="7886700" cy="1325563"/>
          </a:xfrm>
        </p:spPr>
        <p:txBody>
          <a:bodyPr/>
          <a:lstStyle/>
          <a:p>
            <a:r>
              <a:rPr lang="en-US" altLang="zh-TW" b="1" dirty="0">
                <a:latin typeface="微軟正黑體" panose="020B0604030504040204" pitchFamily="34" charset="-120"/>
                <a:ea typeface="微軟正黑體" panose="020B0604030504040204" pitchFamily="34" charset="-120"/>
              </a:rPr>
              <a:t>4. </a:t>
            </a:r>
            <a:r>
              <a:rPr lang="zh-TW" altLang="en-US" b="1" dirty="0">
                <a:latin typeface="微軟正黑體" panose="020B0604030504040204" pitchFamily="34" charset="-120"/>
                <a:ea typeface="微軟正黑體" panose="020B0604030504040204" pitchFamily="34" charset="-120"/>
              </a:rPr>
              <a:t>人們現時得到甚麼</a:t>
            </a:r>
            <a:r>
              <a:rPr lang="zh-TW" altLang="en-US" b="1" dirty="0">
                <a:solidFill>
                  <a:srgbClr val="FF0000"/>
                </a:solidFill>
                <a:latin typeface="微軟正黑體" panose="020B0604030504040204" pitchFamily="34" charset="-120"/>
                <a:ea typeface="微軟正黑體" panose="020B0604030504040204" pitchFamily="34" charset="-120"/>
              </a:rPr>
              <a:t>人道援助</a:t>
            </a:r>
            <a:r>
              <a:rPr lang="zh-TW" altLang="en-US" b="1" dirty="0">
                <a:latin typeface="微軟正黑體" panose="020B0604030504040204" pitchFamily="34" charset="-120"/>
                <a:ea typeface="微軟正黑體" panose="020B0604030504040204" pitchFamily="34" charset="-120"/>
              </a:rPr>
              <a:t>？</a:t>
            </a:r>
            <a:endParaRPr lang="zh-TW" altLang="en-US" dirty="0"/>
          </a:p>
        </p:txBody>
      </p:sp>
      <p:sp>
        <p:nvSpPr>
          <p:cNvPr id="6" name="矩形 5">
            <a:extLst>
              <a:ext uri="{FF2B5EF4-FFF2-40B4-BE49-F238E27FC236}">
                <a16:creationId xmlns:a16="http://schemas.microsoft.com/office/drawing/2014/main" xmlns="" id="{5635D5CD-07CC-4CC0-8CD6-E0DD0F0B7DE5}"/>
              </a:ext>
            </a:extLst>
          </p:cNvPr>
          <p:cNvSpPr/>
          <p:nvPr/>
        </p:nvSpPr>
        <p:spPr>
          <a:xfrm>
            <a:off x="3749040" y="1600201"/>
            <a:ext cx="5394960" cy="1828799"/>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000" b="1" dirty="0">
                <a:solidFill>
                  <a:schemeClr val="tx1"/>
                </a:solidFill>
                <a:latin typeface="微軟正黑體" panose="020B0604030504040204" pitchFamily="34" charset="-120"/>
                <a:ea typeface="微軟正黑體" panose="020B0604030504040204" pitchFamily="34" charset="-120"/>
              </a:rPr>
              <a:t>印尼紅十字會：</a:t>
            </a:r>
            <a:endParaRPr lang="en-US" altLang="zh-TW" sz="2000" b="1" dirty="0">
              <a:solidFill>
                <a:schemeClr val="tx1"/>
              </a:solidFill>
              <a:latin typeface="微軟正黑體" panose="020B0604030504040204" pitchFamily="34" charset="-120"/>
              <a:ea typeface="微軟正黑體" panose="020B0604030504040204" pitchFamily="34" charset="-120"/>
            </a:endParaRPr>
          </a:p>
          <a:p>
            <a:r>
              <a:rPr lang="zh-TW" altLang="en-US" sz="2000" b="1" dirty="0" smtClean="0">
                <a:solidFill>
                  <a:schemeClr val="tx1"/>
                </a:solidFill>
                <a:latin typeface="微軟正黑體" panose="020B0604030504040204" pitchFamily="34" charset="-120"/>
                <a:ea typeface="微軟正黑體" panose="020B0604030504040204" pitchFamily="34" charset="-120"/>
              </a:rPr>
              <a:t>動員</a:t>
            </a:r>
            <a:r>
              <a:rPr lang="zh-TW" altLang="en-US" sz="2000" b="1" dirty="0" smtClean="0">
                <a:solidFill>
                  <a:srgbClr val="FF0000"/>
                </a:solidFill>
                <a:latin typeface="微軟正黑體" panose="020B0604030504040204" pitchFamily="34" charset="-120"/>
                <a:ea typeface="微軟正黑體" panose="020B0604030504040204" pitchFamily="34" charset="-120"/>
              </a:rPr>
              <a:t>救護車</a:t>
            </a:r>
            <a:r>
              <a:rPr lang="zh-TW" altLang="en-US" sz="2000" b="1" dirty="0" smtClean="0">
                <a:solidFill>
                  <a:schemeClr val="tx1"/>
                </a:solidFill>
                <a:latin typeface="微軟正黑體" panose="020B0604030504040204" pitchFamily="34" charset="-120"/>
                <a:ea typeface="微軟正黑體" panose="020B0604030504040204" pitchFamily="34" charset="-120"/>
              </a:rPr>
              <a:t>、</a:t>
            </a:r>
            <a:r>
              <a:rPr lang="zh-TW" altLang="en-US" sz="2000" b="1" dirty="0" smtClean="0">
                <a:solidFill>
                  <a:srgbClr val="FF0000"/>
                </a:solidFill>
                <a:latin typeface="微軟正黑體" panose="020B0604030504040204" pitchFamily="34" charset="-120"/>
                <a:ea typeface="微軟正黑體" panose="020B0604030504040204" pitchFamily="34" charset="-120"/>
              </a:rPr>
              <a:t>水車</a:t>
            </a:r>
            <a:r>
              <a:rPr lang="zh-TW" altLang="en-US" sz="2000" b="1" dirty="0">
                <a:solidFill>
                  <a:schemeClr val="tx1"/>
                </a:solidFill>
                <a:latin typeface="微軟正黑體" panose="020B0604030504040204" pitchFamily="34" charset="-120"/>
                <a:ea typeface="微軟正黑體" panose="020B0604030504040204" pitchFamily="34" charset="-120"/>
              </a:rPr>
              <a:t>在災區服務。</a:t>
            </a:r>
            <a:endParaRPr lang="en-US" altLang="zh-TW" sz="2000" b="1" dirty="0">
              <a:solidFill>
                <a:schemeClr val="tx1"/>
              </a:solidFill>
              <a:latin typeface="微軟正黑體" panose="020B0604030504040204" pitchFamily="34" charset="-120"/>
              <a:ea typeface="微軟正黑體" panose="020B0604030504040204" pitchFamily="34" charset="-120"/>
            </a:endParaRPr>
          </a:p>
          <a:p>
            <a:r>
              <a:rPr lang="zh-TW" altLang="en-US" sz="2000" b="1" dirty="0">
                <a:solidFill>
                  <a:schemeClr val="tx1"/>
                </a:solidFill>
                <a:latin typeface="微軟正黑體" panose="020B0604030504040204" pitchFamily="34" charset="-120"/>
                <a:ea typeface="微軟正黑體" panose="020B0604030504040204" pitchFamily="34" charset="-120"/>
              </a:rPr>
              <a:t>調動</a:t>
            </a:r>
            <a:r>
              <a:rPr lang="zh-TW" altLang="en-US" sz="2000" b="1" dirty="0">
                <a:solidFill>
                  <a:srgbClr val="FF0000"/>
                </a:solidFill>
                <a:latin typeface="微軟正黑體" panose="020B0604030504040204" pitchFamily="34" charset="-120"/>
                <a:ea typeface="微軟正黑體" panose="020B0604030504040204" pitchFamily="34" charset="-120"/>
              </a:rPr>
              <a:t>嬰兒用品包</a:t>
            </a:r>
            <a:r>
              <a:rPr lang="zh-TW" altLang="en-US" sz="2000" b="1" dirty="0">
                <a:solidFill>
                  <a:schemeClr val="tx1"/>
                </a:solidFill>
                <a:latin typeface="微軟正黑體" panose="020B0604030504040204" pitchFamily="34" charset="-120"/>
                <a:ea typeface="微軟正黑體" panose="020B0604030504040204" pitchFamily="34" charset="-120"/>
              </a:rPr>
              <a:t>、</a:t>
            </a:r>
            <a:r>
              <a:rPr lang="zh-TW" altLang="en-US" sz="2000" b="1" dirty="0">
                <a:solidFill>
                  <a:srgbClr val="FF0000"/>
                </a:solidFill>
                <a:latin typeface="微軟正黑體" panose="020B0604030504040204" pitchFamily="34" charset="-120"/>
                <a:ea typeface="微軟正黑體" panose="020B0604030504040204" pitchFamily="34" charset="-120"/>
              </a:rPr>
              <a:t>蚊帳</a:t>
            </a:r>
            <a:r>
              <a:rPr lang="zh-TW" altLang="en-US" sz="2000" b="1" dirty="0">
                <a:solidFill>
                  <a:schemeClr val="tx1"/>
                </a:solidFill>
                <a:latin typeface="微軟正黑體" panose="020B0604030504040204" pitchFamily="34" charset="-120"/>
                <a:ea typeface="微軟正黑體" panose="020B0604030504040204" pitchFamily="34" charset="-120"/>
              </a:rPr>
              <a:t>、</a:t>
            </a:r>
            <a:r>
              <a:rPr lang="zh-TW" altLang="en-US" sz="2000" b="1" dirty="0">
                <a:solidFill>
                  <a:srgbClr val="FF0000"/>
                </a:solidFill>
                <a:latin typeface="微軟正黑體" panose="020B0604030504040204" pitchFamily="34" charset="-120"/>
                <a:ea typeface="微軟正黑體" panose="020B0604030504040204" pitchFamily="34" charset="-120"/>
              </a:rPr>
              <a:t>地蓆</a:t>
            </a:r>
            <a:r>
              <a:rPr lang="zh-TW" altLang="en-US" sz="2000" b="1" dirty="0">
                <a:solidFill>
                  <a:schemeClr val="tx1"/>
                </a:solidFill>
                <a:latin typeface="微軟正黑體" panose="020B0604030504040204" pitchFamily="34" charset="-120"/>
                <a:ea typeface="微軟正黑體" panose="020B0604030504040204" pitchFamily="34" charset="-120"/>
              </a:rPr>
              <a:t>、</a:t>
            </a:r>
            <a:r>
              <a:rPr lang="zh-TW" altLang="en-US" sz="2000" b="1" dirty="0">
                <a:solidFill>
                  <a:srgbClr val="FF0000"/>
                </a:solidFill>
                <a:latin typeface="微軟正黑體" panose="020B0604030504040204" pitchFamily="34" charset="-120"/>
                <a:ea typeface="微軟正黑體" panose="020B0604030504040204" pitchFamily="34" charset="-120"/>
              </a:rPr>
              <a:t>衛生包</a:t>
            </a:r>
            <a:r>
              <a:rPr lang="zh-TW" altLang="en-US" sz="2000" b="1" dirty="0">
                <a:solidFill>
                  <a:schemeClr val="tx1"/>
                </a:solidFill>
                <a:latin typeface="微軟正黑體" panose="020B0604030504040204" pitchFamily="34" charset="-120"/>
                <a:ea typeface="微軟正黑體" panose="020B0604030504040204" pitchFamily="34" charset="-120"/>
              </a:rPr>
              <a:t>、</a:t>
            </a:r>
            <a:r>
              <a:rPr lang="zh-TW" altLang="en-US" sz="2000" b="1" dirty="0">
                <a:solidFill>
                  <a:srgbClr val="FF0000"/>
                </a:solidFill>
                <a:latin typeface="微軟正黑體" panose="020B0604030504040204" pitchFamily="34" charset="-120"/>
                <a:ea typeface="微軟正黑體" panose="020B0604030504040204" pitchFamily="34" charset="-120"/>
              </a:rPr>
              <a:t>裹屍袋</a:t>
            </a:r>
            <a:r>
              <a:rPr lang="zh-TW" altLang="en-US" sz="2000" b="1" dirty="0">
                <a:solidFill>
                  <a:schemeClr val="tx1"/>
                </a:solidFill>
                <a:latin typeface="微軟正黑體" panose="020B0604030504040204" pitchFamily="34" charset="-120"/>
                <a:ea typeface="微軟正黑體" panose="020B0604030504040204" pitchFamily="34" charset="-120"/>
              </a:rPr>
              <a:t>等物資，派發予受災人士</a:t>
            </a:r>
            <a:endParaRPr lang="en-US" altLang="zh-TW" sz="2000" b="1" dirty="0">
              <a:solidFill>
                <a:schemeClr val="tx1"/>
              </a:solidFill>
              <a:latin typeface="微軟正黑體" panose="020B0604030504040204" pitchFamily="34" charset="-120"/>
              <a:ea typeface="微軟正黑體" panose="020B0604030504040204" pitchFamily="34" charset="-120"/>
            </a:endParaRPr>
          </a:p>
          <a:p>
            <a:r>
              <a:rPr lang="zh-TW" altLang="en-US" sz="2000" b="1" dirty="0">
                <a:solidFill>
                  <a:schemeClr val="tx1"/>
                </a:solidFill>
                <a:latin typeface="微軟正黑體" panose="020B0604030504040204" pitchFamily="34" charset="-120"/>
                <a:ea typeface="微軟正黑體" panose="020B0604030504040204" pitchFamily="34" charset="-120"/>
              </a:rPr>
              <a:t>另，動員</a:t>
            </a:r>
            <a:r>
              <a:rPr lang="zh-TW" altLang="en-US" sz="2000" b="1" dirty="0">
                <a:solidFill>
                  <a:srgbClr val="FF0000"/>
                </a:solidFill>
                <a:latin typeface="微軟正黑體" panose="020B0604030504040204" pitchFamily="34" charset="-120"/>
                <a:ea typeface="微軟正黑體" panose="020B0604030504040204" pitchFamily="34" charset="-120"/>
              </a:rPr>
              <a:t>供食廚房</a:t>
            </a:r>
            <a:r>
              <a:rPr lang="zh-TW" altLang="en-US" sz="2000" b="1" dirty="0">
                <a:solidFill>
                  <a:schemeClr val="tx1"/>
                </a:solidFill>
                <a:latin typeface="微軟正黑體" panose="020B0604030504040204" pitchFamily="34" charset="-120"/>
                <a:ea typeface="微軟正黑體" panose="020B0604030504040204" pitchFamily="34" charset="-120"/>
              </a:rPr>
              <a:t>，為受災人士提供食物</a:t>
            </a:r>
          </a:p>
        </p:txBody>
      </p:sp>
    </p:spTree>
    <p:extLst>
      <p:ext uri="{BB962C8B-B14F-4D97-AF65-F5344CB8AC3E}">
        <p14:creationId xmlns:p14="http://schemas.microsoft.com/office/powerpoint/2010/main" val="926568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79D71BA7-FC93-4716-9039-CFF45F4F6292}"/>
              </a:ext>
            </a:extLst>
          </p:cNvPr>
          <p:cNvSpPr>
            <a:spLocks noGrp="1"/>
          </p:cNvSpPr>
          <p:nvPr>
            <p:ph type="title"/>
          </p:nvPr>
        </p:nvSpPr>
        <p:spPr/>
        <p:txBody>
          <a:bodyPr/>
          <a:lstStyle/>
          <a:p>
            <a:endParaRPr lang="zh-TW" altLang="en-US"/>
          </a:p>
        </p:txBody>
      </p:sp>
      <p:sp>
        <p:nvSpPr>
          <p:cNvPr id="3" name="內容版面配置區 2">
            <a:extLst>
              <a:ext uri="{FF2B5EF4-FFF2-40B4-BE49-F238E27FC236}">
                <a16:creationId xmlns:a16="http://schemas.microsoft.com/office/drawing/2014/main" xmlns="" id="{C675A38F-B842-4AD5-8064-D67145CA7648}"/>
              </a:ext>
            </a:extLst>
          </p:cNvPr>
          <p:cNvSpPr>
            <a:spLocks noGrp="1"/>
          </p:cNvSpPr>
          <p:nvPr>
            <p:ph idx="1"/>
          </p:nvPr>
        </p:nvSpPr>
        <p:spPr/>
        <p:txBody>
          <a:bodyPr/>
          <a:lstStyle/>
          <a:p>
            <a:endParaRPr lang="zh-TW" altLang="en-US"/>
          </a:p>
        </p:txBody>
      </p:sp>
      <p:sp>
        <p:nvSpPr>
          <p:cNvPr id="4" name="AutoShape 2" descr="https://southeastasia1-mediap.svc.ms/transform/thumbnail?provider=spo&amp;inputFormat=jpg&amp;cs=fFNQTw&amp;docid=https%3A%2F%2Fhkredcross-my.sharepoint.com%3A443%2F_api%2Fv2.0%2Fdrives%2Fb!CZW9h2hq_keODhkIL1cUmQG0sPa4hPRHvOvpr814IQDDi9Q4YLuCRba0sDiiHdb8%2Fitems%2F01TCSXO43ZX53OPLSCSRBKHI6RMAG5FPMT%3Fversion%3DPublished&amp;encodeFailures=1&amp;ctag=%22c%3A%7BE776BF79-42AE-4294-A3A3-D1600DD2BD93%7D%2C2%22&amp;width=1920&amp;height=810&amp;srcWidth=&amp;srcHeight=">
            <a:extLst>
              <a:ext uri="{FF2B5EF4-FFF2-40B4-BE49-F238E27FC236}">
                <a16:creationId xmlns:a16="http://schemas.microsoft.com/office/drawing/2014/main" xmlns="" id="{9C49CA98-6168-43CC-8985-0A1A7C61F0A6}"/>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sp>
        <p:nvSpPr>
          <p:cNvPr id="5" name="AutoShape 4" descr="https://southeastasia1-mediap.svc.ms/transform/thumbnail?provider=spo&amp;inputFormat=jpg&amp;cs=fFNQTw&amp;docid=https%3A%2F%2Fhkredcross-my.sharepoint.com%3A443%2F_api%2Fv2.0%2Fdrives%2Fb!CZW9h2hq_keODhkIL1cUmQG0sPa4hPRHvOvpr814IQDDi9Q4YLuCRba0sDiiHdb8%2Fitems%2F01TCSXO43ZX53OPLSCSRBKHI6RMAG5FPMT%3Fversion%3DPublished&amp;encodeFailures=1&amp;ctag=%22c%3A%7BE776BF79-42AE-4294-A3A3-D1600DD2BD93%7D%2C2%22&amp;width=1920&amp;height=810&amp;srcWidth=&amp;srcHeight=">
            <a:extLst>
              <a:ext uri="{FF2B5EF4-FFF2-40B4-BE49-F238E27FC236}">
                <a16:creationId xmlns:a16="http://schemas.microsoft.com/office/drawing/2014/main" xmlns="" id="{86E1FBE9-3505-4061-8A8B-3C88597522B6}"/>
              </a:ext>
            </a:extLst>
          </p:cNvPr>
          <p:cNvSpPr>
            <a:spLocks noChangeAspect="1" noChangeArrowheads="1"/>
          </p:cNvSpPr>
          <p:nvPr/>
        </p:nvSpPr>
        <p:spPr bwMode="auto">
          <a:xfrm>
            <a:off x="4572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pic>
        <p:nvPicPr>
          <p:cNvPr id="6" name="圖片 5">
            <a:extLst>
              <a:ext uri="{FF2B5EF4-FFF2-40B4-BE49-F238E27FC236}">
                <a16:creationId xmlns:a16="http://schemas.microsoft.com/office/drawing/2014/main" xmlns="" id="{A3C79903-EB13-45AC-A64A-EF149660DD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43462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50030E7E-FD9D-4D9A-ABD9-50D893D2420F}"/>
              </a:ext>
            </a:extLst>
          </p:cNvPr>
          <p:cNvSpPr>
            <a:spLocks noGrp="1"/>
          </p:cNvSpPr>
          <p:nvPr>
            <p:ph type="title"/>
          </p:nvPr>
        </p:nvSpPr>
        <p:spPr/>
        <p:txBody>
          <a:bodyPr>
            <a:normAutofit/>
          </a:bodyPr>
          <a:lstStyle/>
          <a:p>
            <a:r>
              <a:rPr lang="en-US" altLang="zh-TW" b="1" dirty="0">
                <a:latin typeface="微軟正黑體" panose="020B0604030504040204" pitchFamily="34" charset="-120"/>
                <a:ea typeface="微軟正黑體" panose="020B0604030504040204" pitchFamily="34" charset="-120"/>
              </a:rPr>
              <a:t>5. </a:t>
            </a:r>
            <a:r>
              <a:rPr lang="zh-TW" altLang="en-US" b="1" dirty="0">
                <a:latin typeface="微軟正黑體" panose="020B0604030504040204" pitchFamily="34" charset="-120"/>
                <a:ea typeface="微軟正黑體" panose="020B0604030504040204" pitchFamily="34" charset="-120"/>
              </a:rPr>
              <a:t>香港紅十字會採取了甚麼</a:t>
            </a:r>
            <a:r>
              <a:rPr lang="en-US" altLang="zh-TW" b="1" dirty="0">
                <a:latin typeface="微軟正黑體" panose="020B0604030504040204" pitchFamily="34" charset="-120"/>
                <a:ea typeface="微軟正黑體" panose="020B0604030504040204" pitchFamily="34" charset="-120"/>
              </a:rPr>
              <a:t/>
            </a:r>
            <a:br>
              <a:rPr lang="en-US" altLang="zh-TW" b="1" dirty="0">
                <a:latin typeface="微軟正黑體" panose="020B0604030504040204" pitchFamily="34" charset="-120"/>
                <a:ea typeface="微軟正黑體" panose="020B0604030504040204" pitchFamily="34" charset="-120"/>
              </a:rPr>
            </a:br>
            <a:r>
              <a:rPr lang="zh-TW" altLang="en-US" b="1" dirty="0">
                <a:solidFill>
                  <a:srgbClr val="FF0000"/>
                </a:solidFill>
                <a:latin typeface="微軟正黑體" panose="020B0604030504040204" pitchFamily="34" charset="-120"/>
                <a:ea typeface="微軟正黑體" panose="020B0604030504040204" pitchFamily="34" charset="-120"/>
              </a:rPr>
              <a:t>人道行動</a:t>
            </a:r>
            <a:r>
              <a:rPr lang="zh-TW" altLang="en-US" b="1" dirty="0">
                <a:latin typeface="微軟正黑體" panose="020B0604030504040204" pitchFamily="34" charset="-120"/>
                <a:ea typeface="微軟正黑體" panose="020B0604030504040204" pitchFamily="34" charset="-120"/>
              </a:rPr>
              <a:t>？</a:t>
            </a:r>
            <a:endParaRPr lang="zh-TW" altLang="en-US" dirty="0"/>
          </a:p>
        </p:txBody>
      </p:sp>
      <p:pic>
        <p:nvPicPr>
          <p:cNvPr id="4" name="圖片 3">
            <a:extLst>
              <a:ext uri="{FF2B5EF4-FFF2-40B4-BE49-F238E27FC236}">
                <a16:creationId xmlns:a16="http://schemas.microsoft.com/office/drawing/2014/main" xmlns="" id="{F7493A32-60AC-4639-B55B-0D3C8E235C9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8110" t="29840" r="45275" b="58400"/>
          <a:stretch/>
        </p:blipFill>
        <p:spPr>
          <a:xfrm>
            <a:off x="668780" y="2388651"/>
            <a:ext cx="1368152" cy="1368152"/>
          </a:xfrm>
          <a:prstGeom prst="rect">
            <a:avLst/>
          </a:prstGeom>
        </p:spPr>
      </p:pic>
      <p:pic>
        <p:nvPicPr>
          <p:cNvPr id="5" name="圖片 4">
            <a:extLst>
              <a:ext uri="{FF2B5EF4-FFF2-40B4-BE49-F238E27FC236}">
                <a16:creationId xmlns:a16="http://schemas.microsoft.com/office/drawing/2014/main" xmlns="" id="{8D1E7F61-1451-40E7-B43D-82B43FE0549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5748" t="44120" r="46220" b="42441"/>
          <a:stretch/>
        </p:blipFill>
        <p:spPr>
          <a:xfrm>
            <a:off x="4844259" y="2287891"/>
            <a:ext cx="1560719" cy="1468912"/>
          </a:xfrm>
          <a:prstGeom prst="rect">
            <a:avLst/>
          </a:prstGeom>
        </p:spPr>
      </p:pic>
      <p:sp>
        <p:nvSpPr>
          <p:cNvPr id="6" name="文字方塊 5">
            <a:extLst>
              <a:ext uri="{FF2B5EF4-FFF2-40B4-BE49-F238E27FC236}">
                <a16:creationId xmlns:a16="http://schemas.microsoft.com/office/drawing/2014/main" xmlns="" id="{EB823019-9325-43FC-A2EC-62A9A07928D7}"/>
              </a:ext>
            </a:extLst>
          </p:cNvPr>
          <p:cNvSpPr txBox="1"/>
          <p:nvPr/>
        </p:nvSpPr>
        <p:spPr>
          <a:xfrm>
            <a:off x="435323" y="3619643"/>
            <a:ext cx="1835065" cy="584775"/>
          </a:xfrm>
          <a:prstGeom prst="rect">
            <a:avLst/>
          </a:prstGeom>
          <a:noFill/>
        </p:spPr>
        <p:txBody>
          <a:bodyPr wrap="square" rtlCol="0">
            <a:spAutoFit/>
          </a:bodyPr>
          <a:lstStyle/>
          <a:p>
            <a:r>
              <a:rPr lang="zh-TW" altLang="en-US" sz="3200" b="1" dirty="0">
                <a:latin typeface="微軟正黑體" panose="020B0604030504040204" pitchFamily="34" charset="-120"/>
                <a:ea typeface="微軟正黑體" panose="020B0604030504040204" pitchFamily="34" charset="-120"/>
              </a:rPr>
              <a:t>撥款支援</a:t>
            </a:r>
            <a:endParaRPr lang="zh-HK" altLang="en-US" sz="3200" b="1" dirty="0">
              <a:latin typeface="微軟正黑體" panose="020B0604030504040204" pitchFamily="34" charset="-120"/>
              <a:ea typeface="微軟正黑體" panose="020B0604030504040204" pitchFamily="34" charset="-120"/>
            </a:endParaRPr>
          </a:p>
        </p:txBody>
      </p:sp>
      <p:sp>
        <p:nvSpPr>
          <p:cNvPr id="7" name="文字方塊 6">
            <a:extLst>
              <a:ext uri="{FF2B5EF4-FFF2-40B4-BE49-F238E27FC236}">
                <a16:creationId xmlns:a16="http://schemas.microsoft.com/office/drawing/2014/main" xmlns="" id="{9F6047C0-EF78-4324-89CD-0D3510CA59C9}"/>
              </a:ext>
            </a:extLst>
          </p:cNvPr>
          <p:cNvSpPr txBox="1"/>
          <p:nvPr/>
        </p:nvSpPr>
        <p:spPr>
          <a:xfrm>
            <a:off x="4688514" y="3619643"/>
            <a:ext cx="1872208" cy="584775"/>
          </a:xfrm>
          <a:prstGeom prst="rect">
            <a:avLst/>
          </a:prstGeom>
          <a:noFill/>
        </p:spPr>
        <p:txBody>
          <a:bodyPr wrap="square" rtlCol="0">
            <a:spAutoFit/>
          </a:bodyPr>
          <a:lstStyle/>
          <a:p>
            <a:r>
              <a:rPr lang="zh-TW" altLang="en-US" sz="3200" b="1" dirty="0">
                <a:latin typeface="微軟正黑體" panose="020B0604030504040204" pitchFamily="34" charset="-120"/>
                <a:ea typeface="微軟正黑體" panose="020B0604030504040204" pitchFamily="34" charset="-120"/>
              </a:rPr>
              <a:t>持續關注</a:t>
            </a:r>
            <a:endParaRPr lang="zh-HK" altLang="en-US" sz="3200" b="1" dirty="0">
              <a:latin typeface="微軟正黑體" panose="020B0604030504040204" pitchFamily="34" charset="-120"/>
              <a:ea typeface="微軟正黑體" panose="020B0604030504040204" pitchFamily="34" charset="-120"/>
            </a:endParaRPr>
          </a:p>
        </p:txBody>
      </p:sp>
      <p:pic>
        <p:nvPicPr>
          <p:cNvPr id="8" name="圖片 7">
            <a:extLst>
              <a:ext uri="{FF2B5EF4-FFF2-40B4-BE49-F238E27FC236}">
                <a16:creationId xmlns:a16="http://schemas.microsoft.com/office/drawing/2014/main" xmlns="" id="{64B5C8B5-C1B4-4B08-A688-5FD1CF10842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1379" t="39627" r="42179" b="47260"/>
          <a:stretch/>
        </p:blipFill>
        <p:spPr>
          <a:xfrm>
            <a:off x="2854012" y="2179395"/>
            <a:ext cx="1249230" cy="1427691"/>
          </a:xfrm>
          <a:prstGeom prst="rect">
            <a:avLst/>
          </a:prstGeom>
        </p:spPr>
      </p:pic>
      <p:sp>
        <p:nvSpPr>
          <p:cNvPr id="9" name="文字方塊 8">
            <a:extLst>
              <a:ext uri="{FF2B5EF4-FFF2-40B4-BE49-F238E27FC236}">
                <a16:creationId xmlns:a16="http://schemas.microsoft.com/office/drawing/2014/main" xmlns="" id="{6492301E-01A8-4A60-BE9A-2308A09D125C}"/>
              </a:ext>
            </a:extLst>
          </p:cNvPr>
          <p:cNvSpPr txBox="1"/>
          <p:nvPr/>
        </p:nvSpPr>
        <p:spPr>
          <a:xfrm>
            <a:off x="2541865" y="3619643"/>
            <a:ext cx="1872208" cy="584775"/>
          </a:xfrm>
          <a:prstGeom prst="rect">
            <a:avLst/>
          </a:prstGeom>
          <a:noFill/>
        </p:spPr>
        <p:txBody>
          <a:bodyPr wrap="square" rtlCol="0">
            <a:spAutoFit/>
          </a:bodyPr>
          <a:lstStyle/>
          <a:p>
            <a:r>
              <a:rPr lang="zh-TW" altLang="en-US" sz="3200" b="1" dirty="0">
                <a:latin typeface="微軟正黑體" panose="020B0604030504040204" pitchFamily="34" charset="-120"/>
                <a:ea typeface="微軟正黑體" panose="020B0604030504040204" pitchFamily="34" charset="-120"/>
              </a:rPr>
              <a:t>尋人服務</a:t>
            </a:r>
            <a:endParaRPr lang="zh-HK" altLang="en-US" sz="3200" b="1" dirty="0">
              <a:latin typeface="微軟正黑體" panose="020B0604030504040204" pitchFamily="34" charset="-120"/>
              <a:ea typeface="微軟正黑體" panose="020B0604030504040204" pitchFamily="34" charset="-120"/>
            </a:endParaRPr>
          </a:p>
        </p:txBody>
      </p:sp>
      <p:pic>
        <p:nvPicPr>
          <p:cNvPr id="12" name="圖片 11"/>
          <p:cNvPicPr>
            <a:picLocks noChangeAspect="1"/>
          </p:cNvPicPr>
          <p:nvPr/>
        </p:nvPicPr>
        <p:blipFill rotWithShape="1">
          <a:blip r:embed="rId6">
            <a:extLst>
              <a:ext uri="{28A0092B-C50C-407E-A947-70E740481C1C}">
                <a14:useLocalDpi xmlns:a14="http://schemas.microsoft.com/office/drawing/2010/main" val="0"/>
              </a:ext>
            </a:extLst>
          </a:blip>
          <a:srcRect l="39033" t="59893" r="52096" b="25197"/>
          <a:stretch/>
        </p:blipFill>
        <p:spPr>
          <a:xfrm>
            <a:off x="7065004" y="2393972"/>
            <a:ext cx="1329253" cy="1256750"/>
          </a:xfrm>
          <a:prstGeom prst="rect">
            <a:avLst/>
          </a:prstGeom>
        </p:spPr>
      </p:pic>
      <p:sp>
        <p:nvSpPr>
          <p:cNvPr id="13" name="文字方塊 12"/>
          <p:cNvSpPr txBox="1"/>
          <p:nvPr/>
        </p:nvSpPr>
        <p:spPr>
          <a:xfrm>
            <a:off x="6793527" y="3607086"/>
            <a:ext cx="1872208" cy="584775"/>
          </a:xfrm>
          <a:prstGeom prst="rect">
            <a:avLst/>
          </a:prstGeom>
          <a:noFill/>
        </p:spPr>
        <p:txBody>
          <a:bodyPr wrap="square" rtlCol="0">
            <a:spAutoFit/>
          </a:bodyPr>
          <a:lstStyle/>
          <a:p>
            <a:r>
              <a:rPr lang="zh-TW" altLang="en-US" sz="3200" b="1" dirty="0" smtClean="0">
                <a:latin typeface="微軟正黑體" panose="020B0604030504040204" pitchFamily="34" charset="-120"/>
                <a:ea typeface="微軟正黑體" panose="020B0604030504040204" pitchFamily="34" charset="-120"/>
              </a:rPr>
              <a:t>減災計劃</a:t>
            </a:r>
            <a:endParaRPr lang="zh-HK" altLang="en-US" sz="3200"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2979176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9988" y="1620251"/>
            <a:ext cx="3270250" cy="2449481"/>
          </a:xfrm>
          <a:prstGeom prst="rect">
            <a:avLst/>
          </a:prstGeom>
        </p:spPr>
      </p:pic>
      <p:sp>
        <p:nvSpPr>
          <p:cNvPr id="5" name="內容版面配置區 2"/>
          <p:cNvSpPr txBox="1">
            <a:spLocks/>
          </p:cNvSpPr>
          <p:nvPr/>
        </p:nvSpPr>
        <p:spPr>
          <a:xfrm>
            <a:off x="628650" y="1825625"/>
            <a:ext cx="78867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zh-HK" altLang="en-US" dirty="0"/>
          </a:p>
        </p:txBody>
      </p:sp>
      <p:sp>
        <p:nvSpPr>
          <p:cNvPr id="6" name="矩形 5"/>
          <p:cNvSpPr/>
          <p:nvPr/>
        </p:nvSpPr>
        <p:spPr>
          <a:xfrm>
            <a:off x="5270500" y="1798561"/>
            <a:ext cx="3740764" cy="3754874"/>
          </a:xfrm>
          <a:prstGeom prst="rect">
            <a:avLst/>
          </a:prstGeom>
          <a:noFill/>
        </p:spPr>
        <p:txBody>
          <a:bodyPr wrap="square">
            <a:spAutoFit/>
          </a:bodyPr>
          <a:lstStyle/>
          <a:p>
            <a:pPr marL="342900" indent="-342900">
              <a:buFont typeface="Arial" panose="020B0604020202020204" pitchFamily="34" charset="0"/>
              <a:buChar char="•"/>
            </a:pPr>
            <a:r>
              <a:rPr lang="zh-TW" altLang="en-US" sz="2000" dirty="0" smtClean="0">
                <a:latin typeface="微軟正黑體" panose="020B0604030504040204" pitchFamily="34" charset="-120"/>
                <a:ea typeface="微軟正黑體" panose="020B0604030504040204" pitchFamily="34" charset="-120"/>
              </a:rPr>
              <a:t>在</a:t>
            </a:r>
            <a:r>
              <a:rPr lang="en-US" altLang="zh-TW" sz="2000" dirty="0">
                <a:latin typeface="微軟正黑體" panose="020B0604030504040204" pitchFamily="34" charset="-120"/>
                <a:ea typeface="微軟正黑體" panose="020B0604030504040204" pitchFamily="34" charset="-120"/>
              </a:rPr>
              <a:t>2009</a:t>
            </a:r>
            <a:r>
              <a:rPr lang="zh-TW" altLang="en-US" sz="2000" dirty="0">
                <a:latin typeface="微軟正黑體" panose="020B0604030504040204" pitchFamily="34" charset="-120"/>
                <a:ea typeface="微軟正黑體" panose="020B0604030504040204" pitchFamily="34" charset="-120"/>
              </a:rPr>
              <a:t>至</a:t>
            </a:r>
            <a:r>
              <a:rPr lang="en-US" altLang="zh-TW" sz="2000" dirty="0">
                <a:latin typeface="微軟正黑體" panose="020B0604030504040204" pitchFamily="34" charset="-120"/>
                <a:ea typeface="微軟正黑體" panose="020B0604030504040204" pitchFamily="34" charset="-120"/>
              </a:rPr>
              <a:t>2016</a:t>
            </a:r>
            <a:r>
              <a:rPr lang="zh-TW" altLang="en-US" sz="2000" dirty="0">
                <a:latin typeface="微軟正黑體" panose="020B0604030504040204" pitchFamily="34" charset="-120"/>
                <a:ea typeface="微軟正黑體" panose="020B0604030504040204" pitchFamily="34" charset="-120"/>
              </a:rPr>
              <a:t>年期間</a:t>
            </a:r>
            <a:r>
              <a:rPr lang="zh-TW" altLang="en-US" sz="2000" dirty="0" smtClean="0">
                <a:latin typeface="微軟正黑體" panose="020B0604030504040204" pitchFamily="34" charset="-120"/>
                <a:ea typeface="微軟正黑體" panose="020B0604030504040204" pitchFamily="34" charset="-120"/>
              </a:rPr>
              <a:t>，</a:t>
            </a:r>
            <a:endParaRPr lang="en-US" altLang="zh-TW" sz="2000" dirty="0" smtClean="0">
              <a:latin typeface="微軟正黑體" panose="020B0604030504040204" pitchFamily="34" charset="-120"/>
              <a:ea typeface="微軟正黑體" panose="020B0604030504040204" pitchFamily="34" charset="-120"/>
            </a:endParaRPr>
          </a:p>
          <a:p>
            <a:r>
              <a:rPr lang="zh-TW" altLang="en-US" sz="2000" dirty="0" smtClean="0">
                <a:latin typeface="微軟正黑體" panose="020B0604030504040204" pitchFamily="34" charset="-120"/>
                <a:ea typeface="微軟正黑體" panose="020B0604030504040204" pitchFamily="34" charset="-120"/>
              </a:rPr>
              <a:t>      香港</a:t>
            </a:r>
            <a:r>
              <a:rPr lang="zh-TW" altLang="en-US" sz="2000" dirty="0">
                <a:latin typeface="微軟正黑體" panose="020B0604030504040204" pitchFamily="34" charset="-120"/>
                <a:ea typeface="微軟正黑體" panose="020B0604030504040204" pitchFamily="34" charset="-120"/>
              </a:rPr>
              <a:t>紅十字會與</a:t>
            </a:r>
            <a:r>
              <a:rPr lang="zh-TW" altLang="en-US" sz="2000" dirty="0" smtClean="0">
                <a:latin typeface="微軟正黑體" panose="020B0604030504040204" pitchFamily="34" charset="-120"/>
                <a:ea typeface="微軟正黑體" panose="020B0604030504040204" pitchFamily="34" charset="-120"/>
              </a:rPr>
              <a:t>印尼</a:t>
            </a:r>
            <a:endParaRPr lang="en-US" altLang="zh-TW" sz="2000" dirty="0" smtClean="0">
              <a:latin typeface="微軟正黑體" panose="020B0604030504040204" pitchFamily="34" charset="-120"/>
              <a:ea typeface="微軟正黑體" panose="020B0604030504040204" pitchFamily="34" charset="-120"/>
            </a:endParaRPr>
          </a:p>
          <a:p>
            <a:r>
              <a:rPr lang="zh-TW" altLang="en-US" sz="2000" dirty="0" smtClean="0">
                <a:latin typeface="微軟正黑體" panose="020B0604030504040204" pitchFamily="34" charset="-120"/>
                <a:ea typeface="微軟正黑體" panose="020B0604030504040204" pitchFamily="34" charset="-120"/>
              </a:rPr>
              <a:t>      紅十字會</a:t>
            </a:r>
            <a:r>
              <a:rPr lang="zh-TW" altLang="en-US" sz="2000" dirty="0">
                <a:latin typeface="微軟正黑體" panose="020B0604030504040204" pitchFamily="34" charset="-120"/>
                <a:ea typeface="微軟正黑體" panose="020B0604030504040204" pitchFamily="34" charset="-120"/>
              </a:rPr>
              <a:t>和當地社區</a:t>
            </a:r>
            <a:r>
              <a:rPr lang="zh-TW" altLang="en-US" sz="2000" dirty="0" smtClean="0">
                <a:latin typeface="微軟正黑體" panose="020B0604030504040204" pitchFamily="34" charset="-120"/>
                <a:ea typeface="微軟正黑體" panose="020B0604030504040204" pitchFamily="34" charset="-120"/>
              </a:rPr>
              <a:t>，</a:t>
            </a:r>
            <a:endParaRPr lang="en-US" altLang="zh-TW" sz="2000" dirty="0" smtClean="0">
              <a:latin typeface="微軟正黑體" panose="020B0604030504040204" pitchFamily="34" charset="-120"/>
              <a:ea typeface="微軟正黑體" panose="020B0604030504040204" pitchFamily="34" charset="-120"/>
            </a:endParaRPr>
          </a:p>
          <a:p>
            <a:r>
              <a:rPr lang="zh-TW" altLang="en-US" sz="2000" dirty="0">
                <a:latin typeface="微軟正黑體" panose="020B0604030504040204" pitchFamily="34" charset="-120"/>
                <a:ea typeface="微軟正黑體" panose="020B0604030504040204" pitchFamily="34" charset="-120"/>
              </a:rPr>
              <a:t> </a:t>
            </a:r>
            <a:r>
              <a:rPr lang="zh-TW" altLang="en-US" sz="2000" dirty="0" smtClean="0">
                <a:latin typeface="微軟正黑體" panose="020B0604030504040204" pitchFamily="34" charset="-120"/>
                <a:ea typeface="微軟正黑體" panose="020B0604030504040204" pitchFamily="34" charset="-120"/>
              </a:rPr>
              <a:t>     共同</a:t>
            </a:r>
            <a:r>
              <a:rPr lang="zh-TW" altLang="en-US" sz="2000" dirty="0">
                <a:latin typeface="微軟正黑體" panose="020B0604030504040204" pitchFamily="34" charset="-120"/>
                <a:ea typeface="微軟正黑體" panose="020B0604030504040204" pitchFamily="34" charset="-120"/>
              </a:rPr>
              <a:t>於西努沙登加拉</a:t>
            </a:r>
            <a:r>
              <a:rPr lang="zh-TW" altLang="en-US" sz="2000" dirty="0" smtClean="0">
                <a:latin typeface="微軟正黑體" panose="020B0604030504040204" pitchFamily="34" charset="-120"/>
                <a:ea typeface="微軟正黑體" panose="020B0604030504040204" pitchFamily="34" charset="-120"/>
              </a:rPr>
              <a:t>省</a:t>
            </a:r>
            <a:endParaRPr lang="en-US" altLang="zh-TW" sz="2000" dirty="0" smtClean="0">
              <a:latin typeface="微軟正黑體" panose="020B0604030504040204" pitchFamily="34" charset="-120"/>
              <a:ea typeface="微軟正黑體" panose="020B0604030504040204" pitchFamily="34" charset="-120"/>
            </a:endParaRPr>
          </a:p>
          <a:p>
            <a:r>
              <a:rPr lang="zh-TW" altLang="en-US" sz="2000" dirty="0">
                <a:latin typeface="微軟正黑體" panose="020B0604030504040204" pitchFamily="34" charset="-120"/>
                <a:ea typeface="微軟正黑體" panose="020B0604030504040204" pitchFamily="34" charset="-120"/>
              </a:rPr>
              <a:t> </a:t>
            </a:r>
            <a:r>
              <a:rPr lang="zh-TW" altLang="en-US" sz="2000" dirty="0" smtClean="0">
                <a:latin typeface="微軟正黑體" panose="020B0604030504040204" pitchFamily="34" charset="-120"/>
                <a:ea typeface="微軟正黑體" panose="020B0604030504040204" pitchFamily="34" charset="-120"/>
              </a:rPr>
              <a:t>     開展</a:t>
            </a:r>
            <a:r>
              <a:rPr lang="zh-TW" altLang="en-US" sz="2000" dirty="0">
                <a:latin typeface="微軟正黑體" panose="020B0604030504040204" pitchFamily="34" charset="-120"/>
                <a:ea typeface="微軟正黑體" panose="020B0604030504040204" pitchFamily="34" charset="-120"/>
              </a:rPr>
              <a:t>綜合社區為主減</a:t>
            </a:r>
            <a:r>
              <a:rPr lang="zh-TW" altLang="en-US" sz="2000" dirty="0" smtClean="0">
                <a:latin typeface="微軟正黑體" panose="020B0604030504040204" pitchFamily="34" charset="-120"/>
                <a:ea typeface="微軟正黑體" panose="020B0604030504040204" pitchFamily="34" charset="-120"/>
              </a:rPr>
              <a:t>災計劃，</a:t>
            </a:r>
            <a:endParaRPr lang="en-US" altLang="zh-TW" sz="2000" dirty="0" smtClean="0">
              <a:latin typeface="微軟正黑體" panose="020B0604030504040204" pitchFamily="34" charset="-120"/>
              <a:ea typeface="微軟正黑體" panose="020B0604030504040204" pitchFamily="34" charset="-120"/>
            </a:endParaRPr>
          </a:p>
          <a:p>
            <a:pPr marL="342900" indent="-342900">
              <a:buFont typeface="Arial" panose="020B0604020202020204" pitchFamily="34" charset="0"/>
              <a:buChar char="•"/>
            </a:pPr>
            <a:r>
              <a:rPr lang="zh-TW" altLang="en-US" sz="2000" dirty="0" smtClean="0">
                <a:latin typeface="微軟正黑體" panose="020B0604030504040204" pitchFamily="34" charset="-120"/>
                <a:ea typeface="微軟正黑體" panose="020B0604030504040204" pitchFamily="34" charset="-120"/>
              </a:rPr>
              <a:t>香港</a:t>
            </a:r>
            <a:r>
              <a:rPr lang="zh-TW" altLang="en-US" sz="2000" dirty="0">
                <a:latin typeface="微軟正黑體" panose="020B0604030504040204" pitchFamily="34" charset="-120"/>
                <a:ea typeface="微軟正黑體" panose="020B0604030504040204" pitchFamily="34" charset="-120"/>
              </a:rPr>
              <a:t>紅十字會支援的大型帳幕</a:t>
            </a:r>
            <a:r>
              <a:rPr lang="zh-TW" altLang="en-US" sz="2000" dirty="0" smtClean="0">
                <a:latin typeface="微軟正黑體" panose="020B0604030504040204" pitchFamily="34" charset="-120"/>
                <a:ea typeface="微軟正黑體" panose="020B0604030504040204" pitchFamily="34" charset="-120"/>
              </a:rPr>
              <a:t>在印尼龍</a:t>
            </a:r>
            <a:r>
              <a:rPr lang="zh-TW" altLang="en-US" sz="2000" dirty="0">
                <a:latin typeface="微軟正黑體" panose="020B0604030504040204" pitchFamily="34" charset="-120"/>
                <a:ea typeface="微軟正黑體" panose="020B0604030504040204" pitchFamily="34" charset="-120"/>
              </a:rPr>
              <a:t>目島地震後被用作庇護中心</a:t>
            </a:r>
            <a:r>
              <a:rPr lang="zh-TW" altLang="en-US" sz="2000" dirty="0" smtClean="0">
                <a:latin typeface="微軟正黑體" panose="020B0604030504040204" pitchFamily="34" charset="-120"/>
                <a:ea typeface="微軟正黑體" panose="020B0604030504040204" pitchFamily="34" charset="-120"/>
              </a:rPr>
              <a:t>。</a:t>
            </a:r>
            <a:endParaRPr lang="en-US" altLang="zh-TW" sz="2000" dirty="0">
              <a:latin typeface="微軟正黑體" panose="020B0604030504040204" pitchFamily="34" charset="-120"/>
              <a:ea typeface="微軟正黑體" panose="020B0604030504040204" pitchFamily="34" charset="-120"/>
            </a:endParaRPr>
          </a:p>
          <a:p>
            <a:pPr marL="342900" indent="-342900">
              <a:buFont typeface="Arial" panose="020B0604020202020204" pitchFamily="34" charset="0"/>
              <a:buChar char="•"/>
            </a:pPr>
            <a:r>
              <a:rPr lang="zh-TW" altLang="en-US" sz="2000" dirty="0" smtClean="0">
                <a:latin typeface="微軟正黑體" panose="020B0604030504040204" pitchFamily="34" charset="-120"/>
                <a:ea typeface="微軟正黑體" panose="020B0604030504040204" pitchFamily="34" charset="-120"/>
              </a:rPr>
              <a:t>亦於</a:t>
            </a:r>
            <a:r>
              <a:rPr lang="zh-TW" altLang="en-US" sz="2000" dirty="0">
                <a:latin typeface="微軟正黑體" panose="020B0604030504040204" pitchFamily="34" charset="-120"/>
                <a:ea typeface="微軟正黑體" panose="020B0604030504040204" pitchFamily="34" charset="-120"/>
              </a:rPr>
              <a:t>龍目島上四個項目點設置逃生路線，協助村民應對海潚和水災等災害</a:t>
            </a:r>
            <a:endParaRPr lang="zh-HK" altLang="en-US" sz="2000" dirty="0">
              <a:latin typeface="微軟正黑體" panose="020B0604030504040204" pitchFamily="34" charset="-120"/>
              <a:ea typeface="微軟正黑體" panose="020B0604030504040204" pitchFamily="34" charset="-120"/>
            </a:endParaRPr>
          </a:p>
          <a:p>
            <a:endParaRPr lang="zh-HK" altLang="en-US" dirty="0">
              <a:latin typeface="微軟正黑體" panose="020B0604030504040204" pitchFamily="34" charset="-120"/>
              <a:ea typeface="微軟正黑體" panose="020B0604030504040204" pitchFamily="34" charset="-120"/>
            </a:endParaRPr>
          </a:p>
        </p:txBody>
      </p:sp>
      <p:sp>
        <p:nvSpPr>
          <p:cNvPr id="7" name="標題 1"/>
          <p:cNvSpPr txBox="1">
            <a:spLocks/>
          </p:cNvSpPr>
          <p:nvPr/>
        </p:nvSpPr>
        <p:spPr>
          <a:xfrm>
            <a:off x="628650" y="13109"/>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b="1" dirty="0" smtClean="0">
                <a:latin typeface="微軟正黑體" panose="020B0604030504040204" pitchFamily="34" charset="-120"/>
                <a:ea typeface="微軟正黑體" panose="020B0604030504040204" pitchFamily="34" charset="-120"/>
              </a:rPr>
              <a:t>香港紅十字會提供的</a:t>
            </a:r>
            <a:r>
              <a:rPr lang="zh-TW" altLang="en-US" b="1" dirty="0" smtClean="0">
                <a:solidFill>
                  <a:srgbClr val="FF0000"/>
                </a:solidFill>
                <a:latin typeface="微軟正黑體" panose="020B0604030504040204" pitchFamily="34" charset="-120"/>
                <a:ea typeface="微軟正黑體" panose="020B0604030504040204" pitchFamily="34" charset="-120"/>
              </a:rPr>
              <a:t>減災計劃</a:t>
            </a:r>
            <a:endParaRPr lang="zh-HK" altLang="en-US" dirty="0">
              <a:solidFill>
                <a:srgbClr val="FF0000"/>
              </a:solidFill>
              <a:latin typeface="微軟正黑體" panose="020B0604030504040204" pitchFamily="34" charset="-120"/>
              <a:ea typeface="微軟正黑體" panose="020B0604030504040204" pitchFamily="34" charset="-120"/>
            </a:endParaRPr>
          </a:p>
        </p:txBody>
      </p:sp>
      <p:sp>
        <p:nvSpPr>
          <p:cNvPr id="8" name="文字方塊 7"/>
          <p:cNvSpPr txBox="1"/>
          <p:nvPr/>
        </p:nvSpPr>
        <p:spPr>
          <a:xfrm>
            <a:off x="628650" y="5067779"/>
            <a:ext cx="1537409" cy="369332"/>
          </a:xfrm>
          <a:prstGeom prst="rect">
            <a:avLst/>
          </a:prstGeom>
          <a:noFill/>
        </p:spPr>
        <p:txBody>
          <a:bodyPr wrap="none" rtlCol="0">
            <a:spAutoFit/>
          </a:bodyPr>
          <a:lstStyle/>
          <a:p>
            <a:r>
              <a:rPr lang="en-US" altLang="zh-HK" dirty="0" smtClean="0">
                <a:solidFill>
                  <a:schemeClr val="bg1"/>
                </a:solidFill>
              </a:rPr>
              <a:t>Photos by PMI</a:t>
            </a:r>
            <a:endParaRPr lang="zh-HK" altLang="en-US" dirty="0">
              <a:solidFill>
                <a:schemeClr val="bg1"/>
              </a:solidFill>
            </a:endParaRPr>
          </a:p>
        </p:txBody>
      </p:sp>
      <p:pic>
        <p:nvPicPr>
          <p:cNvPr id="9" name="內容版面配置區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8475" y="3804965"/>
            <a:ext cx="3161223" cy="2343024"/>
          </a:xfrm>
          <a:prstGeom prst="rect">
            <a:avLst/>
          </a:prstGeom>
        </p:spPr>
      </p:pic>
    </p:spTree>
    <p:extLst>
      <p:ext uri="{BB962C8B-B14F-4D97-AF65-F5344CB8AC3E}">
        <p14:creationId xmlns:p14="http://schemas.microsoft.com/office/powerpoint/2010/main" val="880200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內容版面配置區 2"/>
          <p:cNvSpPr>
            <a:spLocks noGrp="1"/>
          </p:cNvSpPr>
          <p:nvPr>
            <p:ph idx="1"/>
          </p:nvPr>
        </p:nvSpPr>
        <p:spPr>
          <a:xfrm>
            <a:off x="628650" y="2054225"/>
            <a:ext cx="7886700" cy="4351338"/>
          </a:xfrm>
        </p:spPr>
        <p:txBody>
          <a:bodyPr>
            <a:normAutofit/>
          </a:bodyPr>
          <a:lstStyle/>
          <a:p>
            <a:pPr marL="0" indent="0">
              <a:buNone/>
            </a:pPr>
            <a:r>
              <a:rPr lang="zh-TW" altLang="en-US" sz="4400" b="1" dirty="0">
                <a:latin typeface="微軟正黑體" panose="020B0604030504040204" pitchFamily="34" charset="-120"/>
                <a:ea typeface="微軟正黑體" panose="020B0604030504040204" pitchFamily="34" charset="-120"/>
              </a:rPr>
              <a:t>人類最大的敵人不是武器，</a:t>
            </a:r>
            <a:endParaRPr lang="en-US" altLang="zh-TW" sz="4400" b="1" dirty="0">
              <a:latin typeface="微軟正黑體" panose="020B0604030504040204" pitchFamily="34" charset="-120"/>
              <a:ea typeface="微軟正黑體" panose="020B0604030504040204" pitchFamily="34" charset="-120"/>
            </a:endParaRPr>
          </a:p>
          <a:p>
            <a:pPr marL="0" indent="0">
              <a:buNone/>
            </a:pPr>
            <a:r>
              <a:rPr lang="zh-TW" altLang="en-US" sz="4400" b="1" dirty="0">
                <a:latin typeface="微軟正黑體" panose="020B0604030504040204" pitchFamily="34" charset="-120"/>
                <a:ea typeface="微軟正黑體" panose="020B0604030504040204" pitchFamily="34" charset="-120"/>
              </a:rPr>
              <a:t>也不是災害，</a:t>
            </a:r>
            <a:endParaRPr lang="en-US" altLang="zh-TW" sz="4400" b="1" dirty="0">
              <a:latin typeface="微軟正黑體" panose="020B0604030504040204" pitchFamily="34" charset="-120"/>
              <a:ea typeface="微軟正黑體" panose="020B0604030504040204" pitchFamily="34" charset="-120"/>
            </a:endParaRPr>
          </a:p>
          <a:p>
            <a:pPr marL="0" indent="0">
              <a:buNone/>
            </a:pPr>
            <a:r>
              <a:rPr lang="zh-TW" altLang="en-US" sz="4400" b="1" dirty="0">
                <a:latin typeface="微軟正黑體" panose="020B0604030504040204" pitchFamily="34" charset="-120"/>
                <a:ea typeface="微軟正黑體" panose="020B0604030504040204" pitchFamily="34" charset="-120"/>
              </a:rPr>
              <a:t>而是</a:t>
            </a:r>
            <a:r>
              <a:rPr lang="zh-TW" altLang="en-US" sz="5400" b="1" dirty="0">
                <a:solidFill>
                  <a:srgbClr val="FF0000"/>
                </a:solidFill>
                <a:latin typeface="微軟正黑體" panose="020B0604030504040204" pitchFamily="34" charset="-120"/>
                <a:ea typeface="微軟正黑體" panose="020B0604030504040204" pitchFamily="34" charset="-120"/>
              </a:rPr>
              <a:t>自私、冷漠和灰心</a:t>
            </a:r>
            <a:r>
              <a:rPr lang="zh-TW" altLang="en-US" sz="5400" b="1" dirty="0">
                <a:latin typeface="微軟正黑體" panose="020B0604030504040204" pitchFamily="34" charset="-120"/>
                <a:ea typeface="微軟正黑體" panose="020B0604030504040204" pitchFamily="34" charset="-120"/>
              </a:rPr>
              <a:t>。</a:t>
            </a:r>
            <a:endParaRPr lang="zh-HK" altLang="en-US" sz="5400" b="1" dirty="0">
              <a:latin typeface="微軟正黑體" panose="020B0604030504040204" pitchFamily="34" charset="-120"/>
              <a:ea typeface="微軟正黑體" panose="020B0604030504040204" pitchFamily="34" charset="-120"/>
            </a:endParaRPr>
          </a:p>
        </p:txBody>
      </p:sp>
      <p:sp>
        <p:nvSpPr>
          <p:cNvPr id="5" name="標題 1"/>
          <p:cNvSpPr>
            <a:spLocks noGrp="1"/>
          </p:cNvSpPr>
          <p:nvPr>
            <p:ph type="title"/>
          </p:nvPr>
        </p:nvSpPr>
        <p:spPr>
          <a:xfrm>
            <a:off x="628650" y="365126"/>
            <a:ext cx="8261350" cy="1325563"/>
          </a:xfrm>
        </p:spPr>
        <p:txBody>
          <a:bodyPr>
            <a:normAutofit/>
          </a:bodyPr>
          <a:lstStyle/>
          <a:p>
            <a:r>
              <a:rPr lang="en-US" altLang="zh-TW" b="1" dirty="0">
                <a:latin typeface="微軟正黑體" panose="020B0604030504040204" pitchFamily="34" charset="-120"/>
                <a:ea typeface="微軟正黑體" panose="020B0604030504040204" pitchFamily="34" charset="-120"/>
              </a:rPr>
              <a:t>6. </a:t>
            </a:r>
            <a:r>
              <a:rPr lang="zh-TW" altLang="en-US" b="1" dirty="0" smtClean="0">
                <a:latin typeface="微軟正黑體" panose="020B0604030504040204" pitchFamily="34" charset="-120"/>
                <a:ea typeface="微軟正黑體" panose="020B0604030504040204" pitchFamily="34" charset="-120"/>
              </a:rPr>
              <a:t>身處香港的我們，可以</a:t>
            </a:r>
            <a:r>
              <a:rPr lang="zh-TW" altLang="en-US" b="1" dirty="0" smtClean="0">
                <a:solidFill>
                  <a:srgbClr val="FF0000"/>
                </a:solidFill>
                <a:latin typeface="微軟正黑體" panose="020B0604030504040204" pitchFamily="34" charset="-120"/>
                <a:ea typeface="微軟正黑體" panose="020B0604030504040204" pitchFamily="34" charset="-120"/>
              </a:rPr>
              <a:t>做</a:t>
            </a:r>
            <a:r>
              <a:rPr lang="zh-TW" altLang="en-US" b="1" dirty="0">
                <a:solidFill>
                  <a:srgbClr val="FF0000"/>
                </a:solidFill>
                <a:latin typeface="微軟正黑體" panose="020B0604030504040204" pitchFamily="34" charset="-120"/>
                <a:ea typeface="微軟正黑體" panose="020B0604030504040204" pitchFamily="34" charset="-120"/>
              </a:rPr>
              <a:t>甚麼</a:t>
            </a:r>
            <a:r>
              <a:rPr lang="zh-TW" altLang="en-US" b="1" dirty="0">
                <a:latin typeface="微軟正黑體" pitchFamily="34" charset="-120"/>
                <a:ea typeface="微軟正黑體" pitchFamily="34" charset="-120"/>
              </a:rPr>
              <a:t>？</a:t>
            </a:r>
          </a:p>
        </p:txBody>
      </p:sp>
    </p:spTree>
    <p:extLst>
      <p:ext uri="{BB962C8B-B14F-4D97-AF65-F5344CB8AC3E}">
        <p14:creationId xmlns:p14="http://schemas.microsoft.com/office/powerpoint/2010/main" val="17563023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字方塊 6"/>
          <p:cNvSpPr txBox="1"/>
          <p:nvPr/>
        </p:nvSpPr>
        <p:spPr>
          <a:xfrm>
            <a:off x="628650" y="4339691"/>
            <a:ext cx="3774539" cy="369332"/>
          </a:xfrm>
          <a:prstGeom prst="rect">
            <a:avLst/>
          </a:prstGeom>
          <a:noFill/>
        </p:spPr>
        <p:txBody>
          <a:bodyPr wrap="square" rtlCol="0">
            <a:spAutoFit/>
          </a:bodyPr>
          <a:lstStyle/>
          <a:p>
            <a:r>
              <a:rPr lang="en-US" altLang="zh-HK" dirty="0">
                <a:hlinkClick r:id="rId3"/>
              </a:rPr>
              <a:t>www.redcross.org.hk</a:t>
            </a:r>
            <a:r>
              <a:rPr lang="en-US" altLang="zh-HK" dirty="0"/>
              <a:t> </a:t>
            </a:r>
            <a:endParaRPr lang="zh-HK" altLang="en-US" dirty="0"/>
          </a:p>
        </p:txBody>
      </p:sp>
      <p:sp>
        <p:nvSpPr>
          <p:cNvPr id="3" name="矩形 2"/>
          <p:cNvSpPr/>
          <p:nvPr/>
        </p:nvSpPr>
        <p:spPr>
          <a:xfrm>
            <a:off x="628650" y="1690689"/>
            <a:ext cx="6740013" cy="1323439"/>
          </a:xfrm>
          <a:prstGeom prst="rect">
            <a:avLst/>
          </a:prstGeom>
        </p:spPr>
        <p:txBody>
          <a:bodyPr wrap="square">
            <a:spAutoFit/>
          </a:bodyPr>
          <a:lstStyle/>
          <a:p>
            <a:endParaRPr lang="zh-TW" altLang="en-US" sz="2000" dirty="0">
              <a:solidFill>
                <a:srgbClr val="000000"/>
              </a:solidFill>
              <a:latin typeface="微軟正黑體" panose="020B0604030504040204" pitchFamily="34" charset="-120"/>
              <a:ea typeface="微軟正黑體" panose="020B0604030504040204" pitchFamily="34" charset="-120"/>
            </a:endParaRPr>
          </a:p>
          <a:p>
            <a:r>
              <a:rPr lang="en-US" altLang="zh-HK" sz="2000" dirty="0">
                <a:solidFill>
                  <a:srgbClr val="000000"/>
                </a:solidFill>
                <a:latin typeface="微軟正黑體" panose="020B0604030504040204" pitchFamily="34" charset="-120"/>
                <a:ea typeface="微軟正黑體" panose="020B0604030504040204" pitchFamily="34" charset="-120"/>
              </a:rPr>
              <a:t>1. </a:t>
            </a:r>
            <a:r>
              <a:rPr lang="zh-HK" altLang="en-US" sz="2000" dirty="0">
                <a:solidFill>
                  <a:srgbClr val="000000"/>
                </a:solidFill>
                <a:latin typeface="微軟正黑體" panose="020B0604030504040204" pitchFamily="34" charset="-120"/>
                <a:ea typeface="微軟正黑體" panose="020B0604030504040204" pitchFamily="34" charset="-120"/>
              </a:rPr>
              <a:t>網上捐款</a:t>
            </a:r>
            <a:r>
              <a:rPr lang="en-US" altLang="zh-HK" sz="2000" dirty="0">
                <a:solidFill>
                  <a:srgbClr val="000000"/>
                </a:solidFill>
                <a:latin typeface="微軟正黑體" panose="020B0604030504040204" pitchFamily="34" charset="-120"/>
                <a:ea typeface="微軟正黑體" panose="020B0604030504040204" pitchFamily="34" charset="-120"/>
              </a:rPr>
              <a:t>: </a:t>
            </a:r>
            <a:r>
              <a:rPr lang="zh-HK" altLang="en-US" sz="2000" dirty="0">
                <a:solidFill>
                  <a:srgbClr val="000000"/>
                </a:solidFill>
                <a:latin typeface="微軟正黑體" panose="020B0604030504040204" pitchFamily="34" charset="-120"/>
                <a:ea typeface="微軟正黑體" panose="020B0604030504040204" pitchFamily="34" charset="-120"/>
              </a:rPr>
              <a:t>選擇「</a:t>
            </a:r>
            <a:r>
              <a:rPr lang="zh-TW" altLang="en-US" sz="2000" dirty="0">
                <a:latin typeface="微軟正黑體" panose="020B0604030504040204" pitchFamily="34" charset="-120"/>
                <a:ea typeface="微軟正黑體" panose="020B0604030504040204" pitchFamily="34" charset="-120"/>
              </a:rPr>
              <a:t>印尼地震及海嘯</a:t>
            </a:r>
            <a:r>
              <a:rPr lang="en-US" altLang="zh-TW" sz="2000" dirty="0">
                <a:latin typeface="微軟正黑體" panose="020B0604030504040204" pitchFamily="34" charset="-120"/>
                <a:ea typeface="微軟正黑體" panose="020B0604030504040204" pitchFamily="34" charset="-120"/>
              </a:rPr>
              <a:t>2018</a:t>
            </a:r>
            <a:r>
              <a:rPr lang="zh-HK" altLang="en-US" sz="2000" dirty="0">
                <a:solidFill>
                  <a:srgbClr val="000000"/>
                </a:solidFill>
                <a:latin typeface="微軟正黑體" panose="020B0604030504040204" pitchFamily="34" charset="-120"/>
                <a:ea typeface="微軟正黑體" panose="020B0604030504040204" pitchFamily="34" charset="-120"/>
              </a:rPr>
              <a:t>」</a:t>
            </a:r>
            <a:r>
              <a:rPr lang="en-US" altLang="zh-HK" sz="2000" dirty="0">
                <a:solidFill>
                  <a:srgbClr val="000000"/>
                </a:solidFill>
                <a:latin typeface="微軟正黑體" panose="020B0604030504040204" pitchFamily="34" charset="-120"/>
                <a:ea typeface="微軟正黑體" panose="020B0604030504040204" pitchFamily="34" charset="-120"/>
              </a:rPr>
              <a:t> </a:t>
            </a:r>
          </a:p>
          <a:p>
            <a:r>
              <a:rPr lang="en-US" altLang="zh-HK" sz="2000" b="1" dirty="0">
                <a:solidFill>
                  <a:srgbClr val="000000"/>
                </a:solidFill>
                <a:latin typeface="微軟正黑體" panose="020B0604030504040204" pitchFamily="34" charset="-120"/>
                <a:ea typeface="微軟正黑體" panose="020B0604030504040204" pitchFamily="34" charset="-120"/>
              </a:rPr>
              <a:t>2. </a:t>
            </a:r>
            <a:r>
              <a:rPr lang="zh-HK" altLang="en-US" sz="2000" dirty="0">
                <a:solidFill>
                  <a:srgbClr val="000000"/>
                </a:solidFill>
                <a:latin typeface="微軟正黑體" panose="020B0604030504040204" pitchFamily="34" charset="-120"/>
                <a:ea typeface="微軟正黑體" panose="020B0604030504040204" pitchFamily="34" charset="-120"/>
              </a:rPr>
              <a:t>支票捐款</a:t>
            </a:r>
            <a:r>
              <a:rPr lang="en-US" altLang="zh-HK" sz="2000" b="1" dirty="0">
                <a:solidFill>
                  <a:srgbClr val="000000"/>
                </a:solidFill>
                <a:latin typeface="微軟正黑體" panose="020B0604030504040204" pitchFamily="34" charset="-120"/>
                <a:ea typeface="微軟正黑體" panose="020B0604030504040204" pitchFamily="34" charset="-120"/>
              </a:rPr>
              <a:t>: </a:t>
            </a:r>
            <a:r>
              <a:rPr lang="zh-TW" altLang="en-US" sz="2000" dirty="0">
                <a:latin typeface="微軟正黑體" panose="020B0604030504040204" pitchFamily="34" charset="-120"/>
                <a:ea typeface="微軟正黑體" panose="020B0604030504040204" pitchFamily="34" charset="-120"/>
              </a:rPr>
              <a:t>抬頭「香港紅十字會東南亞賑災金」</a:t>
            </a:r>
            <a:endParaRPr lang="en-US" altLang="zh-HK" sz="2000" b="1" dirty="0">
              <a:solidFill>
                <a:srgbClr val="000000"/>
              </a:solidFill>
              <a:latin typeface="微軟正黑體" panose="020B0604030504040204" pitchFamily="34" charset="-120"/>
              <a:ea typeface="微軟正黑體" panose="020B0604030504040204" pitchFamily="34" charset="-120"/>
            </a:endParaRPr>
          </a:p>
          <a:p>
            <a:r>
              <a:rPr lang="en-US" altLang="zh-HK" sz="2000" b="1" dirty="0">
                <a:solidFill>
                  <a:srgbClr val="000000"/>
                </a:solidFill>
                <a:latin typeface="微軟正黑體" panose="020B0604030504040204" pitchFamily="34" charset="-120"/>
                <a:ea typeface="微軟正黑體" panose="020B0604030504040204" pitchFamily="34" charset="-120"/>
              </a:rPr>
              <a:t>3. </a:t>
            </a:r>
            <a:r>
              <a:rPr lang="zh-HK" altLang="en-US" sz="2000" dirty="0">
                <a:solidFill>
                  <a:srgbClr val="000000"/>
                </a:solidFill>
                <a:latin typeface="微軟正黑體" panose="020B0604030504040204" pitchFamily="34" charset="-120"/>
                <a:ea typeface="微軟正黑體" panose="020B0604030504040204" pitchFamily="34" charset="-120"/>
              </a:rPr>
              <a:t>銀行入數</a:t>
            </a:r>
            <a:r>
              <a:rPr lang="en-US" altLang="zh-HK" sz="2000" b="1" dirty="0">
                <a:solidFill>
                  <a:srgbClr val="000000"/>
                </a:solidFill>
                <a:latin typeface="微軟正黑體" panose="020B0604030504040204" pitchFamily="34" charset="-120"/>
                <a:ea typeface="微軟正黑體" panose="020B0604030504040204" pitchFamily="34" charset="-120"/>
              </a:rPr>
              <a:t>: </a:t>
            </a:r>
            <a:r>
              <a:rPr lang="zh-TW" altLang="en-US" sz="2000" dirty="0">
                <a:latin typeface="微軟正黑體" panose="020B0604030504040204" pitchFamily="34" charset="-120"/>
                <a:ea typeface="微軟正黑體" panose="020B0604030504040204" pitchFamily="34" charset="-120"/>
              </a:rPr>
              <a:t>直接存入「香港紅十字會東南亞賑災金」</a:t>
            </a:r>
            <a:endParaRPr lang="zh-HK" altLang="en-US" sz="2000" dirty="0">
              <a:latin typeface="微軟正黑體" panose="020B0604030504040204" pitchFamily="34" charset="-120"/>
              <a:ea typeface="微軟正黑體" panose="020B0604030504040204" pitchFamily="34" charset="-120"/>
            </a:endParaRPr>
          </a:p>
        </p:txBody>
      </p:sp>
      <p:pic>
        <p:nvPicPr>
          <p:cNvPr id="2" name="圖片 1">
            <a:extLst>
              <a:ext uri="{FF2B5EF4-FFF2-40B4-BE49-F238E27FC236}">
                <a16:creationId xmlns:a16="http://schemas.microsoft.com/office/drawing/2014/main" xmlns="" id="{16FFBB6F-6CDF-4BDE-806B-F9372B0867A5}"/>
              </a:ext>
            </a:extLst>
          </p:cNvPr>
          <p:cNvPicPr>
            <a:picLocks noChangeAspect="1"/>
          </p:cNvPicPr>
          <p:nvPr/>
        </p:nvPicPr>
        <p:blipFill rotWithShape="1">
          <a:blip r:embed="rId4">
            <a:extLst>
              <a:ext uri="{28A0092B-C50C-407E-A947-70E740481C1C}">
                <a14:useLocalDpi xmlns:a14="http://schemas.microsoft.com/office/drawing/2010/main" val="0"/>
              </a:ext>
            </a:extLst>
          </a:blip>
          <a:srcRect l="27875" t="51923" r="28625" b="37053"/>
          <a:stretch/>
        </p:blipFill>
        <p:spPr>
          <a:xfrm>
            <a:off x="800099" y="3101102"/>
            <a:ext cx="5955031" cy="982980"/>
          </a:xfrm>
          <a:prstGeom prst="rect">
            <a:avLst/>
          </a:prstGeom>
        </p:spPr>
      </p:pic>
      <p:pic>
        <p:nvPicPr>
          <p:cNvPr id="6" name="圖片 5"/>
          <p:cNvPicPr>
            <a:picLocks noChangeAspect="1"/>
          </p:cNvPicPr>
          <p:nvPr/>
        </p:nvPicPr>
        <p:blipFill rotWithShape="1">
          <a:blip r:embed="rId5" cstate="print">
            <a:extLst>
              <a:ext uri="{28A0092B-C50C-407E-A947-70E740481C1C}">
                <a14:useLocalDpi xmlns:a14="http://schemas.microsoft.com/office/drawing/2010/main" val="0"/>
              </a:ext>
            </a:extLst>
          </a:blip>
          <a:srcRect l="2293" t="74278" r="75441" b="6648"/>
          <a:stretch/>
        </p:blipFill>
        <p:spPr>
          <a:xfrm>
            <a:off x="6972299" y="2082800"/>
            <a:ext cx="1651543" cy="2001282"/>
          </a:xfrm>
          <a:prstGeom prst="rect">
            <a:avLst/>
          </a:prstGeom>
        </p:spPr>
      </p:pic>
      <p:sp>
        <p:nvSpPr>
          <p:cNvPr id="10" name="標題 1"/>
          <p:cNvSpPr txBox="1">
            <a:spLocks/>
          </p:cNvSpPr>
          <p:nvPr/>
        </p:nvSpPr>
        <p:spPr>
          <a:xfrm>
            <a:off x="628650" y="365126"/>
            <a:ext cx="826135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TW" b="1" smtClean="0">
                <a:latin typeface="微軟正黑體" panose="020B0604030504040204" pitchFamily="34" charset="-120"/>
                <a:ea typeface="微軟正黑體" panose="020B0604030504040204" pitchFamily="34" charset="-120"/>
              </a:rPr>
              <a:t>6. </a:t>
            </a:r>
            <a:r>
              <a:rPr lang="zh-TW" altLang="en-US" b="1" smtClean="0">
                <a:latin typeface="微軟正黑體" panose="020B0604030504040204" pitchFamily="34" charset="-120"/>
                <a:ea typeface="微軟正黑體" panose="020B0604030504040204" pitchFamily="34" charset="-120"/>
              </a:rPr>
              <a:t>身處香港的我們，可以</a:t>
            </a:r>
            <a:r>
              <a:rPr lang="zh-TW" altLang="en-US" b="1" smtClean="0">
                <a:solidFill>
                  <a:srgbClr val="FF0000"/>
                </a:solidFill>
                <a:latin typeface="微軟正黑體" panose="020B0604030504040204" pitchFamily="34" charset="-120"/>
                <a:ea typeface="微軟正黑體" panose="020B0604030504040204" pitchFamily="34" charset="-120"/>
              </a:rPr>
              <a:t>做甚麼</a:t>
            </a:r>
            <a:r>
              <a:rPr lang="zh-TW" altLang="en-US" b="1" smtClean="0">
                <a:latin typeface="微軟正黑體" pitchFamily="34" charset="-120"/>
                <a:ea typeface="微軟正黑體" pitchFamily="34" charset="-120"/>
              </a:rPr>
              <a:t>？</a:t>
            </a:r>
            <a:endParaRPr lang="zh-TW" altLang="en-US" b="1" dirty="0">
              <a:latin typeface="微軟正黑體" pitchFamily="34" charset="-120"/>
              <a:ea typeface="微軟正黑體" pitchFamily="34" charset="-120"/>
            </a:endParaRPr>
          </a:p>
        </p:txBody>
      </p:sp>
    </p:spTree>
    <p:extLst>
      <p:ext uri="{BB962C8B-B14F-4D97-AF65-F5344CB8AC3E}">
        <p14:creationId xmlns:p14="http://schemas.microsoft.com/office/powerpoint/2010/main" val="26950807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686911" y="2380592"/>
            <a:ext cx="3153104" cy="3783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 name="矩形 2">
            <a:extLst>
              <a:ext uri="{FF2B5EF4-FFF2-40B4-BE49-F238E27FC236}">
                <a16:creationId xmlns:a16="http://schemas.microsoft.com/office/drawing/2014/main" xmlns="" id="{EB0CFBF0-858F-42F1-9F43-0F3655B9927D}"/>
              </a:ext>
            </a:extLst>
          </p:cNvPr>
          <p:cNvSpPr/>
          <p:nvPr/>
        </p:nvSpPr>
        <p:spPr>
          <a:xfrm>
            <a:off x="742950" y="1932406"/>
            <a:ext cx="8012430" cy="776929"/>
          </a:xfrm>
          <a:prstGeom prst="rect">
            <a:avLst/>
          </a:prstGeom>
          <a:gradFill flip="none" rotWithShape="1">
            <a:gsLst>
              <a:gs pos="0">
                <a:srgbClr val="FFC000">
                  <a:tint val="66000"/>
                  <a:satMod val="160000"/>
                </a:srgbClr>
              </a:gs>
              <a:gs pos="50000">
                <a:srgbClr val="FFD169"/>
              </a:gs>
              <a:gs pos="100000">
                <a:schemeClr val="accent4">
                  <a:lumMod val="40000"/>
                  <a:lumOff val="6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smtClean="0">
                <a:solidFill>
                  <a:schemeClr val="tx1"/>
                </a:solidFill>
                <a:latin typeface="微軟正黑體" panose="020B0604030504040204" pitchFamily="34" charset="-120"/>
                <a:ea typeface="微軟正黑體" panose="020B0604030504040204" pitchFamily="34" charset="-120"/>
              </a:rPr>
              <a:t>持續關注印尼地震及海嘯的事態</a:t>
            </a:r>
            <a:r>
              <a:rPr lang="zh-TW" altLang="en-US" sz="3200" b="1" dirty="0">
                <a:solidFill>
                  <a:schemeClr val="tx1"/>
                </a:solidFill>
                <a:latin typeface="微軟正黑體" panose="020B0604030504040204" pitchFamily="34" charset="-120"/>
                <a:ea typeface="微軟正黑體" panose="020B0604030504040204" pitchFamily="34" charset="-120"/>
              </a:rPr>
              <a:t>發展</a:t>
            </a:r>
          </a:p>
        </p:txBody>
      </p:sp>
      <p:sp>
        <p:nvSpPr>
          <p:cNvPr id="10" name="矩形 9">
            <a:extLst>
              <a:ext uri="{FF2B5EF4-FFF2-40B4-BE49-F238E27FC236}">
                <a16:creationId xmlns:a16="http://schemas.microsoft.com/office/drawing/2014/main" xmlns="" id="{8DF26B8C-1829-4937-81B3-5DB82F7E1CD4}"/>
              </a:ext>
            </a:extLst>
          </p:cNvPr>
          <p:cNvSpPr/>
          <p:nvPr/>
        </p:nvSpPr>
        <p:spPr>
          <a:xfrm>
            <a:off x="742950" y="2842201"/>
            <a:ext cx="8012430" cy="776929"/>
          </a:xfrm>
          <a:prstGeom prst="rect">
            <a:avLst/>
          </a:prstGeom>
          <a:gradFill flip="none" rotWithShape="1">
            <a:gsLst>
              <a:gs pos="0">
                <a:srgbClr val="FFC000">
                  <a:tint val="66000"/>
                  <a:satMod val="160000"/>
                </a:srgbClr>
              </a:gs>
              <a:gs pos="50000">
                <a:srgbClr val="FFD169"/>
              </a:gs>
              <a:gs pos="100000">
                <a:schemeClr val="accent4">
                  <a:lumMod val="40000"/>
                  <a:lumOff val="6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tx1"/>
                </a:solidFill>
                <a:latin typeface="微軟正黑體" pitchFamily="34" charset="-120"/>
                <a:ea typeface="微軟正黑體" pitchFamily="34" charset="-120"/>
              </a:rPr>
              <a:t>廣傳消息引起更多人的關注</a:t>
            </a:r>
            <a:endParaRPr lang="en-US" altLang="zh-TW" sz="3200" b="1" dirty="0">
              <a:solidFill>
                <a:schemeClr val="tx1"/>
              </a:solidFill>
              <a:latin typeface="微軟正黑體" pitchFamily="34" charset="-120"/>
              <a:ea typeface="微軟正黑體" pitchFamily="34" charset="-120"/>
            </a:endParaRPr>
          </a:p>
        </p:txBody>
      </p:sp>
      <p:sp>
        <p:nvSpPr>
          <p:cNvPr id="11" name="矩形 10">
            <a:extLst>
              <a:ext uri="{FF2B5EF4-FFF2-40B4-BE49-F238E27FC236}">
                <a16:creationId xmlns:a16="http://schemas.microsoft.com/office/drawing/2014/main" xmlns="" id="{023F3F27-8542-4D1F-98F4-BA7974B5CCFC}"/>
              </a:ext>
            </a:extLst>
          </p:cNvPr>
          <p:cNvSpPr/>
          <p:nvPr/>
        </p:nvSpPr>
        <p:spPr>
          <a:xfrm>
            <a:off x="731520" y="3755374"/>
            <a:ext cx="8012430" cy="776929"/>
          </a:xfrm>
          <a:prstGeom prst="rect">
            <a:avLst/>
          </a:prstGeom>
          <a:gradFill flip="none" rotWithShape="1">
            <a:gsLst>
              <a:gs pos="0">
                <a:srgbClr val="FFC000">
                  <a:tint val="66000"/>
                  <a:satMod val="160000"/>
                </a:srgbClr>
              </a:gs>
              <a:gs pos="50000">
                <a:srgbClr val="FFD169"/>
              </a:gs>
              <a:gs pos="100000">
                <a:schemeClr val="accent4">
                  <a:lumMod val="40000"/>
                  <a:lumOff val="6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tx1"/>
                </a:solidFill>
                <a:latin typeface="微軟正黑體" pitchFamily="34" charset="-120"/>
                <a:ea typeface="微軟正黑體" pitchFamily="34" charset="-120"/>
              </a:rPr>
              <a:t>鼓勵更多人作出人道關懷</a:t>
            </a:r>
            <a:endParaRPr lang="en-US" altLang="zh-TW" sz="3200" b="1" dirty="0">
              <a:solidFill>
                <a:schemeClr val="tx1"/>
              </a:solidFill>
              <a:latin typeface="微軟正黑體" pitchFamily="34" charset="-120"/>
              <a:ea typeface="微軟正黑體" pitchFamily="34" charset="-120"/>
            </a:endParaRPr>
          </a:p>
        </p:txBody>
      </p:sp>
      <p:sp>
        <p:nvSpPr>
          <p:cNvPr id="12" name="矩形 11">
            <a:extLst>
              <a:ext uri="{FF2B5EF4-FFF2-40B4-BE49-F238E27FC236}">
                <a16:creationId xmlns:a16="http://schemas.microsoft.com/office/drawing/2014/main" xmlns="" id="{28153803-C75D-45D5-B95C-BD864A39359C}"/>
              </a:ext>
            </a:extLst>
          </p:cNvPr>
          <p:cNvSpPr/>
          <p:nvPr/>
        </p:nvSpPr>
        <p:spPr>
          <a:xfrm>
            <a:off x="731520" y="4665169"/>
            <a:ext cx="8012430" cy="776929"/>
          </a:xfrm>
          <a:prstGeom prst="rect">
            <a:avLst/>
          </a:prstGeom>
          <a:gradFill flip="none" rotWithShape="1">
            <a:gsLst>
              <a:gs pos="0">
                <a:srgbClr val="FFC000">
                  <a:tint val="66000"/>
                  <a:satMod val="160000"/>
                </a:srgbClr>
              </a:gs>
              <a:gs pos="50000">
                <a:srgbClr val="FFD169"/>
              </a:gs>
              <a:gs pos="100000">
                <a:schemeClr val="accent4">
                  <a:lumMod val="40000"/>
                  <a:lumOff val="6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tx1"/>
                </a:solidFill>
                <a:latin typeface="微軟正黑體" pitchFamily="34" charset="-120"/>
                <a:ea typeface="微軟正黑體" pitchFamily="34" charset="-120"/>
              </a:rPr>
              <a:t>力所能及採取人道行動作出回應</a:t>
            </a:r>
            <a:endParaRPr lang="zh-HK" altLang="en-US" sz="3200" b="1" dirty="0">
              <a:solidFill>
                <a:schemeClr val="tx1"/>
              </a:solidFill>
            </a:endParaRPr>
          </a:p>
        </p:txBody>
      </p:sp>
      <p:sp>
        <p:nvSpPr>
          <p:cNvPr id="14" name="標題 1"/>
          <p:cNvSpPr>
            <a:spLocks noGrp="1"/>
          </p:cNvSpPr>
          <p:nvPr>
            <p:ph type="title"/>
          </p:nvPr>
        </p:nvSpPr>
        <p:spPr>
          <a:xfrm>
            <a:off x="628650" y="365126"/>
            <a:ext cx="8261350" cy="1325563"/>
          </a:xfrm>
        </p:spPr>
        <p:txBody>
          <a:bodyPr>
            <a:normAutofit/>
          </a:bodyPr>
          <a:lstStyle/>
          <a:p>
            <a:r>
              <a:rPr lang="en-US" altLang="zh-TW" b="1" dirty="0">
                <a:latin typeface="微軟正黑體" panose="020B0604030504040204" pitchFamily="34" charset="-120"/>
                <a:ea typeface="微軟正黑體" panose="020B0604030504040204" pitchFamily="34" charset="-120"/>
              </a:rPr>
              <a:t>6. </a:t>
            </a:r>
            <a:r>
              <a:rPr lang="zh-TW" altLang="en-US" b="1" dirty="0" smtClean="0">
                <a:latin typeface="微軟正黑體" panose="020B0604030504040204" pitchFamily="34" charset="-120"/>
                <a:ea typeface="微軟正黑體" panose="020B0604030504040204" pitchFamily="34" charset="-120"/>
              </a:rPr>
              <a:t>身處香港的我們，可以</a:t>
            </a:r>
            <a:r>
              <a:rPr lang="zh-TW" altLang="en-US" b="1" dirty="0" smtClean="0">
                <a:solidFill>
                  <a:srgbClr val="FF0000"/>
                </a:solidFill>
                <a:latin typeface="微軟正黑體" panose="020B0604030504040204" pitchFamily="34" charset="-120"/>
                <a:ea typeface="微軟正黑體" panose="020B0604030504040204" pitchFamily="34" charset="-120"/>
              </a:rPr>
              <a:t>做</a:t>
            </a:r>
            <a:r>
              <a:rPr lang="zh-TW" altLang="en-US" b="1" dirty="0">
                <a:solidFill>
                  <a:srgbClr val="FF0000"/>
                </a:solidFill>
                <a:latin typeface="微軟正黑體" panose="020B0604030504040204" pitchFamily="34" charset="-120"/>
                <a:ea typeface="微軟正黑體" panose="020B0604030504040204" pitchFamily="34" charset="-120"/>
              </a:rPr>
              <a:t>甚麼</a:t>
            </a:r>
            <a:r>
              <a:rPr lang="zh-TW" altLang="en-US" b="1" dirty="0">
                <a:latin typeface="微軟正黑體" pitchFamily="34" charset="-120"/>
                <a:ea typeface="微軟正黑體" pitchFamily="34" charset="-120"/>
              </a:rPr>
              <a:t>？</a:t>
            </a:r>
          </a:p>
        </p:txBody>
      </p:sp>
    </p:spTree>
    <p:extLst>
      <p:ext uri="{BB962C8B-B14F-4D97-AF65-F5344CB8AC3E}">
        <p14:creationId xmlns:p14="http://schemas.microsoft.com/office/powerpoint/2010/main" val="33676033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138024" y="2238562"/>
            <a:ext cx="8696488" cy="2937292"/>
          </a:xfrm>
        </p:spPr>
        <p:txBody>
          <a:bodyPr/>
          <a:lstStyle/>
          <a:p>
            <a:pPr marL="0" indent="0" fontAlgn="auto">
              <a:spcBef>
                <a:spcPts val="0"/>
              </a:spcBef>
              <a:spcAft>
                <a:spcPts val="0"/>
              </a:spcAft>
              <a:buNone/>
              <a:defRPr/>
            </a:pPr>
            <a:r>
              <a:rPr lang="zh-TW" altLang="en-US" sz="4000" b="1" cap="all" dirty="0">
                <a:ln w="9525" cmpd="sng">
                  <a:noFill/>
                  <a:prstDash val="solid"/>
                </a:ln>
                <a:solidFill>
                  <a:srgbClr val="FF0000"/>
                </a:solidFill>
                <a:latin typeface="微軟正黑體" pitchFamily="34" charset="-120"/>
                <a:ea typeface="微軟正黑體" pitchFamily="34" charset="-120"/>
              </a:rPr>
              <a:t>　所有人</a:t>
            </a:r>
            <a:r>
              <a:rPr lang="zh-TW" altLang="en-US" sz="4000" b="1" cap="all" dirty="0">
                <a:ln w="9525" cmpd="sng">
                  <a:noFill/>
                  <a:prstDash val="solid"/>
                </a:ln>
                <a:latin typeface="微軟正黑體" pitchFamily="34" charset="-120"/>
                <a:ea typeface="微軟正黑體" pitchFamily="34" charset="-120"/>
              </a:rPr>
              <a:t>，都能在各自的領域，</a:t>
            </a:r>
            <a:endParaRPr lang="en-US" altLang="zh-TW" sz="4000" b="1" cap="all" dirty="0">
              <a:ln w="9525" cmpd="sng">
                <a:noFill/>
                <a:prstDash val="solid"/>
              </a:ln>
              <a:latin typeface="微軟正黑體" pitchFamily="34" charset="-120"/>
              <a:ea typeface="微軟正黑體" pitchFamily="34" charset="-120"/>
            </a:endParaRPr>
          </a:p>
          <a:p>
            <a:pPr fontAlgn="auto">
              <a:spcBef>
                <a:spcPts val="0"/>
              </a:spcBef>
              <a:spcAft>
                <a:spcPts val="0"/>
              </a:spcAft>
              <a:buNone/>
              <a:defRPr/>
            </a:pPr>
            <a:r>
              <a:rPr lang="zh-TW" altLang="en-US" sz="4000" b="1" cap="all" dirty="0">
                <a:ln w="9525" cmpd="sng">
                  <a:noFill/>
                  <a:prstDash val="solid"/>
                </a:ln>
                <a:latin typeface="微軟正黑體" pitchFamily="34" charset="-120"/>
                <a:ea typeface="微軟正黑體" pitchFamily="34" charset="-120"/>
              </a:rPr>
              <a:t>　用不同的方式，</a:t>
            </a:r>
            <a:r>
              <a:rPr lang="zh-TW" altLang="en-US" sz="4000" b="1" cap="all" dirty="0">
                <a:ln w="9525" cmpd="sng">
                  <a:noFill/>
                  <a:prstDash val="solid"/>
                </a:ln>
                <a:solidFill>
                  <a:srgbClr val="FF0000"/>
                </a:solidFill>
                <a:latin typeface="微軟正黑體" pitchFamily="34" charset="-120"/>
                <a:ea typeface="微軟正黑體" pitchFamily="34" charset="-120"/>
              </a:rPr>
              <a:t>力所能及</a:t>
            </a:r>
            <a:r>
              <a:rPr lang="zh-TW" altLang="en-US" sz="4000" b="1" cap="all" dirty="0">
                <a:ln w="9525" cmpd="sng">
                  <a:noFill/>
                  <a:prstDash val="solid"/>
                </a:ln>
                <a:latin typeface="微軟正黑體" pitchFamily="34" charset="-120"/>
                <a:ea typeface="微軟正黑體" pitchFamily="34" charset="-120"/>
              </a:rPr>
              <a:t>地做點事，</a:t>
            </a:r>
            <a:endParaRPr lang="en-US" altLang="zh-TW" sz="4000" b="1" cap="all" dirty="0">
              <a:ln w="9525" cmpd="sng">
                <a:noFill/>
                <a:prstDash val="solid"/>
              </a:ln>
              <a:latin typeface="微軟正黑體" pitchFamily="34" charset="-120"/>
              <a:ea typeface="微軟正黑體" pitchFamily="34" charset="-120"/>
            </a:endParaRPr>
          </a:p>
          <a:p>
            <a:pPr fontAlgn="auto">
              <a:spcBef>
                <a:spcPts val="0"/>
              </a:spcBef>
              <a:spcAft>
                <a:spcPts val="0"/>
              </a:spcAft>
              <a:buNone/>
              <a:defRPr/>
            </a:pPr>
            <a:r>
              <a:rPr lang="zh-TW" altLang="en-US" sz="4000" b="1" cap="all" dirty="0">
                <a:ln w="9525" cmpd="sng">
                  <a:noFill/>
                  <a:prstDash val="solid"/>
                </a:ln>
                <a:solidFill>
                  <a:srgbClr val="FF0000"/>
                </a:solidFill>
                <a:latin typeface="微軟正黑體" pitchFamily="34" charset="-120"/>
                <a:ea typeface="微軟正黑體" pitchFamily="34" charset="-120"/>
              </a:rPr>
              <a:t>　</a:t>
            </a:r>
            <a:r>
              <a:rPr lang="zh-TW" altLang="en-US" sz="4000" b="1" cap="all" dirty="0">
                <a:ln w="9525" cmpd="sng">
                  <a:noFill/>
                  <a:prstDash val="solid"/>
                </a:ln>
                <a:latin typeface="微軟正黑體" pitchFamily="34" charset="-120"/>
                <a:ea typeface="微軟正黑體" pitchFamily="34" charset="-120"/>
              </a:rPr>
              <a:t>推動</a:t>
            </a:r>
            <a:r>
              <a:rPr lang="zh-TW" altLang="en-US" sz="4000" b="1" cap="all" dirty="0">
                <a:ln w="9525" cmpd="sng">
                  <a:noFill/>
                  <a:prstDash val="solid"/>
                </a:ln>
                <a:solidFill>
                  <a:srgbClr val="FF0000"/>
                </a:solidFill>
                <a:latin typeface="微軟正黑體" pitchFamily="34" charset="-120"/>
                <a:ea typeface="微軟正黑體" pitchFamily="34" charset="-120"/>
              </a:rPr>
              <a:t>人道工作</a:t>
            </a:r>
            <a:r>
              <a:rPr lang="zh-TW" altLang="en-US" sz="4000" b="1" cap="all" dirty="0">
                <a:ln w="9525" cmpd="sng">
                  <a:noFill/>
                  <a:prstDash val="solid"/>
                </a:ln>
                <a:latin typeface="微軟正黑體" pitchFamily="34" charset="-120"/>
                <a:ea typeface="微軟正黑體" pitchFamily="34" charset="-120"/>
              </a:rPr>
              <a:t>向前發展。</a:t>
            </a:r>
            <a:endParaRPr lang="en-US" altLang="zh-TW" sz="4000" b="1" cap="all" dirty="0">
              <a:ln w="9525" cmpd="sng">
                <a:noFill/>
                <a:prstDash val="solid"/>
              </a:ln>
              <a:latin typeface="微軟正黑體" pitchFamily="34" charset="-120"/>
              <a:ea typeface="微軟正黑體" pitchFamily="34" charset="-120"/>
            </a:endParaRPr>
          </a:p>
          <a:p>
            <a:pPr fontAlgn="auto">
              <a:spcBef>
                <a:spcPts val="0"/>
              </a:spcBef>
              <a:spcAft>
                <a:spcPts val="0"/>
              </a:spcAft>
              <a:defRPr/>
            </a:pPr>
            <a:endParaRPr lang="en-US" altLang="zh-TW" cap="all" dirty="0">
              <a:ln w="9525" cmpd="sng">
                <a:noFill/>
                <a:prstDash val="solid"/>
              </a:ln>
              <a:latin typeface="微軟正黑體" pitchFamily="34" charset="-120"/>
              <a:ea typeface="微軟正黑體" pitchFamily="34" charset="-120"/>
            </a:endParaRPr>
          </a:p>
          <a:p>
            <a:pPr marL="0" indent="0" algn="r" fontAlgn="auto">
              <a:spcBef>
                <a:spcPts val="0"/>
              </a:spcBef>
              <a:spcAft>
                <a:spcPts val="0"/>
              </a:spcAft>
              <a:buNone/>
              <a:defRPr/>
            </a:pPr>
            <a:r>
              <a:rPr lang="zh-TW" altLang="en-US" sz="2000" b="1" cap="all" dirty="0">
                <a:ln w="3175" cmpd="sng">
                  <a:noFill/>
                  <a:prstDash val="solid"/>
                </a:ln>
                <a:latin typeface="微軟正黑體" pitchFamily="34" charset="-120"/>
                <a:ea typeface="微軟正黑體" pitchFamily="34" charset="-120"/>
              </a:rPr>
              <a:t>紅十字運動始創人</a:t>
            </a:r>
            <a:endParaRPr lang="en-US" altLang="zh-TW" sz="2000" b="1" cap="all" dirty="0">
              <a:ln w="3175" cmpd="sng">
                <a:noFill/>
                <a:prstDash val="solid"/>
              </a:ln>
              <a:latin typeface="微軟正黑體" pitchFamily="34" charset="-120"/>
              <a:ea typeface="微軟正黑體" pitchFamily="34" charset="-120"/>
            </a:endParaRPr>
          </a:p>
          <a:p>
            <a:pPr marL="0" indent="0" algn="r" fontAlgn="auto">
              <a:spcBef>
                <a:spcPts val="0"/>
              </a:spcBef>
              <a:spcAft>
                <a:spcPts val="0"/>
              </a:spcAft>
              <a:buNone/>
              <a:defRPr/>
            </a:pPr>
            <a:r>
              <a:rPr lang="zh-TW" altLang="en-US" sz="2000" b="1" cap="all" dirty="0">
                <a:ln w="3175" cmpd="sng">
                  <a:noFill/>
                  <a:prstDash val="solid"/>
                </a:ln>
                <a:latin typeface="微軟正黑體" pitchFamily="34" charset="-120"/>
                <a:ea typeface="微軟正黑體" pitchFamily="34" charset="-120"/>
              </a:rPr>
              <a:t>亨利</a:t>
            </a:r>
            <a:r>
              <a:rPr lang="en-US" altLang="zh-TW" sz="2000" b="1" cap="all" dirty="0">
                <a:ln w="3175" cmpd="sng">
                  <a:noFill/>
                  <a:prstDash val="solid"/>
                </a:ln>
                <a:latin typeface="微軟正黑體" pitchFamily="34" charset="-120"/>
                <a:ea typeface="微軟正黑體" pitchFamily="34" charset="-120"/>
              </a:rPr>
              <a:t>‧</a:t>
            </a:r>
            <a:r>
              <a:rPr lang="zh-TW" altLang="en-US" sz="2000" b="1" cap="all" dirty="0">
                <a:ln w="3175" cmpd="sng">
                  <a:noFill/>
                  <a:prstDash val="solid"/>
                </a:ln>
                <a:latin typeface="微軟正黑體" pitchFamily="34" charset="-120"/>
                <a:ea typeface="微軟正黑體" pitchFamily="34" charset="-120"/>
              </a:rPr>
              <a:t>杜南</a:t>
            </a:r>
          </a:p>
          <a:p>
            <a:endParaRPr lang="zh-TW" altLang="en-US" dirty="0"/>
          </a:p>
        </p:txBody>
      </p:sp>
    </p:spTree>
    <p:extLst>
      <p:ext uri="{BB962C8B-B14F-4D97-AF65-F5344CB8AC3E}">
        <p14:creationId xmlns:p14="http://schemas.microsoft.com/office/powerpoint/2010/main" val="2206972563"/>
      </p:ext>
    </p:extLst>
  </p:cSld>
  <p:clrMapOvr>
    <a:masterClrMapping/>
  </p:clrMapOvr>
</p:sld>
</file>

<file path=ppt/theme/theme1.xml><?xml version="1.0" encoding="utf-8"?>
<a:theme xmlns:a="http://schemas.openxmlformats.org/drawingml/2006/main" name="Office 佈景主題">
  <a:themeElements>
    <a:clrScheme name="Office 佈景主題">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佈景主題">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佈景主題">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456</TotalTime>
  <Words>2044</Words>
  <Application>Microsoft Office PowerPoint</Application>
  <PresentationFormat>如螢幕大小 (4:3)</PresentationFormat>
  <Paragraphs>159</Paragraphs>
  <Slides>19</Slides>
  <Notes>13</Notes>
  <HiddenSlides>0</HiddenSlides>
  <MMClips>0</MMClips>
  <ScaleCrop>false</ScaleCrop>
  <HeadingPairs>
    <vt:vector size="6" baseType="variant">
      <vt:variant>
        <vt:lpstr>使用字型</vt:lpstr>
      </vt:variant>
      <vt:variant>
        <vt:i4>6</vt:i4>
      </vt:variant>
      <vt:variant>
        <vt:lpstr>佈景主題</vt:lpstr>
      </vt:variant>
      <vt:variant>
        <vt:i4>1</vt:i4>
      </vt:variant>
      <vt:variant>
        <vt:lpstr>投影片標題</vt:lpstr>
      </vt:variant>
      <vt:variant>
        <vt:i4>19</vt:i4>
      </vt:variant>
    </vt:vector>
  </HeadingPairs>
  <TitlesOfParts>
    <vt:vector size="26" baseType="lpstr">
      <vt:lpstr>微軟正黑體</vt:lpstr>
      <vt:lpstr>新細明體</vt:lpstr>
      <vt:lpstr>Arial</vt:lpstr>
      <vt:lpstr>Calibri</vt:lpstr>
      <vt:lpstr>Calibri Light</vt:lpstr>
      <vt:lpstr>Wingdings</vt:lpstr>
      <vt:lpstr>Office 佈景主題</vt:lpstr>
      <vt:lpstr>PowerPoint 簡報</vt:lpstr>
      <vt:lpstr>1. 人道災難發生在哪裡？</vt:lpstr>
      <vt:lpstr>1. 人道災難發生在哪裡？</vt:lpstr>
      <vt:lpstr>2. 印尼的受災人士面對什麼 人道後果？</vt:lpstr>
      <vt:lpstr>2. 印尼的受災人士面對什麼 人道後果？</vt:lpstr>
      <vt:lpstr>2. 印尼的受災人士面對什麼 人道後果？</vt:lpstr>
      <vt:lpstr>2. 印尼的受災人士面對什麼 人道後果？</vt:lpstr>
      <vt:lpstr>2. 印尼的受災人士面對什麼 人道後果？</vt:lpstr>
      <vt:lpstr>3. 人們有什麼人道需要？</vt:lpstr>
      <vt:lpstr>4. 人們現時得到甚麼人道援助？</vt:lpstr>
      <vt:lpstr>PowerPoint 簡報</vt:lpstr>
      <vt:lpstr>4. 人們現時得到甚麼人道援助？</vt:lpstr>
      <vt:lpstr>PowerPoint 簡報</vt:lpstr>
      <vt:lpstr>5. 香港紅十字會採取了甚麼 人道行動？</vt:lpstr>
      <vt:lpstr>PowerPoint 簡報</vt:lpstr>
      <vt:lpstr>6. 身處香港的我們，可以做甚麼？</vt:lpstr>
      <vt:lpstr>PowerPoint 簡報</vt:lpstr>
      <vt:lpstr>6. 身處香港的我們，可以做甚麼？</vt:lpstr>
      <vt:lpstr>PowerPoint 簡報</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KA YAN LAI</dc:creator>
  <cp:lastModifiedBy>Terry Wong (IRSD)</cp:lastModifiedBy>
  <cp:revision>78</cp:revision>
  <dcterms:created xsi:type="dcterms:W3CDTF">2018-10-02T07:06:58Z</dcterms:created>
  <dcterms:modified xsi:type="dcterms:W3CDTF">2018-10-04T09:46:45Z</dcterms:modified>
</cp:coreProperties>
</file>